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p:sldMasterIdLst>
    <p:sldMasterId id="2147483649" r:id="rId1"/>
  </p:sldMasterIdLst>
  <p:notesMasterIdLst>
    <p:notesMasterId r:id="rId74"/>
  </p:notesMasterIdLst>
  <p:handoutMasterIdLst>
    <p:handoutMasterId r:id="rId75"/>
  </p:handoutMasterIdLst>
  <p:sldIdLst>
    <p:sldId id="469" r:id="rId2"/>
    <p:sldId id="258" r:id="rId3"/>
    <p:sldId id="259" r:id="rId4"/>
    <p:sldId id="260" r:id="rId5"/>
    <p:sldId id="302" r:id="rId6"/>
    <p:sldId id="261" r:id="rId7"/>
    <p:sldId id="310" r:id="rId8"/>
    <p:sldId id="331" r:id="rId9"/>
    <p:sldId id="397" r:id="rId10"/>
    <p:sldId id="402" r:id="rId11"/>
    <p:sldId id="403" r:id="rId12"/>
    <p:sldId id="395" r:id="rId13"/>
    <p:sldId id="406" r:id="rId14"/>
    <p:sldId id="404" r:id="rId15"/>
    <p:sldId id="295" r:id="rId16"/>
    <p:sldId id="374" r:id="rId17"/>
    <p:sldId id="378" r:id="rId18"/>
    <p:sldId id="379" r:id="rId19"/>
    <p:sldId id="394" r:id="rId20"/>
    <p:sldId id="405" r:id="rId21"/>
    <p:sldId id="391" r:id="rId22"/>
    <p:sldId id="380" r:id="rId23"/>
    <p:sldId id="398" r:id="rId24"/>
    <p:sldId id="381" r:id="rId25"/>
    <p:sldId id="401" r:id="rId26"/>
    <p:sldId id="400" r:id="rId27"/>
    <p:sldId id="363" r:id="rId28"/>
    <p:sldId id="364" r:id="rId29"/>
    <p:sldId id="362" r:id="rId30"/>
    <p:sldId id="365" r:id="rId31"/>
    <p:sldId id="361" r:id="rId32"/>
    <p:sldId id="366" r:id="rId33"/>
    <p:sldId id="360" r:id="rId34"/>
    <p:sldId id="367" r:id="rId35"/>
    <p:sldId id="359" r:id="rId36"/>
    <p:sldId id="368" r:id="rId37"/>
    <p:sldId id="358" r:id="rId38"/>
    <p:sldId id="369" r:id="rId39"/>
    <p:sldId id="356" r:id="rId40"/>
    <p:sldId id="370" r:id="rId41"/>
    <p:sldId id="357" r:id="rId42"/>
    <p:sldId id="279" r:id="rId43"/>
    <p:sldId id="303" r:id="rId44"/>
    <p:sldId id="305" r:id="rId45"/>
    <p:sldId id="464" r:id="rId46"/>
    <p:sldId id="468" r:id="rId47"/>
    <p:sldId id="465" r:id="rId48"/>
    <p:sldId id="466" r:id="rId49"/>
    <p:sldId id="467" r:id="rId50"/>
    <p:sldId id="443" r:id="rId51"/>
    <p:sldId id="444" r:id="rId52"/>
    <p:sldId id="445" r:id="rId53"/>
    <p:sldId id="390" r:id="rId54"/>
    <p:sldId id="389" r:id="rId55"/>
    <p:sldId id="463" r:id="rId56"/>
    <p:sldId id="439" r:id="rId57"/>
    <p:sldId id="446" r:id="rId58"/>
    <p:sldId id="447" r:id="rId59"/>
    <p:sldId id="448" r:id="rId60"/>
    <p:sldId id="449" r:id="rId61"/>
    <p:sldId id="461" r:id="rId62"/>
    <p:sldId id="450" r:id="rId63"/>
    <p:sldId id="451" r:id="rId64"/>
    <p:sldId id="452" r:id="rId65"/>
    <p:sldId id="453" r:id="rId66"/>
    <p:sldId id="454" r:id="rId67"/>
    <p:sldId id="455" r:id="rId68"/>
    <p:sldId id="456" r:id="rId69"/>
    <p:sldId id="457" r:id="rId70"/>
    <p:sldId id="458" r:id="rId71"/>
    <p:sldId id="462" r:id="rId72"/>
    <p:sldId id="459" r:id="rId73"/>
  </p:sldIdLst>
  <p:sldSz cx="9144000" cy="6858000" type="screen4x3"/>
  <p:notesSz cx="6858000" cy="9147175"/>
  <p:embeddedFontLst>
    <p:embeddedFont>
      <p:font typeface="Monotype Sorts"/>
      <p:regular r:id="rId76"/>
    </p:embeddedFont>
    <p:embeddedFont>
      <p:font typeface="Book Antiqua" pitchFamily="18" charset="0"/>
      <p:regular r:id="rId77"/>
      <p:bold r:id="rId78"/>
      <p:italic r:id="rId79"/>
      <p:boldItalic r:id="rId80"/>
    </p:embeddedFont>
    <p:embeddedFont>
      <p:font typeface="Arial Black" pitchFamily="34" charset="0"/>
      <p:bold r:id="rId81"/>
    </p:embeddedFont>
    <p:embeddedFont>
      <p:font typeface="ＭＳ Ｐゴシック" pitchFamily="34" charset="-128"/>
      <p:regular r:id="rId82"/>
    </p:embeddedFont>
    <p:embeddedFont>
      <p:font typeface="Tahoma" pitchFamily="34" charset="0"/>
      <p:regular r:id="rId83"/>
      <p:bold r:id="rId84"/>
    </p:embeddedFont>
  </p:embeddedFontLst>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99FF"/>
    <a:srgbClr val="FD0129"/>
    <a:srgbClr val="FFCCCC"/>
    <a:srgbClr val="FFFF00"/>
    <a:srgbClr val="4D4D4D"/>
    <a:srgbClr val="EAEAEA"/>
    <a:srgbClr val="9900CC"/>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59379" autoAdjust="0"/>
  </p:normalViewPr>
  <p:slideViewPr>
    <p:cSldViewPr>
      <p:cViewPr>
        <p:scale>
          <a:sx n="50" d="100"/>
          <a:sy n="50" d="100"/>
        </p:scale>
        <p:origin x="-172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5" d="100"/>
        <a:sy n="85" d="100"/>
      </p:scale>
      <p:origin x="0" y="9480"/>
    </p:cViewPr>
  </p:sorterViewPr>
  <p:notesViewPr>
    <p:cSldViewPr>
      <p:cViewPr varScale="1">
        <p:scale>
          <a:sx n="61" d="100"/>
          <a:sy n="61" d="100"/>
        </p:scale>
        <p:origin x="-1740" y="-60"/>
      </p:cViewPr>
      <p:guideLst>
        <p:guide orient="horz" pos="2881"/>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1.fntdata"/><Relationship Id="rId84"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font" Target="fonts/font4.fntdata"/><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7.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5.fntdata"/><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83" Type="http://schemas.openxmlformats.org/officeDocument/2006/relationships/font" Target="fonts/font8.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3.fntdata"/><Relationship Id="rId81" Type="http://schemas.openxmlformats.org/officeDocument/2006/relationships/font" Target="fonts/font6.fntdata"/><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sldNum" sz="quarter" idx="3"/>
          </p:nvPr>
        </p:nvSpPr>
        <p:spPr bwMode="auto">
          <a:xfrm>
            <a:off x="2971800" y="8382000"/>
            <a:ext cx="6858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400" b="1">
                <a:cs typeface="+mn-cs"/>
              </a:defRPr>
            </a:lvl1pPr>
          </a:lstStyle>
          <a:p>
            <a:pPr>
              <a:defRPr/>
            </a:pPr>
            <a:r>
              <a:rPr lang="en-US"/>
              <a:t>7 - </a:t>
            </a:r>
            <a:fld id="{047658DF-B52B-4AFA-A331-961341D0CCCC}" type="slidenum">
              <a:rPr lang="en-US"/>
              <a:pPr>
                <a:defRPr/>
              </a:pPr>
              <a:t>‹#›</a:t>
            </a:fld>
            <a:endParaRPr lang="en-US"/>
          </a:p>
        </p:txBody>
      </p:sp>
    </p:spTree>
    <p:extLst>
      <p:ext uri="{BB962C8B-B14F-4D97-AF65-F5344CB8AC3E}">
        <p14:creationId xmlns:p14="http://schemas.microsoft.com/office/powerpoint/2010/main" val="2116067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idx="2"/>
          </p:nvPr>
        </p:nvSpPr>
        <p:spPr bwMode="auto">
          <a:xfrm>
            <a:off x="1150938" y="692150"/>
            <a:ext cx="4557712" cy="34178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14400" y="4343400"/>
            <a:ext cx="5029200" cy="4116388"/>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18202164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chapter examines how companies account for accounts receivables and uncollectible accounts receivable, as well as introduces notes receivable and accounting for accrued interest.</a:t>
            </a:r>
          </a:p>
        </p:txBody>
      </p:sp>
      <p:sp>
        <p:nvSpPr>
          <p:cNvPr id="76804" name="Slide Number Placeholder 3"/>
          <p:cNvSpPr>
            <a:spLocks noGrp="1"/>
          </p:cNvSpPr>
          <p:nvPr>
            <p:ph type="sldNum" sz="quarter" idx="4294967295"/>
          </p:nvPr>
        </p:nvSpPr>
        <p:spPr bwMode="auto">
          <a:xfrm>
            <a:off x="3884613" y="8688388"/>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77A8E1A-66CE-431F-9BB7-B0710F30FA72}" type="slidenum">
              <a:rPr lang="en-US"/>
              <a:pPr eaLnBrk="1" hangingPunct="1"/>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6019"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6020"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6021" name="Rectangle 5"/>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Part I</a:t>
            </a:r>
          </a:p>
          <a:p>
            <a:pPr eaLnBrk="1" hangingPunct="1"/>
            <a:r>
              <a:rPr lang="en-US" dirty="0" smtClean="0"/>
              <a:t>A company services to its clients in the amount of $10,000. Let’s look at the impact of these transactions on the financial statements of the company.</a:t>
            </a:r>
          </a:p>
          <a:p>
            <a:pPr eaLnBrk="1" hangingPunct="1"/>
            <a:endParaRPr lang="en-US" dirty="0" smtClean="0"/>
          </a:p>
          <a:p>
            <a:pPr eaLnBrk="1" hangingPunct="1"/>
            <a:r>
              <a:rPr lang="en-US" dirty="0" smtClean="0"/>
              <a:t>Part II</a:t>
            </a:r>
          </a:p>
          <a:p>
            <a:pPr eaLnBrk="1" hangingPunct="1"/>
            <a:r>
              <a:rPr lang="en-US" dirty="0" smtClean="0"/>
              <a:t>The asset account, Accounts Receivable, will increase by $10,000. The company’s equity will increase by the same amount because income resulting from the transactions amount to fourteen thousand dollars. Because the sales were on account, there is no cash flow impact.</a:t>
            </a:r>
          </a:p>
          <a:p>
            <a:endParaRPr lang="en-US" dirty="0" smtClean="0"/>
          </a:p>
        </p:txBody>
      </p:sp>
      <p:sp>
        <p:nvSpPr>
          <p:cNvPr id="86022" name="Rectangle 6"/>
          <p:cNvSpPr>
            <a:spLocks noGrp="1" noRot="1" noChangeAspect="1" noChangeArrowheads="1" noTextEdit="1"/>
          </p:cNvSpPr>
          <p:nvPr>
            <p:ph type="sldImg"/>
          </p:nvPr>
        </p:nvSpPr>
        <p:spPr>
          <a:xfrm>
            <a:off x="1150938" y="692150"/>
            <a:ext cx="4556125" cy="3417888"/>
          </a:xfrm>
          <a:ln cap="fla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7043"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7044"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7045" name="Rectangle 5"/>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Part I</a:t>
            </a:r>
          </a:p>
          <a:p>
            <a:pPr eaLnBrk="1" hangingPunct="1"/>
            <a:r>
              <a:rPr lang="en-US" smtClean="0"/>
              <a:t>During the year, the company collects cash of $7,000 on its accounts receivable. Let’s look at the impact of these transactions.</a:t>
            </a:r>
          </a:p>
          <a:p>
            <a:pPr eaLnBrk="1" hangingPunct="1"/>
            <a:endParaRPr lang="en-US" smtClean="0"/>
          </a:p>
          <a:p>
            <a:pPr eaLnBrk="1" hangingPunct="1"/>
            <a:r>
              <a:rPr lang="en-US" smtClean="0"/>
              <a:t>Part II</a:t>
            </a:r>
            <a:br>
              <a:rPr lang="en-US" smtClean="0"/>
            </a:br>
            <a:r>
              <a:rPr lang="en-US" smtClean="0"/>
              <a:t>The assets account, Cash, will increase by $7,000 and the asset account, accounts receivable, will decrease by the same amount. There is no income impact of the collection of Accounts Receivable. The operating activities section of the Statement of Cash Flows will increase by the amount of cash collected.</a:t>
            </a:r>
          </a:p>
          <a:p>
            <a:endParaRPr lang="en-US" smtClean="0"/>
          </a:p>
        </p:txBody>
      </p:sp>
      <p:sp>
        <p:nvSpPr>
          <p:cNvPr id="87046" name="Rectangle 6"/>
          <p:cNvSpPr>
            <a:spLocks noGrp="1" noRot="1" noChangeAspect="1" noChangeArrowheads="1" noTextEdit="1"/>
          </p:cNvSpPr>
          <p:nvPr>
            <p:ph type="sldImg"/>
          </p:nvPr>
        </p:nvSpPr>
        <p:spPr>
          <a:xfrm>
            <a:off x="1150938" y="692150"/>
            <a:ext cx="4556125" cy="3417888"/>
          </a:xfrm>
          <a:ln cap="fla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8067"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8068"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8069" name="Rectangle 5"/>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Part 1</a:t>
            </a:r>
            <a:br>
              <a:rPr lang="en-US" dirty="0" smtClean="0"/>
            </a:br>
            <a:r>
              <a:rPr lang="en-US" dirty="0" smtClean="0"/>
              <a:t>Based on the company’s past experience, $200 of the current accounts receivable (or 2% of total credit sales) will eventually prove uncollectible.</a:t>
            </a:r>
          </a:p>
          <a:p>
            <a:pPr eaLnBrk="1" hangingPunct="1"/>
            <a:r>
              <a:rPr lang="en-US" dirty="0" smtClean="0"/>
              <a:t/>
            </a:r>
            <a:br>
              <a:rPr lang="en-US" dirty="0" smtClean="0"/>
            </a:br>
            <a:r>
              <a:rPr lang="en-US" dirty="0" smtClean="0"/>
              <a:t>The contra asset account, Allowance for Doubtful Accounts, will increase by $200 and equity will decrease by the same amount because the expense associated with the estimate will reduce income. There is no cash flow impact.</a:t>
            </a:r>
          </a:p>
          <a:p>
            <a:pPr eaLnBrk="1" hangingPunct="1"/>
            <a:endParaRPr lang="en-US" dirty="0" smtClean="0"/>
          </a:p>
          <a:p>
            <a:pPr eaLnBrk="1" hangingPunct="1"/>
            <a:r>
              <a:rPr lang="en-US" dirty="0" smtClean="0"/>
              <a:t>Part 2</a:t>
            </a:r>
            <a:br>
              <a:rPr lang="en-US" dirty="0" smtClean="0"/>
            </a:br>
            <a:r>
              <a:rPr lang="en-US" dirty="0" smtClean="0"/>
              <a:t>The current balance in our accounts receivable is $3,000.</a:t>
            </a:r>
          </a:p>
          <a:p>
            <a:pPr eaLnBrk="1" hangingPunct="1"/>
            <a:r>
              <a:rPr lang="en-US" dirty="0" smtClean="0"/>
              <a:t/>
            </a:r>
            <a:br>
              <a:rPr lang="en-US" dirty="0" smtClean="0"/>
            </a:br>
            <a:r>
              <a:rPr lang="en-US" dirty="0" smtClean="0"/>
              <a:t>On the balance sheet, accounts receivable will be shown at net realizable value (NRV), or $3,000 less the allowance for doubtful accounts of $200.</a:t>
            </a:r>
          </a:p>
          <a:p>
            <a:endParaRPr lang="en-US" dirty="0" smtClean="0"/>
          </a:p>
        </p:txBody>
      </p:sp>
      <p:sp>
        <p:nvSpPr>
          <p:cNvPr id="88070" name="Rectangle 6"/>
          <p:cNvSpPr>
            <a:spLocks noGrp="1" noRot="1" noChangeAspect="1" noChangeArrowheads="1" noTextEdit="1"/>
          </p:cNvSpPr>
          <p:nvPr>
            <p:ph type="sldImg"/>
          </p:nvPr>
        </p:nvSpPr>
        <p:spPr>
          <a:xfrm>
            <a:off x="1150938" y="692150"/>
            <a:ext cx="4556125" cy="3417888"/>
          </a:xfrm>
          <a:ln cap="fla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9091"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9092"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9093" name="Rectangle 5"/>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t>
            </a:r>
          </a:p>
        </p:txBody>
      </p:sp>
      <p:sp>
        <p:nvSpPr>
          <p:cNvPr id="89094" name="Rectangle 6"/>
          <p:cNvSpPr>
            <a:spLocks noGrp="1" noRot="1" noChangeAspect="1" noChangeArrowheads="1" noTextEdit="1"/>
          </p:cNvSpPr>
          <p:nvPr>
            <p:ph type="sldImg"/>
          </p:nvPr>
        </p:nvSpPr>
        <p:spPr>
          <a:xfrm>
            <a:off x="1150938" y="692150"/>
            <a:ext cx="4556125" cy="3417888"/>
          </a:xfrm>
          <a:ln cap="fla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0115"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0116"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0117" name="Rectangle 5"/>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Part 1</a:t>
            </a:r>
            <a:br>
              <a:rPr lang="en-US" dirty="0" smtClean="0"/>
            </a:br>
            <a:r>
              <a:rPr lang="en-US" dirty="0" smtClean="0"/>
              <a:t>During the next year, the company has a customer that is unable to pay its $50 receivable. We decide to write-off (charge-off) the account balance.</a:t>
            </a:r>
          </a:p>
          <a:p>
            <a:pPr eaLnBrk="1" hangingPunct="1"/>
            <a:r>
              <a:rPr lang="en-US" dirty="0" smtClean="0"/>
              <a:t/>
            </a:r>
            <a:br>
              <a:rPr lang="en-US" dirty="0" smtClean="0"/>
            </a:br>
            <a:r>
              <a:rPr lang="en-US" dirty="0" smtClean="0"/>
              <a:t>The only impact of the transaction to writing off an account receivable is to reduce the asset account, Accounts Receivable, and reduce the contra asset account, Allowance for Doubtful Accounts.</a:t>
            </a:r>
          </a:p>
          <a:p>
            <a:pPr eaLnBrk="1" hangingPunct="1"/>
            <a:endParaRPr lang="en-US" dirty="0" smtClean="0"/>
          </a:p>
        </p:txBody>
      </p:sp>
      <p:sp>
        <p:nvSpPr>
          <p:cNvPr id="90118" name="Rectangle 6"/>
          <p:cNvSpPr>
            <a:spLocks noGrp="1" noRot="1" noChangeAspect="1" noChangeArrowheads="1" noTextEdit="1"/>
          </p:cNvSpPr>
          <p:nvPr>
            <p:ph type="sldImg"/>
          </p:nvPr>
        </p:nvSpPr>
        <p:spPr>
          <a:xfrm>
            <a:off x="1150938" y="692150"/>
            <a:ext cx="4556125" cy="3417888"/>
          </a:xfrm>
          <a:ln cap="flat"/>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1139"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1140"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1141" name="Rectangle 5"/>
          <p:cNvSpPr>
            <a:spLocks noGrp="1" noRot="1" noChangeAspect="1" noChangeArrowheads="1" noTextEdit="1"/>
          </p:cNvSpPr>
          <p:nvPr>
            <p:ph type="sldImg"/>
          </p:nvPr>
        </p:nvSpPr>
        <p:spPr>
          <a:xfrm>
            <a:off x="1150938" y="692150"/>
            <a:ext cx="4556125" cy="3417888"/>
          </a:xfrm>
          <a:ln cap="flat"/>
        </p:spPr>
      </p:sp>
      <p:sp>
        <p:nvSpPr>
          <p:cNvPr id="91142" name="Rectangle 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Notice that the net realizable value of the company’s accounts receivable are not affected by the write-off of the account. The net realizable value is the same before and after the write-off. After the write-off, accounts receivable are lower but so is the balance in the allowance for doubtful accounts.</a:t>
            </a:r>
          </a:p>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2163"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2164"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2165" name="Rectangle 5"/>
          <p:cNvSpPr>
            <a:spLocks noGrp="1" noRot="1" noChangeAspect="1" noChangeArrowheads="1" noTextEdit="1"/>
          </p:cNvSpPr>
          <p:nvPr>
            <p:ph type="sldImg"/>
          </p:nvPr>
        </p:nvSpPr>
        <p:spPr>
          <a:xfrm>
            <a:off x="1150938" y="692150"/>
            <a:ext cx="4556125" cy="3417888"/>
          </a:xfrm>
          <a:ln cap="flat"/>
        </p:spPr>
      </p:sp>
      <p:sp>
        <p:nvSpPr>
          <p:cNvPr id="92166" name="Rectangle 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Notice that the net realizable value of the company’s accounts receivable are not affected by the write-off of the account. The net realizable value is the same before and after the write-off. After the write-off, accounts receivable are lower but so is the balance in the allowance for doubtful accounts.</a:t>
            </a:r>
          </a:p>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3187"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3188"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3189" name="Rectangle 5"/>
          <p:cNvSpPr>
            <a:spLocks noGrp="1" noRot="1" noChangeAspect="1" noChangeArrowheads="1" noTextEdit="1"/>
          </p:cNvSpPr>
          <p:nvPr>
            <p:ph type="sldImg"/>
          </p:nvPr>
        </p:nvSpPr>
        <p:spPr>
          <a:xfrm>
            <a:off x="1150938" y="692150"/>
            <a:ext cx="4556125" cy="3417888"/>
          </a:xfrm>
          <a:ln cap="flat"/>
        </p:spPr>
      </p:sp>
      <p:sp>
        <p:nvSpPr>
          <p:cNvPr id="93190" name="Rectangle 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Notice that the net realizable value of the company’s accounts receivable are not affected by the write-off of the account. The net realizable value is the same before and after the write-off. After the write-off, accounts receivable are lower but so is the balance in the allowance for doubtful accounts.</a:t>
            </a:r>
          </a:p>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Part I</a:t>
            </a:r>
            <a:br>
              <a:rPr lang="en-US" dirty="0" smtClean="0"/>
            </a:br>
            <a:r>
              <a:rPr lang="en-US" dirty="0" smtClean="0"/>
              <a:t>Subsequently, our company learns that the $50 account receivable that was previously written-off will now be paid in full by the customer. The first thing we have to do is reinstate the account receivable.</a:t>
            </a:r>
          </a:p>
          <a:p>
            <a:pPr eaLnBrk="1" hangingPunct="1"/>
            <a:endParaRPr lang="en-US" dirty="0" smtClean="0"/>
          </a:p>
          <a:p>
            <a:pPr eaLnBrk="1" hangingPunct="1"/>
            <a:r>
              <a:rPr lang="en-US" dirty="0" smtClean="0"/>
              <a:t>Part II</a:t>
            </a:r>
            <a:br>
              <a:rPr lang="en-US" dirty="0" smtClean="0"/>
            </a:br>
            <a:r>
              <a:rPr lang="en-US" dirty="0" smtClean="0"/>
              <a:t>To reinstate the account written-off, we increase the Accounts Receivable by ten dollars </a:t>
            </a:r>
            <a:r>
              <a:rPr lang="en-US" i="1" dirty="0" smtClean="0"/>
              <a:t>and</a:t>
            </a:r>
            <a:r>
              <a:rPr lang="en-US" dirty="0" smtClean="0"/>
              <a:t> increase the Allowance for Doubtful Accounts by the same amount.</a:t>
            </a:r>
          </a:p>
          <a:p>
            <a:endParaRPr lang="en-US" dirty="0" smtClean="0"/>
          </a:p>
        </p:txBody>
      </p:sp>
      <p:sp>
        <p:nvSpPr>
          <p:cNvPr id="94211" name="Rectangle 3"/>
          <p:cNvSpPr>
            <a:spLocks noGrp="1" noRot="1" noChangeAspect="1" noChangeArrowheads="1" noTextEdit="1"/>
          </p:cNvSpPr>
          <p:nvPr>
            <p:ph type="sldImg"/>
          </p:nvPr>
        </p:nvSpPr>
        <p:spPr>
          <a:xfrm>
            <a:off x="1150938" y="692150"/>
            <a:ext cx="4556125" cy="3417888"/>
          </a:xfrm>
          <a:ln cap="flat"/>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5235"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5236"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5237" name="Rectangle 5"/>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Part I</a:t>
            </a:r>
            <a:br>
              <a:rPr lang="en-US" dirty="0" smtClean="0"/>
            </a:br>
            <a:r>
              <a:rPr lang="en-US" dirty="0" smtClean="0"/>
              <a:t>To reinstate the account written-off, we increase the Accounts Receivable by ten dollars </a:t>
            </a:r>
            <a:r>
              <a:rPr lang="en-US" i="1" dirty="0" smtClean="0"/>
              <a:t>and</a:t>
            </a:r>
            <a:r>
              <a:rPr lang="en-US" dirty="0" smtClean="0"/>
              <a:t> increase the Allowance for Doubtful Accounts by the same amount.  </a:t>
            </a:r>
          </a:p>
          <a:p>
            <a:pPr eaLnBrk="1" hangingPunct="1"/>
            <a:endParaRPr lang="en-US" dirty="0" smtClean="0"/>
          </a:p>
          <a:p>
            <a:pPr eaLnBrk="1" hangingPunct="1"/>
            <a:r>
              <a:rPr lang="en-US" dirty="0" smtClean="0"/>
              <a:t>Part II</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After we reinstate the account receivable, we show the collection of the $50 from the customer. The Cash account is increased by $50 and the Accounts Receivable account is reduced by the same amount. While there is </a:t>
            </a:r>
            <a:r>
              <a:rPr lang="en-US" b="1" dirty="0" smtClean="0"/>
              <a:t>no income statement impact</a:t>
            </a:r>
            <a:r>
              <a:rPr lang="en-US" dirty="0" smtClean="0"/>
              <a:t>, the operating activities section of the Statement of Cash Flows shows an inflow from customers of $50.</a:t>
            </a:r>
          </a:p>
          <a:p>
            <a:pPr eaLnBrk="1" hangingPunct="1"/>
            <a:endParaRPr lang="en-US" dirty="0" smtClean="0"/>
          </a:p>
          <a:p>
            <a:endParaRPr lang="en-US" dirty="0" smtClean="0"/>
          </a:p>
        </p:txBody>
      </p:sp>
      <p:sp>
        <p:nvSpPr>
          <p:cNvPr id="95238" name="Rectangle 6"/>
          <p:cNvSpPr>
            <a:spLocks noGrp="1" noRot="1" noChangeAspect="1" noChangeArrowheads="1" noTextEdit="1"/>
          </p:cNvSpPr>
          <p:nvPr>
            <p:ph type="sldImg"/>
          </p:nvPr>
        </p:nvSpPr>
        <p:spPr>
          <a:xfrm>
            <a:off x="1150938" y="692150"/>
            <a:ext cx="4556125" cy="3417888"/>
          </a:xfrm>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7827"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7828"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7829" name="Rectangle 5"/>
          <p:cNvSpPr>
            <a:spLocks noGrp="1" noRot="1" noChangeAspect="1" noChangeArrowheads="1" noTextEdit="1"/>
          </p:cNvSpPr>
          <p:nvPr>
            <p:ph type="sldImg"/>
          </p:nvPr>
        </p:nvSpPr>
        <p:spPr>
          <a:xfrm>
            <a:off x="1150938" y="692150"/>
            <a:ext cx="4556125" cy="3417888"/>
          </a:xfrm>
          <a:ln cap="flat"/>
        </p:spPr>
      </p:sp>
      <p:sp>
        <p:nvSpPr>
          <p:cNvPr id="77830" name="Rectangle 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ahoma" pitchFamily="34" charset="0"/>
              </a:rPr>
              <a:t>Part I:</a:t>
            </a:r>
          </a:p>
          <a:p>
            <a:pPr eaLnBrk="1" hangingPunct="1"/>
            <a:r>
              <a:rPr lang="en-US" smtClean="0">
                <a:latin typeface="Tahoma" pitchFamily="34" charset="0"/>
              </a:rPr>
              <a:t>When a company allows customers to “buy now and pay later,” the company’s right to collect cash in the future is called accounts receivable.  Individually, these receivables are typically small and are payable within thirty days.</a:t>
            </a:r>
          </a:p>
          <a:p>
            <a:pPr eaLnBrk="1" hangingPunct="1"/>
            <a:endParaRPr lang="en-US" smtClean="0">
              <a:latin typeface="Tahoma" pitchFamily="34" charset="0"/>
            </a:endParaRPr>
          </a:p>
          <a:p>
            <a:pPr eaLnBrk="1" hangingPunct="1"/>
            <a:r>
              <a:rPr lang="en-US" smtClean="0">
                <a:latin typeface="Tahoma" pitchFamily="34" charset="0"/>
              </a:rPr>
              <a:t>Part II:</a:t>
            </a:r>
          </a:p>
          <a:p>
            <a:pPr eaLnBrk="1" hangingPunct="1"/>
            <a:r>
              <a:rPr lang="en-US" smtClean="0">
                <a:latin typeface="Tahoma" pitchFamily="34" charset="0"/>
              </a:rPr>
              <a:t>When a longer credit term is needed, or when the receivable is large, the company usually requires the customer to issue a note that specifies interest and other credit terms.  The company then records a note receivable.</a:t>
            </a:r>
          </a:p>
          <a:p>
            <a:pPr eaLnBrk="1" hangingPunct="1"/>
            <a:endParaRPr lang="en-US" smtClean="0">
              <a:latin typeface="Tahoma" pitchFamily="34" charset="0"/>
            </a:endParaRPr>
          </a:p>
          <a:p>
            <a:pPr eaLnBrk="1" hangingPunct="1"/>
            <a:endParaRPr lang="en-US" smtClean="0"/>
          </a:p>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6259"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6260"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6261" name="Rectangle 5"/>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Part II</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After we reinstate the account receivable, we show the collection of the $50 from the customer. The Cash account is increased by $50 and the Accounts Receivable account is reduced by the same amount. While there is </a:t>
            </a:r>
            <a:r>
              <a:rPr lang="en-US" b="1" dirty="0" smtClean="0"/>
              <a:t>no income statement impact</a:t>
            </a:r>
            <a:r>
              <a:rPr lang="en-US" dirty="0" smtClean="0"/>
              <a:t>, the operating activities section of the Statement of Cash Flows shows an inflow from customers of $50.</a:t>
            </a:r>
          </a:p>
          <a:p>
            <a:endParaRPr lang="en-US" dirty="0" smtClean="0"/>
          </a:p>
        </p:txBody>
      </p:sp>
      <p:sp>
        <p:nvSpPr>
          <p:cNvPr id="96262" name="Rectangle 6"/>
          <p:cNvSpPr>
            <a:spLocks noGrp="1" noRot="1" noChangeAspect="1" noChangeArrowheads="1" noTextEdit="1"/>
          </p:cNvSpPr>
          <p:nvPr>
            <p:ph type="sldImg"/>
          </p:nvPr>
        </p:nvSpPr>
        <p:spPr>
          <a:xfrm>
            <a:off x="1150938" y="692150"/>
            <a:ext cx="4556125" cy="3417888"/>
          </a:xfrm>
          <a:ln cap="flat"/>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7283"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7284"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7285" name="Rectangle 5"/>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t>
            </a:r>
          </a:p>
        </p:txBody>
      </p:sp>
      <p:sp>
        <p:nvSpPr>
          <p:cNvPr id="97286" name="Rectangle 6"/>
          <p:cNvSpPr>
            <a:spLocks noGrp="1" noRot="1" noChangeAspect="1" noChangeArrowheads="1" noTextEdit="1"/>
          </p:cNvSpPr>
          <p:nvPr>
            <p:ph type="sldImg"/>
          </p:nvPr>
        </p:nvSpPr>
        <p:spPr>
          <a:xfrm>
            <a:off x="1150938" y="692150"/>
            <a:ext cx="4556125" cy="3417888"/>
          </a:xfrm>
          <a:ln cap="flat"/>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8307"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8308"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8309" name="Rectangle 5"/>
          <p:cNvSpPr>
            <a:spLocks noGrp="1" noRot="1" noChangeAspect="1" noChangeArrowheads="1" noTextEdit="1"/>
          </p:cNvSpPr>
          <p:nvPr>
            <p:ph type="sldImg"/>
          </p:nvPr>
        </p:nvSpPr>
        <p:spPr>
          <a:xfrm>
            <a:off x="1150938" y="692150"/>
            <a:ext cx="4556125" cy="3417888"/>
          </a:xfrm>
          <a:ln cap="flat"/>
        </p:spPr>
      </p:sp>
      <p:sp>
        <p:nvSpPr>
          <p:cNvPr id="98310" name="Rectangle 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9331"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9332"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9333" name="Rectangle 5"/>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t>
            </a:r>
          </a:p>
        </p:txBody>
      </p:sp>
      <p:sp>
        <p:nvSpPr>
          <p:cNvPr id="99334" name="Rectangle 6"/>
          <p:cNvSpPr>
            <a:spLocks noGrp="1" noRot="1" noChangeAspect="1" noChangeArrowheads="1" noTextEdit="1"/>
          </p:cNvSpPr>
          <p:nvPr>
            <p:ph type="sldImg"/>
          </p:nvPr>
        </p:nvSpPr>
        <p:spPr>
          <a:xfrm>
            <a:off x="1150938" y="692150"/>
            <a:ext cx="4556125" cy="3417888"/>
          </a:xfrm>
          <a:ln cap="flat"/>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0355"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0356"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0357" name="Rectangle 5"/>
          <p:cNvSpPr>
            <a:spLocks noGrp="1" noRot="1" noChangeAspect="1" noChangeArrowheads="1" noTextEdit="1"/>
          </p:cNvSpPr>
          <p:nvPr>
            <p:ph type="sldImg"/>
          </p:nvPr>
        </p:nvSpPr>
        <p:spPr>
          <a:xfrm>
            <a:off x="1150938" y="692150"/>
            <a:ext cx="4556125" cy="3417888"/>
          </a:xfrm>
          <a:ln cap="flat"/>
        </p:spPr>
      </p:sp>
      <p:sp>
        <p:nvSpPr>
          <p:cNvPr id="100358" name="Rectangle 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1379"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1380"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1381" name="Rectangle 5"/>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t>
            </a:r>
          </a:p>
        </p:txBody>
      </p:sp>
      <p:sp>
        <p:nvSpPr>
          <p:cNvPr id="101382" name="Rectangle 6"/>
          <p:cNvSpPr>
            <a:spLocks noGrp="1" noRot="1" noChangeAspect="1" noChangeArrowheads="1" noTextEdit="1"/>
          </p:cNvSpPr>
          <p:nvPr>
            <p:ph type="sldImg"/>
          </p:nvPr>
        </p:nvSpPr>
        <p:spPr>
          <a:xfrm>
            <a:off x="1150938" y="692150"/>
            <a:ext cx="4556125" cy="3417888"/>
          </a:xfrm>
          <a:ln cap="flat"/>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2403"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2404"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2405" name="Rectangle 5"/>
          <p:cNvSpPr>
            <a:spLocks noGrp="1" noRot="1" noChangeAspect="1" noChangeArrowheads="1" noTextEdit="1"/>
          </p:cNvSpPr>
          <p:nvPr>
            <p:ph type="sldImg"/>
          </p:nvPr>
        </p:nvSpPr>
        <p:spPr>
          <a:xfrm>
            <a:off x="1150938" y="692150"/>
            <a:ext cx="4556125" cy="3417888"/>
          </a:xfrm>
          <a:ln cap="flat"/>
        </p:spPr>
      </p:sp>
      <p:sp>
        <p:nvSpPr>
          <p:cNvPr id="102406" name="Rectangle 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3427"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3428"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3429" name="Rectangle 5"/>
          <p:cNvSpPr>
            <a:spLocks noGrp="1" noRot="1" noChangeAspect="1" noChangeArrowheads="1" noTextEdit="1"/>
          </p:cNvSpPr>
          <p:nvPr>
            <p:ph type="sldImg"/>
          </p:nvPr>
        </p:nvSpPr>
        <p:spPr>
          <a:xfrm>
            <a:off x="1150938" y="692150"/>
            <a:ext cx="4556125" cy="3417888"/>
          </a:xfrm>
          <a:ln cap="flat"/>
        </p:spPr>
      </p:sp>
      <p:sp>
        <p:nvSpPr>
          <p:cNvPr id="103430" name="Rectangle 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4451"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4452"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4453" name="Rectangle 5"/>
          <p:cNvSpPr>
            <a:spLocks noGrp="1" noRot="1" noChangeAspect="1" noChangeArrowheads="1" noTextEdit="1"/>
          </p:cNvSpPr>
          <p:nvPr>
            <p:ph type="sldImg"/>
          </p:nvPr>
        </p:nvSpPr>
        <p:spPr>
          <a:xfrm>
            <a:off x="1150938" y="692150"/>
            <a:ext cx="4556125" cy="3417888"/>
          </a:xfrm>
          <a:ln cap="flat"/>
        </p:spPr>
      </p:sp>
      <p:sp>
        <p:nvSpPr>
          <p:cNvPr id="104454" name="Rectangle 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5475"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5476"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5477" name="Rectangle 5"/>
          <p:cNvSpPr>
            <a:spLocks noGrp="1" noRot="1" noChangeAspect="1" noChangeArrowheads="1" noTextEdit="1"/>
          </p:cNvSpPr>
          <p:nvPr>
            <p:ph type="sldImg"/>
          </p:nvPr>
        </p:nvSpPr>
        <p:spPr>
          <a:xfrm>
            <a:off x="1150938" y="692150"/>
            <a:ext cx="4556125" cy="3417888"/>
          </a:xfrm>
          <a:ln cap="flat"/>
        </p:spPr>
      </p:sp>
      <p:sp>
        <p:nvSpPr>
          <p:cNvPr id="105478" name="Rectangle 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8851"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8852"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8853" name="Rectangle 5"/>
          <p:cNvSpPr>
            <a:spLocks noGrp="1" noRot="1" noChangeAspect="1" noChangeArrowheads="1" noTextEdit="1"/>
          </p:cNvSpPr>
          <p:nvPr>
            <p:ph type="sldImg"/>
          </p:nvPr>
        </p:nvSpPr>
        <p:spPr>
          <a:xfrm>
            <a:off x="1150938" y="692150"/>
            <a:ext cx="4556125" cy="3417888"/>
          </a:xfrm>
          <a:ln cap="flat"/>
        </p:spPr>
      </p:sp>
      <p:sp>
        <p:nvSpPr>
          <p:cNvPr id="78854" name="Rectangle 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Whenever a company extends credit on the sale of merchandise or provides a service, there is the possibility that the customer may not be able to pay the amount due. Knowing this fact means that we do not want to run the risk of overstating our asset, accounts receivable. We believe that accounts receivable should be shown on the financial statements at net realizable value. Net realizable value is the gross amount of the receivable less any estimated amount for uncollectible accounts.</a:t>
            </a:r>
          </a:p>
          <a:p>
            <a:pPr eaLnBrk="1" hangingPunct="1"/>
            <a:endParaRPr lang="en-US" smtClean="0"/>
          </a:p>
          <a:p>
            <a:r>
              <a:rPr lang="en-US" smtClean="0"/>
              <a:t>Companies adjust the historical percentage for anticipated future circumstances. For example, they reduce it if they adopt more rigorous approval standards for new credit applicants. Alternatively, they may increase the percentage if economic forecasts signal an economic downturn that would make future defaults more likely. A company will also increase the percentage if it has specific knowledge one or more of its customers is financially distressed. Multiplying the service revenue by the percentage estimate of uncollectible accounts is commonly called the percent of revenue method of estimating uncollectible accounts expense.</a:t>
            </a:r>
          </a:p>
          <a:p>
            <a:pPr eaLnBrk="1" hangingPunct="1"/>
            <a:endParaRPr lang="en-US" smtClean="0"/>
          </a:p>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6499"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6500"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6501" name="Rectangle 5"/>
          <p:cNvSpPr>
            <a:spLocks noGrp="1" noRot="1" noChangeAspect="1" noChangeArrowheads="1" noTextEdit="1"/>
          </p:cNvSpPr>
          <p:nvPr>
            <p:ph type="sldImg"/>
          </p:nvPr>
        </p:nvSpPr>
        <p:spPr>
          <a:xfrm>
            <a:off x="1150938" y="692150"/>
            <a:ext cx="4556125" cy="3417888"/>
          </a:xfrm>
          <a:ln cap="flat"/>
        </p:spPr>
      </p:sp>
      <p:sp>
        <p:nvSpPr>
          <p:cNvPr id="106502" name="Rectangle 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7523"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7524"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7525" name="Rectangle 5"/>
          <p:cNvSpPr>
            <a:spLocks noGrp="1" noRot="1" noChangeAspect="1" noChangeArrowheads="1" noTextEdit="1"/>
          </p:cNvSpPr>
          <p:nvPr>
            <p:ph type="sldImg"/>
          </p:nvPr>
        </p:nvSpPr>
        <p:spPr>
          <a:xfrm>
            <a:off x="1150938" y="692150"/>
            <a:ext cx="4556125" cy="3417888"/>
          </a:xfrm>
          <a:ln cap="flat"/>
        </p:spPr>
      </p:sp>
      <p:sp>
        <p:nvSpPr>
          <p:cNvPr id="107526" name="Rectangle 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8547"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8548"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8549" name="Rectangle 5"/>
          <p:cNvSpPr>
            <a:spLocks noGrp="1" noRot="1" noChangeAspect="1" noChangeArrowheads="1" noTextEdit="1"/>
          </p:cNvSpPr>
          <p:nvPr>
            <p:ph type="sldImg"/>
          </p:nvPr>
        </p:nvSpPr>
        <p:spPr>
          <a:xfrm>
            <a:off x="1150938" y="692150"/>
            <a:ext cx="4556125" cy="3417888"/>
          </a:xfrm>
          <a:ln cap="flat"/>
        </p:spPr>
      </p:sp>
      <p:sp>
        <p:nvSpPr>
          <p:cNvPr id="108550" name="Rectangle 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9571"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9572"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9573" name="Rectangle 5"/>
          <p:cNvSpPr>
            <a:spLocks noGrp="1" noRot="1" noChangeAspect="1" noChangeArrowheads="1" noTextEdit="1"/>
          </p:cNvSpPr>
          <p:nvPr>
            <p:ph type="sldImg"/>
          </p:nvPr>
        </p:nvSpPr>
        <p:spPr>
          <a:xfrm>
            <a:off x="1150938" y="692150"/>
            <a:ext cx="4556125" cy="3417888"/>
          </a:xfrm>
          <a:ln cap="flat"/>
        </p:spPr>
      </p:sp>
      <p:sp>
        <p:nvSpPr>
          <p:cNvPr id="109574" name="Rectangle 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0595"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0596"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0597" name="Rectangle 5"/>
          <p:cNvSpPr>
            <a:spLocks noGrp="1" noRot="1" noChangeAspect="1" noChangeArrowheads="1" noTextEdit="1"/>
          </p:cNvSpPr>
          <p:nvPr>
            <p:ph type="sldImg"/>
          </p:nvPr>
        </p:nvSpPr>
        <p:spPr>
          <a:xfrm>
            <a:off x="1150938" y="692150"/>
            <a:ext cx="4556125" cy="3417888"/>
          </a:xfrm>
          <a:ln cap="flat"/>
        </p:spPr>
      </p:sp>
      <p:sp>
        <p:nvSpPr>
          <p:cNvPr id="110598" name="Rectangle 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1619"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1620"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1621" name="Rectangle 5"/>
          <p:cNvSpPr>
            <a:spLocks noGrp="1" noRot="1" noChangeAspect="1" noChangeArrowheads="1" noTextEdit="1"/>
          </p:cNvSpPr>
          <p:nvPr>
            <p:ph type="sldImg"/>
          </p:nvPr>
        </p:nvSpPr>
        <p:spPr>
          <a:xfrm>
            <a:off x="1150938" y="692150"/>
            <a:ext cx="4556125" cy="3417888"/>
          </a:xfrm>
          <a:ln cap="flat"/>
        </p:spPr>
      </p:sp>
      <p:sp>
        <p:nvSpPr>
          <p:cNvPr id="111622" name="Rectangle 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2643"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2644"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2645" name="Rectangle 5"/>
          <p:cNvSpPr>
            <a:spLocks noGrp="1" noRot="1" noChangeAspect="1" noChangeArrowheads="1" noTextEdit="1"/>
          </p:cNvSpPr>
          <p:nvPr>
            <p:ph type="sldImg"/>
          </p:nvPr>
        </p:nvSpPr>
        <p:spPr>
          <a:xfrm>
            <a:off x="1150938" y="692150"/>
            <a:ext cx="4556125" cy="3417888"/>
          </a:xfrm>
          <a:ln cap="flat"/>
        </p:spPr>
      </p:sp>
      <p:sp>
        <p:nvSpPr>
          <p:cNvPr id="112646" name="Rectangle 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3667"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3668"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3669" name="Rectangle 5"/>
          <p:cNvSpPr>
            <a:spLocks noGrp="1" noRot="1" noChangeAspect="1" noChangeArrowheads="1" noTextEdit="1"/>
          </p:cNvSpPr>
          <p:nvPr>
            <p:ph type="sldImg"/>
          </p:nvPr>
        </p:nvSpPr>
        <p:spPr>
          <a:xfrm>
            <a:off x="1150938" y="692150"/>
            <a:ext cx="4556125" cy="3417888"/>
          </a:xfrm>
          <a:ln cap="flat"/>
        </p:spPr>
      </p:sp>
      <p:sp>
        <p:nvSpPr>
          <p:cNvPr id="113670" name="Rectangle 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4691"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4692"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4693" name="Rectangle 5"/>
          <p:cNvSpPr>
            <a:spLocks noGrp="1" noRot="1" noChangeAspect="1" noChangeArrowheads="1" noTextEdit="1"/>
          </p:cNvSpPr>
          <p:nvPr>
            <p:ph type="sldImg"/>
          </p:nvPr>
        </p:nvSpPr>
        <p:spPr>
          <a:xfrm>
            <a:off x="1150938" y="692150"/>
            <a:ext cx="4556125" cy="3417888"/>
          </a:xfrm>
          <a:ln cap="flat"/>
        </p:spPr>
      </p:sp>
      <p:sp>
        <p:nvSpPr>
          <p:cNvPr id="114694" name="Rectangle 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5715"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5716"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5717" name="Rectangle 5"/>
          <p:cNvSpPr>
            <a:spLocks noGrp="1" noRot="1" noChangeAspect="1" noChangeArrowheads="1" noTextEdit="1"/>
          </p:cNvSpPr>
          <p:nvPr>
            <p:ph type="sldImg"/>
          </p:nvPr>
        </p:nvSpPr>
        <p:spPr>
          <a:xfrm>
            <a:off x="1150938" y="692150"/>
            <a:ext cx="4556125" cy="3417888"/>
          </a:xfrm>
          <a:ln cap="flat"/>
        </p:spPr>
      </p:sp>
      <p:sp>
        <p:nvSpPr>
          <p:cNvPr id="115718" name="Rectangle 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9875"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9876"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9877" name="Rectangle 5"/>
          <p:cNvSpPr>
            <a:spLocks noGrp="1" noRot="1" noChangeAspect="1" noChangeArrowheads="1" noTextEdit="1"/>
          </p:cNvSpPr>
          <p:nvPr>
            <p:ph type="sldImg"/>
          </p:nvPr>
        </p:nvSpPr>
        <p:spPr>
          <a:xfrm>
            <a:off x="1150938" y="692150"/>
            <a:ext cx="4556125" cy="3417888"/>
          </a:xfrm>
          <a:ln cap="flat"/>
        </p:spPr>
      </p:sp>
      <p:sp>
        <p:nvSpPr>
          <p:cNvPr id="79878" name="Rectangle 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6739"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6740"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6741" name="Rectangle 5"/>
          <p:cNvSpPr>
            <a:spLocks noGrp="1" noRot="1" noChangeAspect="1" noChangeArrowheads="1" noTextEdit="1"/>
          </p:cNvSpPr>
          <p:nvPr>
            <p:ph type="sldImg"/>
          </p:nvPr>
        </p:nvSpPr>
        <p:spPr>
          <a:xfrm>
            <a:off x="1150938" y="692150"/>
            <a:ext cx="4556125" cy="3417888"/>
          </a:xfrm>
          <a:ln cap="flat"/>
        </p:spPr>
      </p:sp>
      <p:sp>
        <p:nvSpPr>
          <p:cNvPr id="116742" name="Rectangle 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7763"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7764"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7765" name="Rectangle 5"/>
          <p:cNvSpPr>
            <a:spLocks noGrp="1" noRot="1" noChangeAspect="1" noChangeArrowheads="1" noTextEdit="1"/>
          </p:cNvSpPr>
          <p:nvPr>
            <p:ph type="sldImg"/>
          </p:nvPr>
        </p:nvSpPr>
        <p:spPr>
          <a:xfrm>
            <a:off x="1150938" y="692150"/>
            <a:ext cx="4556125" cy="3417888"/>
          </a:xfrm>
          <a:ln cap="flat"/>
        </p:spPr>
      </p:sp>
      <p:sp>
        <p:nvSpPr>
          <p:cNvPr id="117766" name="Rectangle 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8787"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8788"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8789" name="Rectangle 5"/>
          <p:cNvSpPr>
            <a:spLocks noGrp="1" noRot="1" noChangeAspect="1" noChangeArrowheads="1" noTextEdit="1"/>
          </p:cNvSpPr>
          <p:nvPr>
            <p:ph type="sldImg"/>
          </p:nvPr>
        </p:nvSpPr>
        <p:spPr>
          <a:xfrm>
            <a:off x="1150938" y="692150"/>
            <a:ext cx="4556125" cy="3417888"/>
          </a:xfrm>
          <a:ln cap="flat"/>
        </p:spPr>
      </p:sp>
      <p:sp>
        <p:nvSpPr>
          <p:cNvPr id="118790" name="Rectangle 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9811"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9812"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9813" name="Rectangle 5"/>
          <p:cNvSpPr>
            <a:spLocks noGrp="1" noRot="1" noChangeAspect="1" noChangeArrowheads="1" noTextEdit="1"/>
          </p:cNvSpPr>
          <p:nvPr>
            <p:ph type="sldImg"/>
          </p:nvPr>
        </p:nvSpPr>
        <p:spPr>
          <a:xfrm>
            <a:off x="1150938" y="692150"/>
            <a:ext cx="4556125" cy="3417888"/>
          </a:xfrm>
          <a:ln cap="flat"/>
        </p:spPr>
      </p:sp>
      <p:sp>
        <p:nvSpPr>
          <p:cNvPr id="119814" name="Rectangle 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0835"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0836"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0837" name="Rectangle 5"/>
          <p:cNvSpPr>
            <a:spLocks noGrp="1" noRot="1" noChangeAspect="1" noChangeArrowheads="1" noTextEdit="1"/>
          </p:cNvSpPr>
          <p:nvPr>
            <p:ph type="sldImg"/>
          </p:nvPr>
        </p:nvSpPr>
        <p:spPr>
          <a:xfrm>
            <a:off x="1150938" y="692150"/>
            <a:ext cx="4556125" cy="3417888"/>
          </a:xfrm>
          <a:ln cap="flat"/>
        </p:spPr>
      </p:sp>
      <p:sp>
        <p:nvSpPr>
          <p:cNvPr id="120838" name="Rectangle 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If uncollectible accounts are not material, generally accepted accounting principles allow companies to account for them using the direct write-off method. Under the direct write-off method, a company simply recognizes uncollectible accounts expense in the period in which it identifies and writes off uncollectible accounts. No estimates, allowance account, or adjusting entries are needed.</a:t>
            </a:r>
          </a:p>
          <a:p>
            <a:pPr eaLnBrk="1" hangingPunct="1"/>
            <a:endParaRPr lang="en-US" dirty="0" smtClean="0"/>
          </a:p>
          <a:p>
            <a:pPr eaLnBrk="1" hangingPunct="1"/>
            <a:r>
              <a:rPr lang="en-US" dirty="0" smtClean="0"/>
              <a:t>Part I</a:t>
            </a:r>
            <a:br>
              <a:rPr lang="en-US" dirty="0" smtClean="0"/>
            </a:br>
            <a:r>
              <a:rPr lang="en-US" dirty="0" smtClean="0"/>
              <a:t>Recall that during 2013, our company recognized $10,000 of service revenue on account.</a:t>
            </a:r>
          </a:p>
          <a:p>
            <a:pPr eaLnBrk="1" hangingPunct="1"/>
            <a:endParaRPr lang="en-US" dirty="0" smtClean="0"/>
          </a:p>
          <a:p>
            <a:pPr eaLnBrk="1" hangingPunct="1"/>
            <a:r>
              <a:rPr lang="en-US" dirty="0" smtClean="0"/>
              <a:t>Part II</a:t>
            </a:r>
            <a:br>
              <a:rPr lang="en-US" dirty="0" smtClean="0"/>
            </a:br>
            <a:r>
              <a:rPr lang="en-US" dirty="0" smtClean="0"/>
              <a:t>The journal entry to record the revenue is to debit Accounts Receivable and credit Service Revenue for $10,000.  If ATC believes that only an immaterial amount of the $10,000 of revenue will be uncollectible, they may choose to use the direct write-off method.  In that case, they will not make an adjusting entry at year-end to estimate uncollectible accounts expense.</a:t>
            </a:r>
          </a:p>
          <a:p>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4294967295"/>
          </p:nvPr>
        </p:nvSpPr>
        <p:spPr bwMode="auto">
          <a:xfrm>
            <a:off x="3884613" y="8688388"/>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556D928-9FA1-4EDA-96A0-F613FC7FA18E}" type="slidenum">
              <a:rPr lang="en-US"/>
              <a:pPr eaLnBrk="1" hangingPunct="1"/>
              <a:t>45</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xfrm>
            <a:off x="914400" y="4344988"/>
            <a:ext cx="5029200" cy="41163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When a company extends credit for a long time, or when the amount extended is large, the parties often enter into a credit agreement, the terms of which are specified in a promissory note.</a:t>
            </a:r>
          </a:p>
          <a:p>
            <a:endParaRPr lang="en-US" dirty="0" smtClean="0"/>
          </a:p>
          <a:p>
            <a:r>
              <a:rPr lang="en-US" dirty="0" smtClean="0"/>
              <a:t>To illustrate, assume that ATS loans some of its idle cash to an individual, Stanford Cummings, so Cummings can buy a car.  The parties agree that Cummings will repay the loan, with interest, at the end of one year.  They also agree that ATS will hold the title to the car to secure the debt.  For ATS, the credit arrangement represents a note receivable. </a:t>
            </a:r>
          </a:p>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asset account, Cash, decreases by $15,000 and the asset account, Notes Receivable, increases by the same amount. There is </a:t>
            </a:r>
            <a:r>
              <a:rPr lang="en-US" b="1" dirty="0" smtClean="0"/>
              <a:t>no income statement impact </a:t>
            </a:r>
            <a:r>
              <a:rPr lang="en-US" dirty="0" smtClean="0"/>
              <a:t>of this transaction. However, the investing activities section of the Statement of Cash Flows shows an outflow of $15,000.</a:t>
            </a:r>
          </a:p>
          <a:p>
            <a:pPr eaLnBrk="1" hangingPunct="1"/>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4294967295"/>
          </p:nvPr>
        </p:nvSpPr>
        <p:spPr bwMode="auto">
          <a:xfrm>
            <a:off x="3884613" y="8688388"/>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46CE0BE-C7D1-45C8-9939-121CEE7DF483}" type="slidenum">
              <a:rPr lang="en-US"/>
              <a:pPr eaLnBrk="1" hangingPunct="1"/>
              <a:t>46</a:t>
            </a:fld>
            <a:endParaRPr lang="en-US"/>
          </a:p>
        </p:txBody>
      </p:sp>
      <p:sp>
        <p:nvSpPr>
          <p:cNvPr id="122883"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2884" name="Rectangle 3"/>
          <p:cNvSpPr>
            <a:spLocks noChangeArrowheads="1"/>
          </p:cNvSpPr>
          <p:nvPr/>
        </p:nvSpPr>
        <p:spPr bwMode="auto">
          <a:xfrm>
            <a:off x="0" y="8688388"/>
            <a:ext cx="2970213"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2885" name="Rectangle 4"/>
          <p:cNvSpPr>
            <a:spLocks noChangeArrowheads="1"/>
          </p:cNvSpPr>
          <p:nvPr/>
        </p:nvSpPr>
        <p:spPr bwMode="auto">
          <a:xfrm>
            <a:off x="0" y="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2886" name="Rectangle 5"/>
          <p:cNvSpPr>
            <a:spLocks noGrp="1" noRot="1" noChangeAspect="1" noChangeArrowheads="1" noTextEdit="1"/>
          </p:cNvSpPr>
          <p:nvPr>
            <p:ph type="sldImg"/>
          </p:nvPr>
        </p:nvSpPr>
        <p:spPr>
          <a:xfrm>
            <a:off x="1163638" y="688975"/>
            <a:ext cx="4532312" cy="3400425"/>
          </a:xfrm>
          <a:ln cap="flat"/>
        </p:spPr>
      </p:sp>
      <p:sp>
        <p:nvSpPr>
          <p:cNvPr id="122887" name="Rectangle 6"/>
          <p:cNvSpPr>
            <a:spLocks noChangeArrowheads="1"/>
          </p:cNvSpPr>
          <p:nvPr/>
        </p:nvSpPr>
        <p:spPr bwMode="auto">
          <a:xfrm>
            <a:off x="809625" y="4708525"/>
            <a:ext cx="2063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 name="Notes Placeholder 1"/>
          <p:cNvSpPr>
            <a:spLocks noGrp="1"/>
          </p:cNvSpPr>
          <p:nvPr>
            <p:ph type="body" idx="1"/>
          </p:nvPr>
        </p:nvSpPr>
        <p:spPr/>
        <p:txBody>
          <a:bodyPr/>
          <a:lstStyle/>
          <a:p>
            <a:pPr eaLnBrk="1" hangingPunct="1"/>
            <a:r>
              <a:rPr lang="en-US" dirty="0" smtClean="0"/>
              <a:t>Over the entire one-year life of the note, ATS will collect 6% of the $15,000 principal, or $900, in interest.  However, at December 31, ATS has earned only 2 months of that amount. To calculate the interest we multiply the principal amount of $15,000 times the annual interest rate of 6% and adjust the total for the time the note has been outstanding. The interest revenue is $150.</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4294967295"/>
          </p:nvPr>
        </p:nvSpPr>
        <p:spPr bwMode="auto">
          <a:xfrm>
            <a:off x="3884613" y="8688388"/>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721D057-9E3C-4550-AFC8-BB5609F2374F}" type="slidenum">
              <a:rPr lang="en-US"/>
              <a:pPr eaLnBrk="1" hangingPunct="1"/>
              <a:t>47</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xfrm>
            <a:off x="914400" y="4344988"/>
            <a:ext cx="5029200" cy="41163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asset account, Interest Receivable, increases by $150 and the equity account increases by the same amount because net income increases by $150. There is no cash flow impact of this accrual.</a:t>
            </a:r>
          </a:p>
          <a:p>
            <a:pPr eaLnBrk="1" hangingPunct="1"/>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4294967295"/>
          </p:nvPr>
        </p:nvSpPr>
        <p:spPr bwMode="auto">
          <a:xfrm>
            <a:off x="3884613" y="8688388"/>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4F98135-39F9-4D02-B17E-A4486F517D6E}" type="slidenum">
              <a:rPr lang="en-US"/>
              <a:pPr eaLnBrk="1" hangingPunct="1"/>
              <a:t>48</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xfrm>
            <a:off x="914400" y="4344988"/>
            <a:ext cx="5029200" cy="41163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Part I</a:t>
            </a:r>
          </a:p>
          <a:p>
            <a:pPr eaLnBrk="1" hangingPunct="1"/>
            <a:r>
              <a:rPr lang="en-US" dirty="0" smtClean="0"/>
              <a:t>On October 31, 2014, the note matures and ATS collects the principal and interest due on the note.  Before recording the collection of cash, ATS recognizes interest revenue for the first 10 months of 2014.  Recall that 2 months of interest revenue had been accrued in 2013.</a:t>
            </a:r>
          </a:p>
          <a:p>
            <a:pPr eaLnBrk="1" hangingPunct="1"/>
            <a:endParaRPr lang="en-US" dirty="0" smtClean="0"/>
          </a:p>
          <a:p>
            <a:pPr eaLnBrk="1" hangingPunct="1"/>
            <a:r>
              <a:rPr lang="en-US" dirty="0" smtClean="0"/>
              <a:t>Part II</a:t>
            </a:r>
          </a:p>
          <a:p>
            <a:pPr eaLnBrk="1" hangingPunct="1"/>
            <a:r>
              <a:rPr lang="en-US" dirty="0" smtClean="0"/>
              <a:t>10 months of interest is calculated by multiplying the $15,000 principal by 6% interest by ten-twelfths.  ATS has earned $750 of interest revenue in 2014.</a:t>
            </a:r>
          </a:p>
          <a:p>
            <a:pPr eaLnBrk="1" hangingPunct="1"/>
            <a:endParaRPr lang="en-US" dirty="0" smtClean="0"/>
          </a:p>
          <a:p>
            <a:pPr eaLnBrk="1" hangingPunct="1"/>
            <a:r>
              <a:rPr lang="en-US" dirty="0" smtClean="0"/>
              <a:t>Part III</a:t>
            </a:r>
            <a:br>
              <a:rPr lang="en-US" dirty="0" smtClean="0"/>
            </a:br>
            <a:r>
              <a:rPr lang="en-US" dirty="0" smtClean="0"/>
              <a:t>The asset account, Interest Receivable, increases by $750 dollars and the equity account increases by the same amount because net income increases by $750. There is no cash flow impact of this accrual.</a:t>
            </a:r>
          </a:p>
          <a:p>
            <a:pPr eaLnBrk="1" hangingPunct="1"/>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4294967295"/>
          </p:nvPr>
        </p:nvSpPr>
        <p:spPr bwMode="auto">
          <a:xfrm>
            <a:off x="3884613" y="8688388"/>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4097601-728A-4957-B3E5-BA0D02BFE6B2}" type="slidenum">
              <a:rPr lang="en-US"/>
              <a:pPr eaLnBrk="1" hangingPunct="1"/>
              <a:t>49</a:t>
            </a:fld>
            <a:endParaRPr 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xfrm>
            <a:off x="914400" y="4344988"/>
            <a:ext cx="5029200" cy="41163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Part I</a:t>
            </a:r>
          </a:p>
          <a:p>
            <a:pPr eaLnBrk="1" hangingPunct="1"/>
            <a:r>
              <a:rPr lang="en-US" dirty="0" smtClean="0"/>
              <a:t>Now that the entire $900 of interest receivable has been accrued, ATS records the collection of $15,900 that Cummings pays to satisfy the terms of the note.</a:t>
            </a:r>
          </a:p>
          <a:p>
            <a:pPr eaLnBrk="1" hangingPunct="1"/>
            <a:endParaRPr lang="en-US" dirty="0" smtClean="0"/>
          </a:p>
          <a:p>
            <a:pPr eaLnBrk="1" hangingPunct="1"/>
            <a:r>
              <a:rPr lang="en-US" dirty="0" smtClean="0"/>
              <a:t>Part II</a:t>
            </a:r>
          </a:p>
          <a:p>
            <a:pPr eaLnBrk="1" hangingPunct="1"/>
            <a:r>
              <a:rPr lang="en-US" dirty="0" smtClean="0"/>
              <a:t>Of the $15,900 collected, $15,000 is the principal on the note, and $900 is interest. The journal entry is recorded as a debit to Cash for $15,900, a credit to Notes Receivable for $15,000, and a credit to Interest Receivable for $900.</a:t>
            </a:r>
          </a:p>
          <a:p>
            <a:pPr eaLnBrk="1" hangingPunct="1"/>
            <a:endParaRPr lang="en-US" dirty="0" smtClean="0"/>
          </a:p>
          <a:p>
            <a:pPr eaLnBrk="1" hangingPunct="1"/>
            <a:r>
              <a:rPr lang="en-US" dirty="0" smtClean="0"/>
              <a:t>Part III</a:t>
            </a:r>
            <a:br>
              <a:rPr lang="en-US" dirty="0" smtClean="0"/>
            </a:br>
            <a:r>
              <a:rPr lang="en-US" dirty="0" smtClean="0"/>
              <a:t>Notice that because all three of these accounts are asset accounts, there is no net effect to the balance sheet or the income statement.  It is an asset exchange transaction. The statement of cash flows will show a cash inflow of $15,000 for investing activities for the principal, and a cash inflow of $900 for operating activities for the interest.</a:t>
            </a:r>
          </a:p>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0899"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0900"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0901" name="Rectangle 5"/>
          <p:cNvSpPr>
            <a:spLocks noGrp="1" noRot="1" noChangeAspect="1" noChangeArrowheads="1" noTextEdit="1"/>
          </p:cNvSpPr>
          <p:nvPr>
            <p:ph type="sldImg"/>
          </p:nvPr>
        </p:nvSpPr>
        <p:spPr>
          <a:xfrm>
            <a:off x="1150938" y="692150"/>
            <a:ext cx="4556125" cy="3417888"/>
          </a:xfrm>
          <a:ln cap="flat"/>
        </p:spPr>
      </p:sp>
      <p:sp>
        <p:nvSpPr>
          <p:cNvPr id="80902" name="Rectangle 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1143000" y="685800"/>
            <a:ext cx="4573588" cy="3430588"/>
          </a:xfrm>
          <a:ln/>
        </p:spPr>
      </p:sp>
      <p:sp>
        <p:nvSpPr>
          <p:cNvPr id="126979" name="Rectangle 3"/>
          <p:cNvSpPr>
            <a:spLocks noGrp="1" noChangeArrowheads="1"/>
          </p:cNvSpPr>
          <p:nvPr>
            <p:ph type="body" idx="1"/>
          </p:nvPr>
        </p:nvSpPr>
        <p:spPr>
          <a:xfrm>
            <a:off x="914400" y="4344988"/>
            <a:ext cx="5029200" cy="41163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 all companies can maintain a credit and collections department. For these companies, accepting credit cards is a viable alternative. Most credit card companies charge a fee of between two and eight percent of the gross sale to process the transaction and pay the seller. Receipts from credit card companies is usually very quick.</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1143000" y="685800"/>
            <a:ext cx="4573588" cy="3430588"/>
          </a:xfrm>
          <a:ln/>
        </p:spPr>
      </p:sp>
      <p:sp>
        <p:nvSpPr>
          <p:cNvPr id="128003" name="Rectangle 3"/>
          <p:cNvSpPr>
            <a:spLocks noGrp="1" noChangeArrowheads="1"/>
          </p:cNvSpPr>
          <p:nvPr>
            <p:ph type="body" idx="1"/>
          </p:nvPr>
        </p:nvSpPr>
        <p:spPr>
          <a:xfrm>
            <a:off x="914400" y="4344988"/>
            <a:ext cx="5029200" cy="41163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Part I</a:t>
            </a:r>
            <a:br>
              <a:rPr lang="en-US" smtClean="0"/>
            </a:br>
            <a:r>
              <a:rPr lang="en-US" smtClean="0"/>
              <a:t>Matrix provides services to customers in the amount of ten thousand dollars. The customers elect to pay Matrix by using a credit card. The credit card company charges Matrix a fee of two percent on the amount of the gross sale.</a:t>
            </a:r>
          </a:p>
          <a:p>
            <a:endParaRPr lang="en-US" smtClean="0"/>
          </a:p>
          <a:p>
            <a:r>
              <a:rPr lang="en-US" smtClean="0"/>
              <a:t>Part II</a:t>
            </a:r>
            <a:br>
              <a:rPr lang="en-US" smtClean="0"/>
            </a:br>
            <a:r>
              <a:rPr lang="en-US" smtClean="0"/>
              <a:t>The processing fee is two hundred dollars, two percent of ten thousand dollars, so Matrix establishes a receivable from the credit card company for nine thousand eight hundred dollars. The income statement shows the gross sales of ten thousand dollars and the credit card fee of two hundred dollars, so net income is nine thousand eight hundred dollars. This amount increases the equity of Matrix. There is no cash flow impact at this stage in the process.</a:t>
            </a:r>
          </a:p>
          <a:p>
            <a:endParaRPr lang="en-US" smtClean="0"/>
          </a:p>
          <a:p>
            <a:r>
              <a:rPr lang="en-US" smtClean="0"/>
              <a:t>Part III</a:t>
            </a:r>
            <a:br>
              <a:rPr lang="en-US" smtClean="0"/>
            </a:br>
            <a:r>
              <a:rPr lang="en-US" smtClean="0"/>
              <a:t>The journal entry includes a debit to accounts receivable for nine thousand eight hundred dollars, a debit to credit card expense for the fee of two hundred dollars, and a credit to sales revenue for ten thousand dollars.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xfrm>
            <a:off x="1143000" y="685800"/>
            <a:ext cx="4573588" cy="3430588"/>
          </a:xfrm>
          <a:ln/>
        </p:spPr>
      </p:sp>
      <p:sp>
        <p:nvSpPr>
          <p:cNvPr id="129027" name="Rectangle 3"/>
          <p:cNvSpPr>
            <a:spLocks noGrp="1" noChangeArrowheads="1"/>
          </p:cNvSpPr>
          <p:nvPr>
            <p:ph type="body" idx="1"/>
          </p:nvPr>
        </p:nvSpPr>
        <p:spPr>
          <a:xfrm>
            <a:off x="914400" y="4344988"/>
            <a:ext cx="5029200" cy="41163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Part I</a:t>
            </a:r>
            <a:br>
              <a:rPr lang="en-US" smtClean="0"/>
            </a:br>
            <a:r>
              <a:rPr lang="en-US" smtClean="0"/>
              <a:t>Two days after the sale, Matrix collects nine thousand eight hundred dollars from the credit card company.</a:t>
            </a:r>
          </a:p>
          <a:p>
            <a:endParaRPr lang="en-US" smtClean="0"/>
          </a:p>
          <a:p>
            <a:r>
              <a:rPr lang="en-US" smtClean="0"/>
              <a:t>Part II</a:t>
            </a:r>
            <a:br>
              <a:rPr lang="en-US" smtClean="0"/>
            </a:br>
            <a:r>
              <a:rPr lang="en-US" smtClean="0"/>
              <a:t>The asset account, cash, is increased by nine thousand eight hundred dollars and the receivable from the credit card company is decreased by the same amount. There is no income statement impact of the collection, but the operating activities section of the Statement of Cash Flows shows an inflow from customers of nine thousand eight hundred dollars.</a:t>
            </a:r>
          </a:p>
          <a:p>
            <a:endParaRPr lang="en-US" smtClean="0"/>
          </a:p>
          <a:p>
            <a:r>
              <a:rPr lang="en-US" smtClean="0"/>
              <a:t>Part III</a:t>
            </a:r>
            <a:br>
              <a:rPr lang="en-US" smtClean="0"/>
            </a:br>
            <a:r>
              <a:rPr lang="en-US" smtClean="0"/>
              <a:t>The journal entry to record the receipt is to debit cash and credit accounts receivable for nine thousand eight hundred dollars.</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0051" name="Rectangle 3"/>
          <p:cNvSpPr>
            <a:spLocks noChangeArrowheads="1"/>
          </p:cNvSpPr>
          <p:nvPr/>
        </p:nvSpPr>
        <p:spPr bwMode="auto">
          <a:xfrm>
            <a:off x="388620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defTabSz="939800" eaLnBrk="0" hangingPunct="0"/>
            <a:r>
              <a:rPr lang="en-US" sz="1000" i="1">
                <a:latin typeface="Times New Roman" pitchFamily="18" charset="0"/>
              </a:rPr>
              <a:t>4</a:t>
            </a:r>
          </a:p>
        </p:txBody>
      </p:sp>
      <p:sp>
        <p:nvSpPr>
          <p:cNvPr id="130052" name="Rectangle 4"/>
          <p:cNvSpPr>
            <a:spLocks noChangeArrowheads="1"/>
          </p:cNvSpPr>
          <p:nvPr/>
        </p:nvSpPr>
        <p:spPr bwMode="auto">
          <a:xfrm>
            <a:off x="0" y="8688388"/>
            <a:ext cx="2970213"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0053" name="Rectangle 5"/>
          <p:cNvSpPr>
            <a:spLocks noChangeArrowheads="1"/>
          </p:cNvSpPr>
          <p:nvPr/>
        </p:nvSpPr>
        <p:spPr bwMode="auto">
          <a:xfrm>
            <a:off x="0" y="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0054" name="Rectangle 6"/>
          <p:cNvSpPr>
            <a:spLocks noGrp="1" noRot="1" noChangeAspect="1" noChangeArrowheads="1" noTextEdit="1"/>
          </p:cNvSpPr>
          <p:nvPr>
            <p:ph type="sldImg"/>
          </p:nvPr>
        </p:nvSpPr>
        <p:spPr>
          <a:xfrm>
            <a:off x="1150938" y="692150"/>
            <a:ext cx="4557712" cy="3419475"/>
          </a:xfrm>
          <a:ln cap="flat"/>
        </p:spPr>
      </p:sp>
      <p:sp>
        <p:nvSpPr>
          <p:cNvPr id="130055" name="Rectangle 7"/>
          <p:cNvSpPr>
            <a:spLocks noGrp="1" noChangeArrowheads="1"/>
          </p:cNvSpPr>
          <p:nvPr>
            <p:ph type="body" idx="1"/>
          </p:nvPr>
        </p:nvSpPr>
        <p:spPr>
          <a:xfrm>
            <a:off x="914400" y="4344988"/>
            <a:ext cx="5029200" cy="41179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accounts receivable turnover ratio is a measure of how long it takes to collect our accounts receivable. A short collection period is better than a longer period.</a:t>
            </a:r>
          </a:p>
          <a:p>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body" idx="1"/>
          </p:nvPr>
        </p:nvSpPr>
        <p:spPr>
          <a:xfrm>
            <a:off x="914400" y="4344988"/>
            <a:ext cx="5029200" cy="41179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62" tIns="46038" rIns="93662" bIns="46038"/>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average number of days to collect accounts receivable tells managers exactly how many days are required to collect our receivables. Some managers prefer this measure because it provides very specific information.</a:t>
            </a:r>
          </a:p>
          <a:p>
            <a:endParaRPr lang="en-US" dirty="0" smtClean="0"/>
          </a:p>
        </p:txBody>
      </p:sp>
      <p:sp>
        <p:nvSpPr>
          <p:cNvPr id="131075" name="Rectangle 3"/>
          <p:cNvSpPr>
            <a:spLocks noGrp="1" noRot="1" noChangeAspect="1" noChangeArrowheads="1" noTextEdit="1"/>
          </p:cNvSpPr>
          <p:nvPr>
            <p:ph type="sldImg"/>
          </p:nvPr>
        </p:nvSpPr>
        <p:spPr>
          <a:xfrm>
            <a:off x="1150938" y="692150"/>
            <a:ext cx="4557712" cy="3419475"/>
          </a:xfrm>
          <a:ln cap="flat"/>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body" idx="1"/>
          </p:nvPr>
        </p:nvSpPr>
        <p:spPr>
          <a:xfrm>
            <a:off x="914400" y="4343400"/>
            <a:ext cx="5027613" cy="41179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76" tIns="46045" rIns="93676" bIns="46045"/>
          <a:lstStyle/>
          <a:p>
            <a:pPr defTabSz="939800"/>
            <a:endParaRPr lang="en-US" smtClean="0"/>
          </a:p>
        </p:txBody>
      </p:sp>
      <p:sp>
        <p:nvSpPr>
          <p:cNvPr id="132099" name="Rectangle 3"/>
          <p:cNvSpPr>
            <a:spLocks noGrp="1" noRot="1" noChangeAspect="1" noChangeArrowheads="1" noTextEdit="1"/>
          </p:cNvSpPr>
          <p:nvPr>
            <p:ph type="sldImg"/>
          </p:nvPr>
        </p:nvSpPr>
        <p:spPr>
          <a:ln cap="flat"/>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3123" name="Rectangle 3"/>
          <p:cNvSpPr>
            <a:spLocks noChangeArrowheads="1"/>
          </p:cNvSpPr>
          <p:nvPr/>
        </p:nvSpPr>
        <p:spPr bwMode="auto">
          <a:xfrm>
            <a:off x="0" y="8688388"/>
            <a:ext cx="2970213"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3124" name="Rectangle 4"/>
          <p:cNvSpPr>
            <a:spLocks noChangeArrowheads="1"/>
          </p:cNvSpPr>
          <p:nvPr/>
        </p:nvSpPr>
        <p:spPr bwMode="auto">
          <a:xfrm>
            <a:off x="0" y="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3125" name="Rectangle 5"/>
          <p:cNvSpPr>
            <a:spLocks noGrp="1" noRot="1" noChangeAspect="1" noChangeArrowheads="1" noTextEdit="1"/>
          </p:cNvSpPr>
          <p:nvPr>
            <p:ph type="sldImg"/>
          </p:nvPr>
        </p:nvSpPr>
        <p:spPr>
          <a:xfrm>
            <a:off x="1163638" y="688975"/>
            <a:ext cx="4533900" cy="3400425"/>
          </a:xfrm>
          <a:ln cap="flat"/>
        </p:spPr>
      </p:sp>
      <p:sp>
        <p:nvSpPr>
          <p:cNvPr id="133126" name="Rectangle 6"/>
          <p:cNvSpPr>
            <a:spLocks noChangeArrowheads="1"/>
          </p:cNvSpPr>
          <p:nvPr/>
        </p:nvSpPr>
        <p:spPr bwMode="auto">
          <a:xfrm>
            <a:off x="809625" y="4708525"/>
            <a:ext cx="20637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4147"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4148"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4149" name="Rectangle 5"/>
          <p:cNvSpPr>
            <a:spLocks noGrp="1" noRot="1" noChangeAspect="1" noChangeArrowheads="1" noTextEdit="1"/>
          </p:cNvSpPr>
          <p:nvPr>
            <p:ph type="sldImg"/>
          </p:nvPr>
        </p:nvSpPr>
        <p:spPr>
          <a:ln cap="flat"/>
        </p:spPr>
      </p:sp>
      <p:sp>
        <p:nvSpPr>
          <p:cNvPr id="134150" name="Rectangle 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5171"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5172"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5173" name="Rectangle 5"/>
          <p:cNvSpPr>
            <a:spLocks noGrp="1" noRot="1" noChangeAspect="1" noChangeArrowheads="1" noTextEdit="1"/>
          </p:cNvSpPr>
          <p:nvPr>
            <p:ph type="sldImg"/>
          </p:nvPr>
        </p:nvSpPr>
        <p:spPr>
          <a:ln cap="flat"/>
        </p:spPr>
      </p:sp>
      <p:sp>
        <p:nvSpPr>
          <p:cNvPr id="135174" name="Rectangle 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6195"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6196"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6197" name="Rectangle 5"/>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36198" name="Rectangle 6"/>
          <p:cNvSpPr>
            <a:spLocks noGrp="1" noRot="1" noChangeAspect="1" noChangeArrowheads="1" noTextEdit="1"/>
          </p:cNvSpPr>
          <p:nvPr>
            <p:ph type="sldImg"/>
          </p:nvPr>
        </p:nvSpPr>
        <p:spPr>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1923"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1924"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1925" name="Rectangle 5"/>
          <p:cNvSpPr>
            <a:spLocks noGrp="1" noRot="1" noChangeAspect="1" noChangeArrowheads="1" noTextEdit="1"/>
          </p:cNvSpPr>
          <p:nvPr>
            <p:ph type="sldImg"/>
          </p:nvPr>
        </p:nvSpPr>
        <p:spPr>
          <a:xfrm>
            <a:off x="1150938" y="692150"/>
            <a:ext cx="4556125" cy="3417888"/>
          </a:xfrm>
          <a:ln cap="flat"/>
        </p:spPr>
      </p:sp>
      <p:sp>
        <p:nvSpPr>
          <p:cNvPr id="81926" name="Rectangle 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7219"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7220"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7221" name="Rectangle 5"/>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t>
            </a:r>
          </a:p>
        </p:txBody>
      </p:sp>
      <p:sp>
        <p:nvSpPr>
          <p:cNvPr id="137222" name="Rectangle 6"/>
          <p:cNvSpPr>
            <a:spLocks noGrp="1" noRot="1" noChangeAspect="1" noChangeArrowheads="1" noTextEdit="1"/>
          </p:cNvSpPr>
          <p:nvPr>
            <p:ph type="sldImg"/>
          </p:nvPr>
        </p:nvSpPr>
        <p:spPr>
          <a:ln cap="flat"/>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8243"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8244"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8245" name="Rectangle 5"/>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t>
            </a:r>
          </a:p>
        </p:txBody>
      </p:sp>
      <p:sp>
        <p:nvSpPr>
          <p:cNvPr id="138246" name="Rectangle 6"/>
          <p:cNvSpPr>
            <a:spLocks noGrp="1" noRot="1" noChangeAspect="1" noChangeArrowheads="1" noTextEdit="1"/>
          </p:cNvSpPr>
          <p:nvPr>
            <p:ph type="sldImg"/>
          </p:nvPr>
        </p:nvSpPr>
        <p:spPr>
          <a:ln cap="flat"/>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9267"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9268"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9269" name="Rectangle 5"/>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t>
            </a:r>
          </a:p>
        </p:txBody>
      </p:sp>
      <p:sp>
        <p:nvSpPr>
          <p:cNvPr id="139270" name="Rectangle 6"/>
          <p:cNvSpPr>
            <a:spLocks noGrp="1" noRot="1" noChangeAspect="1" noChangeArrowheads="1" noTextEdit="1"/>
          </p:cNvSpPr>
          <p:nvPr>
            <p:ph type="sldImg"/>
          </p:nvPr>
        </p:nvSpPr>
        <p:spPr>
          <a:ln cap="flat"/>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0291"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0292"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0293" name="Rectangle 5"/>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t>
            </a:r>
          </a:p>
        </p:txBody>
      </p:sp>
      <p:sp>
        <p:nvSpPr>
          <p:cNvPr id="140294" name="Rectangle 6"/>
          <p:cNvSpPr>
            <a:spLocks noGrp="1" noRot="1" noChangeAspect="1" noChangeArrowheads="1" noTextEdit="1"/>
          </p:cNvSpPr>
          <p:nvPr>
            <p:ph type="sldImg"/>
          </p:nvPr>
        </p:nvSpPr>
        <p:spPr>
          <a:ln cap="flat"/>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1315"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1316"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1317" name="Rectangle 5"/>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t>
            </a:r>
          </a:p>
        </p:txBody>
      </p:sp>
      <p:sp>
        <p:nvSpPr>
          <p:cNvPr id="141318" name="Rectangle 6"/>
          <p:cNvSpPr>
            <a:spLocks noGrp="1" noRot="1" noChangeAspect="1" noChangeArrowheads="1" noTextEdit="1"/>
          </p:cNvSpPr>
          <p:nvPr>
            <p:ph type="sldImg"/>
          </p:nvPr>
        </p:nvSpPr>
        <p:spPr>
          <a:ln cap="flat"/>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2339"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2340"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2341" name="Rectangle 5"/>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t>
            </a:r>
          </a:p>
        </p:txBody>
      </p:sp>
      <p:sp>
        <p:nvSpPr>
          <p:cNvPr id="142342" name="Rectangle 6"/>
          <p:cNvSpPr>
            <a:spLocks noGrp="1" noRot="1" noChangeAspect="1" noChangeArrowheads="1" noTextEdit="1"/>
          </p:cNvSpPr>
          <p:nvPr>
            <p:ph type="sldImg"/>
          </p:nvPr>
        </p:nvSpPr>
        <p:spPr>
          <a:ln cap="flat"/>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3363"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3364"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3365" name="Rectangle 5"/>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t>
            </a:r>
          </a:p>
        </p:txBody>
      </p:sp>
      <p:sp>
        <p:nvSpPr>
          <p:cNvPr id="143366" name="Rectangle 6"/>
          <p:cNvSpPr>
            <a:spLocks noGrp="1" noRot="1" noChangeAspect="1" noChangeArrowheads="1" noTextEdit="1"/>
          </p:cNvSpPr>
          <p:nvPr>
            <p:ph type="sldImg"/>
          </p:nvPr>
        </p:nvSpPr>
        <p:spPr>
          <a:ln cap="flat"/>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4387"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4388"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4389" name="Rectangle 5"/>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t>
            </a:r>
          </a:p>
        </p:txBody>
      </p:sp>
      <p:sp>
        <p:nvSpPr>
          <p:cNvPr id="144390" name="Rectangle 6"/>
          <p:cNvSpPr>
            <a:spLocks noGrp="1" noRot="1" noChangeAspect="1" noChangeArrowheads="1" noTextEdit="1"/>
          </p:cNvSpPr>
          <p:nvPr>
            <p:ph type="sldImg"/>
          </p:nvPr>
        </p:nvSpPr>
        <p:spPr>
          <a:ln cap="flat"/>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5411"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5412"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5413" name="Rectangle 5"/>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t>
            </a:r>
          </a:p>
        </p:txBody>
      </p:sp>
      <p:sp>
        <p:nvSpPr>
          <p:cNvPr id="145414" name="Rectangle 6"/>
          <p:cNvSpPr>
            <a:spLocks noGrp="1" noRot="1" noChangeAspect="1" noChangeArrowheads="1" noTextEdit="1"/>
          </p:cNvSpPr>
          <p:nvPr>
            <p:ph type="sldImg"/>
          </p:nvPr>
        </p:nvSpPr>
        <p:spPr>
          <a:ln cap="flat"/>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6435"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6436"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6437" name="Rectangle 5"/>
          <p:cNvSpPr>
            <a:spLocks noGrp="1" noRot="1" noChangeAspect="1" noChangeArrowheads="1" noTextEdit="1"/>
          </p:cNvSpPr>
          <p:nvPr>
            <p:ph type="sldImg"/>
          </p:nvPr>
        </p:nvSpPr>
        <p:spPr>
          <a:ln cap="flat"/>
        </p:spPr>
      </p:sp>
      <p:sp>
        <p:nvSpPr>
          <p:cNvPr id="146438" name="Rectangle 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2947"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2948"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2949" name="Rectangle 5"/>
          <p:cNvSpPr>
            <a:spLocks noGrp="1" noRot="1" noChangeAspect="1" noChangeArrowheads="1" noTextEdit="1"/>
          </p:cNvSpPr>
          <p:nvPr>
            <p:ph type="sldImg"/>
          </p:nvPr>
        </p:nvSpPr>
        <p:spPr>
          <a:xfrm>
            <a:off x="1150938" y="692150"/>
            <a:ext cx="4556125" cy="3417888"/>
          </a:xfrm>
          <a:ln cap="flat"/>
        </p:spPr>
      </p:sp>
      <p:sp>
        <p:nvSpPr>
          <p:cNvPr id="82950" name="Rectangle 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7459"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7460"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7461" name="Rectangle 5"/>
          <p:cNvSpPr>
            <a:spLocks noGrp="1" noRot="1" noChangeAspect="1" noChangeArrowheads="1" noTextEdit="1"/>
          </p:cNvSpPr>
          <p:nvPr>
            <p:ph type="sldImg"/>
          </p:nvPr>
        </p:nvSpPr>
        <p:spPr>
          <a:ln cap="flat"/>
        </p:spPr>
      </p:sp>
      <p:sp>
        <p:nvSpPr>
          <p:cNvPr id="147462" name="Rectangle 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8483"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8484"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8485" name="Rectangle 5"/>
          <p:cNvSpPr>
            <a:spLocks noGrp="1" noRot="1" noChangeAspect="1" noChangeArrowheads="1" noTextEdit="1"/>
          </p:cNvSpPr>
          <p:nvPr>
            <p:ph type="sldImg"/>
          </p:nvPr>
        </p:nvSpPr>
        <p:spPr>
          <a:ln cap="flat"/>
        </p:spPr>
      </p:sp>
      <p:sp>
        <p:nvSpPr>
          <p:cNvPr id="148486" name="Rectangle 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9507"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9508"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9509" name="Rectangle 5"/>
          <p:cNvSpPr>
            <a:spLocks noGrp="1" noRot="1" noChangeAspect="1" noChangeArrowheads="1" noTextEdit="1"/>
          </p:cNvSpPr>
          <p:nvPr>
            <p:ph type="sldImg"/>
          </p:nvPr>
        </p:nvSpPr>
        <p:spPr>
          <a:ln cap="flat"/>
        </p:spPr>
      </p:sp>
      <p:sp>
        <p:nvSpPr>
          <p:cNvPr id="149510" name="Rectangle 6"/>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3971"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3972"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3973" name="Rectangle 5"/>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t>
            </a:r>
          </a:p>
        </p:txBody>
      </p:sp>
      <p:sp>
        <p:nvSpPr>
          <p:cNvPr id="83974" name="Rectangle 6"/>
          <p:cNvSpPr>
            <a:spLocks noGrp="1" noRot="1" noChangeAspect="1" noChangeArrowheads="1" noTextEdit="1"/>
          </p:cNvSpPr>
          <p:nvPr>
            <p:ph type="sldImg"/>
          </p:nvPr>
        </p:nvSpPr>
        <p:spPr>
          <a:xfrm>
            <a:off x="1150938" y="692150"/>
            <a:ext cx="4556125" cy="3417888"/>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388620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4995" name="Rectangle 3"/>
          <p:cNvSpPr>
            <a:spLocks noChangeArrowheads="1"/>
          </p:cNvSpPr>
          <p:nvPr/>
        </p:nvSpPr>
        <p:spPr bwMode="auto">
          <a:xfrm>
            <a:off x="0" y="8688388"/>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4996" name="Rectangle 4"/>
          <p:cNvSpPr>
            <a:spLocks noChangeArrowheads="1"/>
          </p:cNvSpPr>
          <p:nvPr/>
        </p:nvSpPr>
        <p:spPr bwMode="auto">
          <a:xfrm>
            <a:off x="0" y="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4997" name="Rectangle 5"/>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 company services to its clients in the amount of $10,000. Let’s look at the impact of these transactions on the financial statements of the company.</a:t>
            </a:r>
          </a:p>
          <a:p>
            <a:pPr eaLnBrk="1" hangingPunct="1"/>
            <a:endParaRPr lang="en-US" dirty="0" smtClean="0"/>
          </a:p>
        </p:txBody>
      </p:sp>
      <p:sp>
        <p:nvSpPr>
          <p:cNvPr id="84998" name="Rectangle 6"/>
          <p:cNvSpPr>
            <a:spLocks noGrp="1" noRot="1" noChangeAspect="1" noChangeArrowheads="1" noTextEdit="1"/>
          </p:cNvSpPr>
          <p:nvPr>
            <p:ph type="sldImg"/>
          </p:nvPr>
        </p:nvSpPr>
        <p:spPr>
          <a:xfrm>
            <a:off x="1150938" y="692150"/>
            <a:ext cx="4556125" cy="3417888"/>
          </a:xfrm>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A42D52-67A5-419B-A988-FC8C846DD6B1}" type="slidenum">
              <a:rPr lang="en-US"/>
              <a:pPr>
                <a:defRPr/>
              </a:pPr>
              <a:t>‹#›</a:t>
            </a:fld>
            <a:endParaRPr lang="en-US"/>
          </a:p>
        </p:txBody>
      </p:sp>
    </p:spTree>
    <p:extLst>
      <p:ext uri="{BB962C8B-B14F-4D97-AF65-F5344CB8AC3E}">
        <p14:creationId xmlns:p14="http://schemas.microsoft.com/office/powerpoint/2010/main" val="3684631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8662BC-6F70-4A53-A3D9-66FA1281CE14}" type="slidenum">
              <a:rPr lang="en-US"/>
              <a:pPr>
                <a:defRPr/>
              </a:pPr>
              <a:t>‹#›</a:t>
            </a:fld>
            <a:endParaRPr lang="en-US"/>
          </a:p>
        </p:txBody>
      </p:sp>
    </p:spTree>
    <p:extLst>
      <p:ext uri="{BB962C8B-B14F-4D97-AF65-F5344CB8AC3E}">
        <p14:creationId xmlns:p14="http://schemas.microsoft.com/office/powerpoint/2010/main" val="3316156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C7645B-FD34-4A45-BB54-F75E59B5A27B}" type="slidenum">
              <a:rPr lang="en-US"/>
              <a:pPr>
                <a:defRPr/>
              </a:pPr>
              <a:t>‹#›</a:t>
            </a:fld>
            <a:endParaRPr lang="en-US"/>
          </a:p>
        </p:txBody>
      </p:sp>
    </p:spTree>
    <p:extLst>
      <p:ext uri="{BB962C8B-B14F-4D97-AF65-F5344CB8AC3E}">
        <p14:creationId xmlns:p14="http://schemas.microsoft.com/office/powerpoint/2010/main" val="1451195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11BBE51-3E30-4FC0-9635-0FB4D51EC003}" type="slidenum">
              <a:rPr lang="en-US"/>
              <a:pPr>
                <a:defRPr/>
              </a:pPr>
              <a:t>‹#›</a:t>
            </a:fld>
            <a:endParaRPr lang="en-US"/>
          </a:p>
        </p:txBody>
      </p:sp>
    </p:spTree>
    <p:extLst>
      <p:ext uri="{BB962C8B-B14F-4D97-AF65-F5344CB8AC3E}">
        <p14:creationId xmlns:p14="http://schemas.microsoft.com/office/powerpoint/2010/main" val="3185971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275D51-CE9B-470A-8E29-CC0E16623D0F}" type="slidenum">
              <a:rPr lang="en-US"/>
              <a:pPr>
                <a:defRPr/>
              </a:pPr>
              <a:t>‹#›</a:t>
            </a:fld>
            <a:endParaRPr lang="en-US"/>
          </a:p>
        </p:txBody>
      </p:sp>
    </p:spTree>
    <p:extLst>
      <p:ext uri="{BB962C8B-B14F-4D97-AF65-F5344CB8AC3E}">
        <p14:creationId xmlns:p14="http://schemas.microsoft.com/office/powerpoint/2010/main" val="1949460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38B6F7-B88B-4A82-9176-C83434DBD8EC}" type="slidenum">
              <a:rPr lang="en-US"/>
              <a:pPr>
                <a:defRPr/>
              </a:pPr>
              <a:t>‹#›</a:t>
            </a:fld>
            <a:endParaRPr lang="en-US"/>
          </a:p>
        </p:txBody>
      </p:sp>
    </p:spTree>
    <p:extLst>
      <p:ext uri="{BB962C8B-B14F-4D97-AF65-F5344CB8AC3E}">
        <p14:creationId xmlns:p14="http://schemas.microsoft.com/office/powerpoint/2010/main" val="21273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064CDD-9099-44B5-9D66-F5850008DB54}" type="slidenum">
              <a:rPr lang="en-US"/>
              <a:pPr>
                <a:defRPr/>
              </a:pPr>
              <a:t>‹#›</a:t>
            </a:fld>
            <a:endParaRPr lang="en-US"/>
          </a:p>
        </p:txBody>
      </p:sp>
    </p:spTree>
    <p:extLst>
      <p:ext uri="{BB962C8B-B14F-4D97-AF65-F5344CB8AC3E}">
        <p14:creationId xmlns:p14="http://schemas.microsoft.com/office/powerpoint/2010/main" val="698171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DD8DE4-D7AF-4CD9-8C99-378EAB979CFC}" type="slidenum">
              <a:rPr lang="en-US"/>
              <a:pPr>
                <a:defRPr/>
              </a:pPr>
              <a:t>‹#›</a:t>
            </a:fld>
            <a:endParaRPr lang="en-US"/>
          </a:p>
        </p:txBody>
      </p:sp>
    </p:spTree>
    <p:extLst>
      <p:ext uri="{BB962C8B-B14F-4D97-AF65-F5344CB8AC3E}">
        <p14:creationId xmlns:p14="http://schemas.microsoft.com/office/powerpoint/2010/main" val="2928907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D420F95-073B-473F-BB83-1715F425F91D}" type="slidenum">
              <a:rPr lang="en-US"/>
              <a:pPr>
                <a:defRPr/>
              </a:pPr>
              <a:t>‹#›</a:t>
            </a:fld>
            <a:endParaRPr lang="en-US"/>
          </a:p>
        </p:txBody>
      </p:sp>
    </p:spTree>
    <p:extLst>
      <p:ext uri="{BB962C8B-B14F-4D97-AF65-F5344CB8AC3E}">
        <p14:creationId xmlns:p14="http://schemas.microsoft.com/office/powerpoint/2010/main" val="484361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6AE095-1BCD-413F-8D34-9637902931C7}" type="slidenum">
              <a:rPr lang="en-US"/>
              <a:pPr>
                <a:defRPr/>
              </a:pPr>
              <a:t>‹#›</a:t>
            </a:fld>
            <a:endParaRPr lang="en-US"/>
          </a:p>
        </p:txBody>
      </p:sp>
    </p:spTree>
    <p:extLst>
      <p:ext uri="{BB962C8B-B14F-4D97-AF65-F5344CB8AC3E}">
        <p14:creationId xmlns:p14="http://schemas.microsoft.com/office/powerpoint/2010/main" val="77756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07F353E-9B9B-4E82-A762-EC687F2E0AD5}" type="slidenum">
              <a:rPr lang="en-US"/>
              <a:pPr>
                <a:defRPr/>
              </a:pPr>
              <a:t>‹#›</a:t>
            </a:fld>
            <a:endParaRPr lang="en-US"/>
          </a:p>
        </p:txBody>
      </p:sp>
    </p:spTree>
    <p:extLst>
      <p:ext uri="{BB962C8B-B14F-4D97-AF65-F5344CB8AC3E}">
        <p14:creationId xmlns:p14="http://schemas.microsoft.com/office/powerpoint/2010/main" val="869051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B71271-65A5-4F69-B981-B5143BA5C824}" type="slidenum">
              <a:rPr lang="en-US"/>
              <a:pPr>
                <a:defRPr/>
              </a:pPr>
              <a:t>‹#›</a:t>
            </a:fld>
            <a:endParaRPr lang="en-US"/>
          </a:p>
        </p:txBody>
      </p:sp>
    </p:spTree>
    <p:extLst>
      <p:ext uri="{BB962C8B-B14F-4D97-AF65-F5344CB8AC3E}">
        <p14:creationId xmlns:p14="http://schemas.microsoft.com/office/powerpoint/2010/main" val="3237651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70DC0E-A1B3-4807-A106-7F4964F6232A}" type="slidenum">
              <a:rPr lang="en-US"/>
              <a:pPr>
                <a:defRPr/>
              </a:pPr>
              <a:t>‹#›</a:t>
            </a:fld>
            <a:endParaRPr lang="en-US"/>
          </a:p>
        </p:txBody>
      </p:sp>
    </p:spTree>
    <p:extLst>
      <p:ext uri="{BB962C8B-B14F-4D97-AF65-F5344CB8AC3E}">
        <p14:creationId xmlns:p14="http://schemas.microsoft.com/office/powerpoint/2010/main" val="1661665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44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4444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4444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2F72B1B9-38B9-4ADA-AB8D-4B781357764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image" Target="../media/image8.emf"/><Relationship Id="rId4" Type="http://schemas.openxmlformats.org/officeDocument/2006/relationships/oleObject" Target="../embeddings/oleObject3.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oleObject" Target="../embeddings/oleObject4.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oleObject" Target="../embeddings/oleObject5.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13.emf"/><Relationship Id="rId4" Type="http://schemas.openxmlformats.org/officeDocument/2006/relationships/oleObject" Target="../embeddings/oleObject6.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7" Type="http://schemas.openxmlformats.org/officeDocument/2006/relationships/image" Target="../media/image15.emf"/><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8.bin"/><Relationship Id="rId5" Type="http://schemas.openxmlformats.org/officeDocument/2006/relationships/image" Target="../media/image14.emf"/><Relationship Id="rId4"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image" Target="../media/image18.emf"/><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oleObject" Target="../embeddings/oleObject10.bin"/><Relationship Id="rId5" Type="http://schemas.openxmlformats.org/officeDocument/2006/relationships/image" Target="../media/image17.emf"/><Relationship Id="rId4" Type="http://schemas.openxmlformats.org/officeDocument/2006/relationships/oleObject" Target="../embeddings/oleObject9.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7" Type="http://schemas.openxmlformats.org/officeDocument/2006/relationships/image" Target="../media/image20.emf"/><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oleObject" Target="../embeddings/oleObject12.bin"/><Relationship Id="rId5" Type="http://schemas.openxmlformats.org/officeDocument/2006/relationships/image" Target="../media/image19.emf"/><Relationship Id="rId4" Type="http://schemas.openxmlformats.org/officeDocument/2006/relationships/oleObject" Target="../embeddings/oleObject11.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1.wmf"/><Relationship Id="rId5" Type="http://schemas.openxmlformats.org/officeDocument/2006/relationships/oleObject" Target="../embeddings/oleObject13.bin"/><Relationship Id="rId4" Type="http://schemas.openxmlformats.org/officeDocument/2006/relationships/audio" Target="../media/audio1.wav"/></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2.emf"/><Relationship Id="rId4" Type="http://schemas.openxmlformats.org/officeDocument/2006/relationships/oleObject" Target="../embeddings/oleObject14.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23.emf"/><Relationship Id="rId4" Type="http://schemas.openxmlformats.org/officeDocument/2006/relationships/oleObject" Target="../embeddings/oleObject15.bin"/></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5638800" y="3505200"/>
            <a:ext cx="3276600" cy="1981200"/>
          </a:xfrm>
        </p:spPr>
        <p:txBody>
          <a:bodyPr/>
          <a:lstStyle/>
          <a:p>
            <a:pPr eaLnBrk="1" hangingPunct="1"/>
            <a:r>
              <a:rPr lang="en-US" smtClean="0"/>
              <a:t>Accounting </a:t>
            </a:r>
          </a:p>
          <a:p>
            <a:pPr eaLnBrk="1" hangingPunct="1"/>
            <a:r>
              <a:rPr lang="en-US" smtClean="0"/>
              <a:t>for </a:t>
            </a:r>
          </a:p>
          <a:p>
            <a:pPr eaLnBrk="1" hangingPunct="1"/>
            <a:r>
              <a:rPr lang="en-US" smtClean="0"/>
              <a:t>Receivables </a:t>
            </a:r>
          </a:p>
        </p:txBody>
      </p:sp>
      <p:sp>
        <p:nvSpPr>
          <p:cNvPr id="2051" name="Rectangle 4"/>
          <p:cNvSpPr>
            <a:spLocks noGrp="1" noChangeArrowheads="1"/>
          </p:cNvSpPr>
          <p:nvPr>
            <p:ph type="ctrTitle"/>
          </p:nvPr>
        </p:nvSpPr>
        <p:spPr>
          <a:xfrm>
            <a:off x="5715000" y="762000"/>
            <a:ext cx="3048000" cy="1981200"/>
          </a:xfrm>
        </p:spPr>
        <p:txBody>
          <a:bodyPr/>
          <a:lstStyle/>
          <a:p>
            <a:pPr eaLnBrk="1" hangingPunct="1"/>
            <a:r>
              <a:rPr lang="en-US" smtClean="0"/>
              <a:t>Chapter Seven</a:t>
            </a:r>
          </a:p>
        </p:txBody>
      </p:sp>
      <p:sp>
        <p:nvSpPr>
          <p:cNvPr id="2052" name="Rectangle 10"/>
          <p:cNvSpPr>
            <a:spLocks noChangeArrowheads="1"/>
          </p:cNvSpPr>
          <p:nvPr/>
        </p:nvSpPr>
        <p:spPr bwMode="auto">
          <a:xfrm>
            <a:off x="323850" y="65532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eaLnBrk="0" hangingPunct="0">
              <a:spcBef>
                <a:spcPct val="50000"/>
              </a:spcBef>
            </a:pPr>
            <a:r>
              <a:rPr lang="en-US" sz="1200" b="1" i="1">
                <a:solidFill>
                  <a:srgbClr val="000099"/>
                </a:solidFill>
                <a:latin typeface="Times New Roman" pitchFamily="18" charset="0"/>
                <a:ea typeface="ＭＳ Ｐゴシック" pitchFamily="34" charset="-128"/>
              </a:rPr>
              <a:t>McGraw-Hill/Irwin</a:t>
            </a:r>
          </a:p>
        </p:txBody>
      </p:sp>
      <p:pic>
        <p:nvPicPr>
          <p:cNvPr id="2053" name="Picture 5" descr="EdmondsFFAC8e13pv_nm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8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73" name="Text Box 2065"/>
          <p:cNvSpPr txBox="1">
            <a:spLocks noChangeArrowheads="1"/>
          </p:cNvSpPr>
          <p:nvPr/>
        </p:nvSpPr>
        <p:spPr bwMode="auto">
          <a:xfrm>
            <a:off x="15875" y="6400800"/>
            <a:ext cx="1812925" cy="244475"/>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000" b="1" i="1" smtClean="0">
                <a:solidFill>
                  <a:srgbClr val="000099"/>
                </a:solidFill>
                <a:latin typeface="Times New Roman" pitchFamily="18" charset="0"/>
                <a:ea typeface="ＭＳ Ｐゴシック" pitchFamily="34" charset="-128"/>
              </a:rPr>
              <a:t>McGraw-Hill/Irwin</a:t>
            </a:r>
            <a:endParaRPr lang="en-US" sz="1000" b="1" i="1" smtClean="0">
              <a:solidFill>
                <a:srgbClr val="000099"/>
              </a:solidFill>
              <a:effectLst>
                <a:outerShdw blurRad="38100" dist="38100" dir="2700000" algn="tl">
                  <a:srgbClr val="000000"/>
                </a:outerShdw>
              </a:effectLst>
              <a:latin typeface="Times New Roman" pitchFamily="18" charset="0"/>
              <a:ea typeface="ＭＳ Ｐゴシック" pitchFamily="34" charset="-128"/>
            </a:endParaRPr>
          </a:p>
        </p:txBody>
      </p:sp>
      <p:sp>
        <p:nvSpPr>
          <p:cNvPr id="2055" name="Text Box 2066"/>
          <p:cNvSpPr txBox="1">
            <a:spLocks noChangeArrowheads="1"/>
          </p:cNvSpPr>
          <p:nvPr/>
        </p:nvSpPr>
        <p:spPr bwMode="auto">
          <a:xfrm>
            <a:off x="3200400" y="6400800"/>
            <a:ext cx="5730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000" b="1" i="1">
                <a:solidFill>
                  <a:srgbClr val="000099"/>
                </a:solidFill>
                <a:latin typeface="Times New Roman" pitchFamily="18" charset="0"/>
              </a:rPr>
              <a:t>        Copyright © 2013 by The McGraw-Hill Companies, Inc. All rights reserved.</a:t>
            </a:r>
            <a:endParaRPr lang="en-US">
              <a:solidFill>
                <a:srgbClr val="00009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4155361F-868B-4B88-B5AF-C1C3B39721CF}" type="slidenum">
              <a:rPr lang="en-US" smtClean="0"/>
              <a:pPr eaLnBrk="1" hangingPunct="1">
                <a:defRPr/>
              </a:pPr>
              <a:t>10</a:t>
            </a:fld>
            <a:endParaRPr lang="en-US" smtClean="0"/>
          </a:p>
        </p:txBody>
      </p:sp>
      <p:sp>
        <p:nvSpPr>
          <p:cNvPr id="1126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26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269" name="Rectangle 4"/>
          <p:cNvSpPr>
            <a:spLocks noGrp="1" noChangeArrowheads="1"/>
          </p:cNvSpPr>
          <p:nvPr>
            <p:ph type="title"/>
          </p:nvPr>
        </p:nvSpPr>
        <p:spPr>
          <a:xfrm>
            <a:off x="1066800" y="304800"/>
            <a:ext cx="7696200" cy="1143000"/>
          </a:xfrm>
          <a:effectLst>
            <a:outerShdw dist="13470" dir="2700000" algn="ctr" rotWithShape="0">
              <a:schemeClr val="bg2"/>
            </a:outerShdw>
          </a:effectLst>
        </p:spPr>
        <p:txBody>
          <a:bodyPr lIns="90488" tIns="44450" rIns="90488" bIns="44450"/>
          <a:lstStyle/>
          <a:p>
            <a:pPr marL="762000" indent="-762000" eaLnBrk="1" hangingPunct="1">
              <a:buFontTx/>
              <a:buAutoNum type="arabicPeriod"/>
            </a:pPr>
            <a:r>
              <a:rPr lang="en-US" sz="3400" smtClean="0">
                <a:solidFill>
                  <a:schemeClr val="tx1"/>
                </a:solidFill>
              </a:rPr>
              <a:t>Provided services to customers for   </a:t>
            </a:r>
            <a:br>
              <a:rPr lang="en-US" sz="3400" smtClean="0">
                <a:solidFill>
                  <a:schemeClr val="tx1"/>
                </a:solidFill>
              </a:rPr>
            </a:br>
            <a:r>
              <a:rPr lang="en-US" sz="3400" smtClean="0">
                <a:solidFill>
                  <a:schemeClr val="tx1"/>
                </a:solidFill>
              </a:rPr>
              <a:t>$10,000 on account.</a:t>
            </a:r>
            <a:endParaRPr lang="en-US" sz="3200" smtClean="0">
              <a:solidFill>
                <a:schemeClr val="tx1"/>
              </a:solidFill>
            </a:endParaRPr>
          </a:p>
        </p:txBody>
      </p:sp>
      <p:sp>
        <p:nvSpPr>
          <p:cNvPr id="11270" name="Rectangle 5"/>
          <p:cNvSpPr>
            <a:spLocks noGrp="1" noChangeArrowheads="1"/>
          </p:cNvSpPr>
          <p:nvPr>
            <p:ph type="body" idx="1"/>
          </p:nvPr>
        </p:nvSpPr>
        <p:spPr>
          <a:xfrm>
            <a:off x="0" y="1981200"/>
            <a:ext cx="9144000" cy="4419600"/>
          </a:xfrm>
        </p:spPr>
        <p:txBody>
          <a:bodyPr lIns="90488" tIns="44450" rIns="90488" bIns="44450"/>
          <a:lstStyle/>
          <a:p>
            <a:pPr marL="285750" indent="-285750" eaLnBrk="1" hangingPunct="1">
              <a:buFontTx/>
              <a:buNone/>
              <a:tabLst>
                <a:tab pos="457200" algn="l"/>
                <a:tab pos="1828800" algn="l"/>
                <a:tab pos="2514600" algn="l"/>
                <a:tab pos="3886200" algn="l"/>
                <a:tab pos="4572000" algn="l"/>
                <a:tab pos="6057900" algn="l"/>
                <a:tab pos="6400800" algn="l"/>
              </a:tabLst>
            </a:pPr>
            <a:r>
              <a:rPr lang="en-US" sz="2200" smtClean="0"/>
              <a:t>              </a:t>
            </a:r>
            <a:r>
              <a:rPr lang="en-US" sz="2000" smtClean="0"/>
              <a:t>Assets              = Liab.+  Stk. Equity          </a:t>
            </a:r>
            <a:endParaRPr lang="en-US" sz="2400" smtClean="0"/>
          </a:p>
          <a:p>
            <a:pPr marL="285750" indent="-285750" eaLnBrk="1" hangingPunct="1">
              <a:buFontTx/>
              <a:buNone/>
              <a:tabLst>
                <a:tab pos="457200" algn="l"/>
                <a:tab pos="1828800" algn="l"/>
                <a:tab pos="2514600" algn="l"/>
                <a:tab pos="3886200" algn="l"/>
                <a:tab pos="4572000" algn="l"/>
                <a:tab pos="6057900" algn="l"/>
                <a:tab pos="6400800" algn="l"/>
              </a:tabLst>
            </a:pPr>
            <a:r>
              <a:rPr lang="en-US" sz="2000" smtClean="0"/>
              <a:t>    Cash+ A/Rec .- Allow. =  A/P</a:t>
            </a:r>
            <a:r>
              <a:rPr lang="en-US" sz="1400" smtClean="0"/>
              <a:t> </a:t>
            </a:r>
            <a:r>
              <a:rPr lang="en-US" sz="2000" smtClean="0"/>
              <a:t>+</a:t>
            </a:r>
            <a:r>
              <a:rPr lang="en-US" sz="1000" smtClean="0"/>
              <a:t> </a:t>
            </a:r>
            <a:r>
              <a:rPr lang="en-US" sz="2000" smtClean="0"/>
              <a:t>C.Stk.+   R.E.    Rev. -  Exp. = N. I.   OA,IA,FA</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b="1" smtClean="0"/>
              <a:t>1</a:t>
            </a:r>
            <a:r>
              <a:rPr lang="en-US" sz="2000" smtClean="0"/>
              <a:t>             </a:t>
            </a:r>
            <a:r>
              <a:rPr lang="en-US" sz="2000" b="1" smtClean="0"/>
              <a:t>  10000                                      10000  10000              10000      n.a</a:t>
            </a:r>
            <a:r>
              <a:rPr lang="en-US" sz="2000" b="1" smtClean="0">
                <a:solidFill>
                  <a:schemeClr val="folHlink"/>
                </a:solidFill>
              </a:rPr>
              <a:t>.</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b="1" smtClean="0"/>
              <a:t>2</a:t>
            </a:r>
            <a:r>
              <a:rPr lang="en-US" sz="2000" b="1" smtClean="0">
                <a:solidFill>
                  <a:schemeClr val="tx2"/>
                </a:solidFill>
              </a:rPr>
              <a:t>   </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b="1" smtClean="0"/>
              <a:t>3</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b="1" smtClean="0"/>
              <a:t>4</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b="1" smtClean="0"/>
              <a:t>5</a:t>
            </a:r>
            <a:r>
              <a:rPr lang="en-US" sz="1800" b="1" smtClean="0"/>
              <a:t>A</a:t>
            </a:r>
            <a:r>
              <a:rPr lang="en-US" sz="2000" smtClean="0"/>
              <a:t> </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b="1" smtClean="0"/>
              <a:t>5</a:t>
            </a:r>
            <a:r>
              <a:rPr lang="en-US" sz="1800" b="1" smtClean="0"/>
              <a:t>B</a:t>
            </a:r>
            <a:r>
              <a:rPr lang="en-US" sz="2000" smtClean="0">
                <a:solidFill>
                  <a:schemeClr val="tx2"/>
                </a:solidFill>
              </a:rPr>
              <a:t> </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1400" smtClean="0"/>
              <a:t>Bal.</a:t>
            </a:r>
            <a:endParaRPr lang="en-US" sz="2400" smtClean="0">
              <a:solidFill>
                <a:schemeClr val="tx2"/>
              </a:solidFill>
            </a:endParaRPr>
          </a:p>
        </p:txBody>
      </p:sp>
      <p:sp>
        <p:nvSpPr>
          <p:cNvPr id="11271" name="Line 6"/>
          <p:cNvSpPr>
            <a:spLocks noChangeShapeType="1"/>
          </p:cNvSpPr>
          <p:nvPr/>
        </p:nvSpPr>
        <p:spPr bwMode="auto">
          <a:xfrm>
            <a:off x="0" y="2362200"/>
            <a:ext cx="5410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2" name="Line 7"/>
          <p:cNvSpPr>
            <a:spLocks noChangeShapeType="1"/>
          </p:cNvSpPr>
          <p:nvPr/>
        </p:nvSpPr>
        <p:spPr bwMode="auto">
          <a:xfrm>
            <a:off x="0" y="2743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3" name="Line 8"/>
          <p:cNvSpPr>
            <a:spLocks noChangeShapeType="1"/>
          </p:cNvSpPr>
          <p:nvPr/>
        </p:nvSpPr>
        <p:spPr bwMode="auto">
          <a:xfrm flipH="1">
            <a:off x="381000" y="1752600"/>
            <a:ext cx="0" cy="411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4" name="Line 9"/>
          <p:cNvSpPr>
            <a:spLocks noChangeShapeType="1"/>
          </p:cNvSpPr>
          <p:nvPr/>
        </p:nvSpPr>
        <p:spPr bwMode="auto">
          <a:xfrm>
            <a:off x="10668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5" name="Line 10"/>
          <p:cNvSpPr>
            <a:spLocks noChangeShapeType="1"/>
          </p:cNvSpPr>
          <p:nvPr/>
        </p:nvSpPr>
        <p:spPr bwMode="auto">
          <a:xfrm>
            <a:off x="20574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6" name="Line 11"/>
          <p:cNvSpPr>
            <a:spLocks noChangeShapeType="1"/>
          </p:cNvSpPr>
          <p:nvPr/>
        </p:nvSpPr>
        <p:spPr bwMode="auto">
          <a:xfrm>
            <a:off x="29718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7" name="Line 12"/>
          <p:cNvSpPr>
            <a:spLocks noChangeShapeType="1"/>
          </p:cNvSpPr>
          <p:nvPr/>
        </p:nvSpPr>
        <p:spPr bwMode="auto">
          <a:xfrm>
            <a:off x="37338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8" name="Line 13"/>
          <p:cNvSpPr>
            <a:spLocks noChangeShapeType="1"/>
          </p:cNvSpPr>
          <p:nvPr/>
        </p:nvSpPr>
        <p:spPr bwMode="auto">
          <a:xfrm>
            <a:off x="44958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9" name="Line 14"/>
          <p:cNvSpPr>
            <a:spLocks noChangeShapeType="1"/>
          </p:cNvSpPr>
          <p:nvPr/>
        </p:nvSpPr>
        <p:spPr bwMode="auto">
          <a:xfrm>
            <a:off x="5410200" y="1752600"/>
            <a:ext cx="0" cy="411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0" name="Line 15"/>
          <p:cNvSpPr>
            <a:spLocks noChangeShapeType="1"/>
          </p:cNvSpPr>
          <p:nvPr/>
        </p:nvSpPr>
        <p:spPr bwMode="auto">
          <a:xfrm>
            <a:off x="62484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1" name="Line 16"/>
          <p:cNvSpPr>
            <a:spLocks noChangeShapeType="1"/>
          </p:cNvSpPr>
          <p:nvPr/>
        </p:nvSpPr>
        <p:spPr bwMode="auto">
          <a:xfrm>
            <a:off x="70866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2" name="Line 17"/>
          <p:cNvSpPr>
            <a:spLocks noChangeShapeType="1"/>
          </p:cNvSpPr>
          <p:nvPr/>
        </p:nvSpPr>
        <p:spPr bwMode="auto">
          <a:xfrm>
            <a:off x="7924800" y="1752600"/>
            <a:ext cx="0" cy="411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3" name="Line 18"/>
          <p:cNvSpPr>
            <a:spLocks noChangeShapeType="1"/>
          </p:cNvSpPr>
          <p:nvPr/>
        </p:nvSpPr>
        <p:spPr bwMode="auto">
          <a:xfrm>
            <a:off x="0" y="32766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4" name="Line 19"/>
          <p:cNvSpPr>
            <a:spLocks noChangeShapeType="1"/>
          </p:cNvSpPr>
          <p:nvPr/>
        </p:nvSpPr>
        <p:spPr bwMode="auto">
          <a:xfrm>
            <a:off x="0" y="3733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5" name="Line 20"/>
          <p:cNvSpPr>
            <a:spLocks noChangeShapeType="1"/>
          </p:cNvSpPr>
          <p:nvPr/>
        </p:nvSpPr>
        <p:spPr bwMode="auto">
          <a:xfrm>
            <a:off x="0" y="4114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6" name="Line 21"/>
          <p:cNvSpPr>
            <a:spLocks noChangeShapeType="1"/>
          </p:cNvSpPr>
          <p:nvPr/>
        </p:nvSpPr>
        <p:spPr bwMode="auto">
          <a:xfrm>
            <a:off x="0" y="4572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7" name="Line 22"/>
          <p:cNvSpPr>
            <a:spLocks noChangeShapeType="1"/>
          </p:cNvSpPr>
          <p:nvPr/>
        </p:nvSpPr>
        <p:spPr bwMode="auto">
          <a:xfrm>
            <a:off x="0" y="50292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8" name="Line 23"/>
          <p:cNvSpPr>
            <a:spLocks noChangeShapeType="1"/>
          </p:cNvSpPr>
          <p:nvPr/>
        </p:nvSpPr>
        <p:spPr bwMode="auto">
          <a:xfrm>
            <a:off x="0" y="5486400"/>
            <a:ext cx="9144000" cy="0"/>
          </a:xfrm>
          <a:prstGeom prst="line">
            <a:avLst/>
          </a:prstGeom>
          <a:noFill/>
          <a:ln w="38100">
            <a:solidFill>
              <a:srgbClr val="FD012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9" name="Line 24"/>
          <p:cNvSpPr>
            <a:spLocks noChangeShapeType="1"/>
          </p:cNvSpPr>
          <p:nvPr/>
        </p:nvSpPr>
        <p:spPr bwMode="auto">
          <a:xfrm>
            <a:off x="0" y="5867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90" name="Line 25"/>
          <p:cNvSpPr>
            <a:spLocks noChangeShapeType="1"/>
          </p:cNvSpPr>
          <p:nvPr/>
        </p:nvSpPr>
        <p:spPr bwMode="auto">
          <a:xfrm>
            <a:off x="0" y="2057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91" name="Line 26"/>
          <p:cNvSpPr>
            <a:spLocks noChangeShapeType="1"/>
          </p:cNvSpPr>
          <p:nvPr/>
        </p:nvSpPr>
        <p:spPr bwMode="auto">
          <a:xfrm>
            <a:off x="0" y="1600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92" name="Text Box 27"/>
          <p:cNvSpPr txBox="1">
            <a:spLocks noChangeArrowheads="1"/>
          </p:cNvSpPr>
          <p:nvPr/>
        </p:nvSpPr>
        <p:spPr bwMode="auto">
          <a:xfrm>
            <a:off x="1371600" y="1676400"/>
            <a:ext cx="7772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000"/>
              <a:t>        Balance Sheet                                Inc. Statement      Cashflow   	</a:t>
            </a:r>
          </a:p>
        </p:txBody>
      </p:sp>
      <p:sp>
        <p:nvSpPr>
          <p:cNvPr id="11293" name="Text Box 28"/>
          <p:cNvSpPr txBox="1">
            <a:spLocks noChangeArrowheads="1"/>
          </p:cNvSpPr>
          <p:nvPr/>
        </p:nvSpPr>
        <p:spPr bwMode="auto">
          <a:xfrm>
            <a:off x="228600" y="3733800"/>
            <a:ext cx="891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pPr>
            <a:r>
              <a:rPr lang="en-US" sz="2000" b="1"/>
              <a:t>		    </a:t>
            </a:r>
            <a:r>
              <a:rPr lang="en-US" sz="2000" b="1">
                <a:solidFill>
                  <a:schemeClr val="tx2"/>
                </a:solidFill>
              </a:rPr>
              <a:t>	</a:t>
            </a:r>
            <a:endParaRPr lang="en-US" sz="2000" b="1">
              <a:solidFill>
                <a:schemeClr val="folHlink"/>
              </a:solidFill>
            </a:endParaRPr>
          </a:p>
        </p:txBody>
      </p:sp>
    </p:spTree>
  </p:cSld>
  <p:clrMapOvr>
    <a:masterClrMapping/>
  </p:clrMapOvr>
  <p:transition>
    <p:blind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5388EEA-697A-4B10-9FC7-5E770905A568}" type="slidenum">
              <a:rPr lang="en-US" smtClean="0"/>
              <a:pPr eaLnBrk="1" hangingPunct="1">
                <a:defRPr/>
              </a:pPr>
              <a:t>11</a:t>
            </a:fld>
            <a:endParaRPr lang="en-US" smtClean="0"/>
          </a:p>
        </p:txBody>
      </p:sp>
      <p:sp>
        <p:nvSpPr>
          <p:cNvPr id="1229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29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2293" name="Rectangle 4"/>
          <p:cNvSpPr>
            <a:spLocks noGrp="1" noChangeArrowheads="1"/>
          </p:cNvSpPr>
          <p:nvPr>
            <p:ph type="title"/>
          </p:nvPr>
        </p:nvSpPr>
        <p:spPr>
          <a:xfrm>
            <a:off x="838200" y="304800"/>
            <a:ext cx="8305800" cy="1143000"/>
          </a:xfrm>
          <a:effectLst>
            <a:outerShdw dist="13470" dir="2700000" algn="ctr" rotWithShape="0">
              <a:schemeClr val="bg2"/>
            </a:outerShdw>
          </a:effectLst>
        </p:spPr>
        <p:txBody>
          <a:bodyPr lIns="90488" tIns="44450" rIns="90488" bIns="44450"/>
          <a:lstStyle/>
          <a:p>
            <a:pPr eaLnBrk="1" hangingPunct="1"/>
            <a:r>
              <a:rPr lang="en-US" sz="3400" smtClean="0">
                <a:solidFill>
                  <a:schemeClr val="tx1"/>
                </a:solidFill>
              </a:rPr>
              <a:t>2.  Collected $7,000 from account receivable.</a:t>
            </a:r>
            <a:endParaRPr lang="en-US" sz="3200" smtClean="0">
              <a:solidFill>
                <a:schemeClr val="tx1"/>
              </a:solidFill>
            </a:endParaRPr>
          </a:p>
        </p:txBody>
      </p:sp>
      <p:sp>
        <p:nvSpPr>
          <p:cNvPr id="12294" name="Rectangle 5"/>
          <p:cNvSpPr>
            <a:spLocks noGrp="1" noChangeArrowheads="1"/>
          </p:cNvSpPr>
          <p:nvPr>
            <p:ph type="body" idx="1"/>
          </p:nvPr>
        </p:nvSpPr>
        <p:spPr>
          <a:xfrm>
            <a:off x="0" y="1981200"/>
            <a:ext cx="9144000" cy="4419600"/>
          </a:xfrm>
        </p:spPr>
        <p:txBody>
          <a:bodyPr lIns="90488" tIns="44450" rIns="90488" bIns="44450"/>
          <a:lstStyle/>
          <a:p>
            <a:pPr marL="285750" indent="-285750" eaLnBrk="1" hangingPunct="1">
              <a:buFontTx/>
              <a:buNone/>
              <a:tabLst>
                <a:tab pos="457200" algn="l"/>
                <a:tab pos="1828800" algn="l"/>
                <a:tab pos="2514600" algn="l"/>
                <a:tab pos="3886200" algn="l"/>
                <a:tab pos="4572000" algn="l"/>
                <a:tab pos="6057900" algn="l"/>
                <a:tab pos="6400800" algn="l"/>
              </a:tabLst>
            </a:pPr>
            <a:r>
              <a:rPr lang="en-US" sz="2200" smtClean="0"/>
              <a:t>              </a:t>
            </a:r>
            <a:r>
              <a:rPr lang="en-US" sz="2000" smtClean="0"/>
              <a:t>Assets              = Liab.+  Stk. Equity          </a:t>
            </a:r>
            <a:endParaRPr lang="en-US" sz="2400" smtClean="0"/>
          </a:p>
          <a:p>
            <a:pPr marL="285750" indent="-285750" eaLnBrk="1" hangingPunct="1">
              <a:buFontTx/>
              <a:buNone/>
              <a:tabLst>
                <a:tab pos="457200" algn="l"/>
                <a:tab pos="1828800" algn="l"/>
                <a:tab pos="2514600" algn="l"/>
                <a:tab pos="3886200" algn="l"/>
                <a:tab pos="4572000" algn="l"/>
                <a:tab pos="6057900" algn="l"/>
                <a:tab pos="6400800" algn="l"/>
              </a:tabLst>
            </a:pPr>
            <a:r>
              <a:rPr lang="en-US" sz="2000" smtClean="0"/>
              <a:t>    Cash+ A/Rec .- Allow. =  A/P</a:t>
            </a:r>
            <a:r>
              <a:rPr lang="en-US" sz="1400" smtClean="0"/>
              <a:t> </a:t>
            </a:r>
            <a:r>
              <a:rPr lang="en-US" sz="2000" smtClean="0"/>
              <a:t>+</a:t>
            </a:r>
            <a:r>
              <a:rPr lang="en-US" sz="1000" smtClean="0"/>
              <a:t> </a:t>
            </a:r>
            <a:r>
              <a:rPr lang="en-US" sz="2000" smtClean="0"/>
              <a:t>C.Stk.+   R.E.    Rev. -  Exp. = N. I.   OA,IA,FA</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b="1" smtClean="0"/>
              <a:t>1</a:t>
            </a:r>
            <a:r>
              <a:rPr lang="en-US" sz="2000" smtClean="0"/>
              <a:t>             </a:t>
            </a:r>
            <a:r>
              <a:rPr lang="en-US" sz="2000" b="1" smtClean="0"/>
              <a:t>  10000                                      10000  10000              10000      n.a.</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b="1" smtClean="0"/>
              <a:t>2   7000    (7000)						         7000</a:t>
            </a:r>
            <a:r>
              <a:rPr lang="en-US" sz="1800" b="1" smtClean="0"/>
              <a:t> OA</a:t>
            </a:r>
            <a:endParaRPr lang="en-US" sz="2000" smtClean="0"/>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b="1" smtClean="0"/>
              <a:t>3</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b="1" smtClean="0"/>
              <a:t>4</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b="1" smtClean="0"/>
              <a:t>5</a:t>
            </a:r>
            <a:r>
              <a:rPr lang="en-US" sz="1800" b="1" smtClean="0"/>
              <a:t>A</a:t>
            </a:r>
            <a:r>
              <a:rPr lang="en-US" sz="2000" smtClean="0"/>
              <a:t> </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b="1" smtClean="0"/>
              <a:t>5</a:t>
            </a:r>
            <a:r>
              <a:rPr lang="en-US" sz="1800" b="1" smtClean="0"/>
              <a:t>B</a:t>
            </a:r>
            <a:r>
              <a:rPr lang="en-US" sz="2000" smtClean="0"/>
              <a:t> </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1400" smtClean="0"/>
              <a:t>Bal.</a:t>
            </a:r>
            <a:endParaRPr lang="en-US" sz="2400" smtClean="0"/>
          </a:p>
        </p:txBody>
      </p:sp>
      <p:sp>
        <p:nvSpPr>
          <p:cNvPr id="12295" name="Line 6"/>
          <p:cNvSpPr>
            <a:spLocks noChangeShapeType="1"/>
          </p:cNvSpPr>
          <p:nvPr/>
        </p:nvSpPr>
        <p:spPr bwMode="auto">
          <a:xfrm>
            <a:off x="0" y="2362200"/>
            <a:ext cx="5410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6" name="Line 7"/>
          <p:cNvSpPr>
            <a:spLocks noChangeShapeType="1"/>
          </p:cNvSpPr>
          <p:nvPr/>
        </p:nvSpPr>
        <p:spPr bwMode="auto">
          <a:xfrm>
            <a:off x="0" y="2743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7" name="Line 8"/>
          <p:cNvSpPr>
            <a:spLocks noChangeShapeType="1"/>
          </p:cNvSpPr>
          <p:nvPr/>
        </p:nvSpPr>
        <p:spPr bwMode="auto">
          <a:xfrm flipH="1">
            <a:off x="381000" y="1752600"/>
            <a:ext cx="0" cy="411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8" name="Line 9"/>
          <p:cNvSpPr>
            <a:spLocks noChangeShapeType="1"/>
          </p:cNvSpPr>
          <p:nvPr/>
        </p:nvSpPr>
        <p:spPr bwMode="auto">
          <a:xfrm>
            <a:off x="10668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9" name="Line 10"/>
          <p:cNvSpPr>
            <a:spLocks noChangeShapeType="1"/>
          </p:cNvSpPr>
          <p:nvPr/>
        </p:nvSpPr>
        <p:spPr bwMode="auto">
          <a:xfrm>
            <a:off x="20574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0" name="Line 11"/>
          <p:cNvSpPr>
            <a:spLocks noChangeShapeType="1"/>
          </p:cNvSpPr>
          <p:nvPr/>
        </p:nvSpPr>
        <p:spPr bwMode="auto">
          <a:xfrm>
            <a:off x="29718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1" name="Line 12"/>
          <p:cNvSpPr>
            <a:spLocks noChangeShapeType="1"/>
          </p:cNvSpPr>
          <p:nvPr/>
        </p:nvSpPr>
        <p:spPr bwMode="auto">
          <a:xfrm>
            <a:off x="37338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2" name="Line 13"/>
          <p:cNvSpPr>
            <a:spLocks noChangeShapeType="1"/>
          </p:cNvSpPr>
          <p:nvPr/>
        </p:nvSpPr>
        <p:spPr bwMode="auto">
          <a:xfrm>
            <a:off x="44958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3" name="Line 14"/>
          <p:cNvSpPr>
            <a:spLocks noChangeShapeType="1"/>
          </p:cNvSpPr>
          <p:nvPr/>
        </p:nvSpPr>
        <p:spPr bwMode="auto">
          <a:xfrm>
            <a:off x="5410200" y="1752600"/>
            <a:ext cx="0" cy="411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4" name="Line 15"/>
          <p:cNvSpPr>
            <a:spLocks noChangeShapeType="1"/>
          </p:cNvSpPr>
          <p:nvPr/>
        </p:nvSpPr>
        <p:spPr bwMode="auto">
          <a:xfrm>
            <a:off x="62484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5" name="Line 16"/>
          <p:cNvSpPr>
            <a:spLocks noChangeShapeType="1"/>
          </p:cNvSpPr>
          <p:nvPr/>
        </p:nvSpPr>
        <p:spPr bwMode="auto">
          <a:xfrm>
            <a:off x="70866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6" name="Line 17"/>
          <p:cNvSpPr>
            <a:spLocks noChangeShapeType="1"/>
          </p:cNvSpPr>
          <p:nvPr/>
        </p:nvSpPr>
        <p:spPr bwMode="auto">
          <a:xfrm>
            <a:off x="7924800" y="1752600"/>
            <a:ext cx="0" cy="411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7" name="Line 18"/>
          <p:cNvSpPr>
            <a:spLocks noChangeShapeType="1"/>
          </p:cNvSpPr>
          <p:nvPr/>
        </p:nvSpPr>
        <p:spPr bwMode="auto">
          <a:xfrm>
            <a:off x="0" y="32766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8" name="Line 19"/>
          <p:cNvSpPr>
            <a:spLocks noChangeShapeType="1"/>
          </p:cNvSpPr>
          <p:nvPr/>
        </p:nvSpPr>
        <p:spPr bwMode="auto">
          <a:xfrm>
            <a:off x="0" y="3733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9" name="Line 20"/>
          <p:cNvSpPr>
            <a:spLocks noChangeShapeType="1"/>
          </p:cNvSpPr>
          <p:nvPr/>
        </p:nvSpPr>
        <p:spPr bwMode="auto">
          <a:xfrm>
            <a:off x="0" y="4114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10" name="Line 21"/>
          <p:cNvSpPr>
            <a:spLocks noChangeShapeType="1"/>
          </p:cNvSpPr>
          <p:nvPr/>
        </p:nvSpPr>
        <p:spPr bwMode="auto">
          <a:xfrm>
            <a:off x="0" y="4572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11" name="Line 22"/>
          <p:cNvSpPr>
            <a:spLocks noChangeShapeType="1"/>
          </p:cNvSpPr>
          <p:nvPr/>
        </p:nvSpPr>
        <p:spPr bwMode="auto">
          <a:xfrm>
            <a:off x="0" y="50292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12" name="Line 23"/>
          <p:cNvSpPr>
            <a:spLocks noChangeShapeType="1"/>
          </p:cNvSpPr>
          <p:nvPr/>
        </p:nvSpPr>
        <p:spPr bwMode="auto">
          <a:xfrm>
            <a:off x="0" y="5486400"/>
            <a:ext cx="9144000" cy="0"/>
          </a:xfrm>
          <a:prstGeom prst="line">
            <a:avLst/>
          </a:prstGeom>
          <a:noFill/>
          <a:ln w="38100">
            <a:solidFill>
              <a:srgbClr val="FD012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13" name="Line 24"/>
          <p:cNvSpPr>
            <a:spLocks noChangeShapeType="1"/>
          </p:cNvSpPr>
          <p:nvPr/>
        </p:nvSpPr>
        <p:spPr bwMode="auto">
          <a:xfrm>
            <a:off x="0" y="5867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14" name="Line 25"/>
          <p:cNvSpPr>
            <a:spLocks noChangeShapeType="1"/>
          </p:cNvSpPr>
          <p:nvPr/>
        </p:nvSpPr>
        <p:spPr bwMode="auto">
          <a:xfrm>
            <a:off x="0" y="2057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15" name="Line 26"/>
          <p:cNvSpPr>
            <a:spLocks noChangeShapeType="1"/>
          </p:cNvSpPr>
          <p:nvPr/>
        </p:nvSpPr>
        <p:spPr bwMode="auto">
          <a:xfrm>
            <a:off x="0" y="1600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16" name="Text Box 27"/>
          <p:cNvSpPr txBox="1">
            <a:spLocks noChangeArrowheads="1"/>
          </p:cNvSpPr>
          <p:nvPr/>
        </p:nvSpPr>
        <p:spPr bwMode="auto">
          <a:xfrm>
            <a:off x="1371600" y="1676400"/>
            <a:ext cx="7772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000"/>
              <a:t>        Balance Sheet                                Inc. Statement      Cashflow   	</a:t>
            </a:r>
          </a:p>
        </p:txBody>
      </p:sp>
      <p:sp>
        <p:nvSpPr>
          <p:cNvPr id="12317" name="Text Box 28"/>
          <p:cNvSpPr txBox="1">
            <a:spLocks noChangeArrowheads="1"/>
          </p:cNvSpPr>
          <p:nvPr/>
        </p:nvSpPr>
        <p:spPr bwMode="auto">
          <a:xfrm>
            <a:off x="228600" y="3733800"/>
            <a:ext cx="891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pPr>
            <a:r>
              <a:rPr lang="en-US" sz="2000" b="1"/>
              <a:t>		    </a:t>
            </a:r>
            <a:r>
              <a:rPr lang="en-US" sz="2000" b="1">
                <a:solidFill>
                  <a:schemeClr val="tx2"/>
                </a:solidFill>
              </a:rPr>
              <a:t>	</a:t>
            </a:r>
            <a:endParaRPr lang="en-US" sz="2000" b="1">
              <a:solidFill>
                <a:schemeClr val="folHlink"/>
              </a:solidFill>
            </a:endParaRPr>
          </a:p>
        </p:txBody>
      </p:sp>
      <p:sp>
        <p:nvSpPr>
          <p:cNvPr id="12318" name="Text Box 29"/>
          <p:cNvSpPr txBox="1">
            <a:spLocks noChangeArrowheads="1"/>
          </p:cNvSpPr>
          <p:nvPr/>
        </p:nvSpPr>
        <p:spPr bwMode="auto">
          <a:xfrm>
            <a:off x="457200" y="4724400"/>
            <a:ext cx="868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65000"/>
              </a:spcBef>
            </a:pPr>
            <a:r>
              <a:rPr lang="en-US" sz="2400">
                <a:latin typeface="Times New Roman" pitchFamily="18" charset="0"/>
              </a:rPr>
              <a:t>               </a:t>
            </a:r>
            <a:r>
              <a:rPr lang="en-US" sz="2000" b="1">
                <a:solidFill>
                  <a:schemeClr val="folHlink"/>
                </a:solidFill>
              </a:rPr>
              <a:t> </a:t>
            </a:r>
          </a:p>
        </p:txBody>
      </p:sp>
      <p:sp>
        <p:nvSpPr>
          <p:cNvPr id="12319" name="Text Box 30"/>
          <p:cNvSpPr txBox="1">
            <a:spLocks noChangeArrowheads="1"/>
          </p:cNvSpPr>
          <p:nvPr/>
        </p:nvSpPr>
        <p:spPr bwMode="auto">
          <a:xfrm>
            <a:off x="304800" y="5486400"/>
            <a:ext cx="8839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800" b="1">
                <a:solidFill>
                  <a:srgbClr val="FD0129"/>
                </a:solidFill>
              </a:rPr>
              <a:t> </a:t>
            </a:r>
            <a:endParaRPr lang="en-US" sz="2000" b="1">
              <a:solidFill>
                <a:srgbClr val="FD0129"/>
              </a:solidFill>
            </a:endParaRPr>
          </a:p>
        </p:txBody>
      </p:sp>
    </p:spTree>
  </p:cSld>
  <p:clrMapOvr>
    <a:masterClrMapping/>
  </p:clrMapOvr>
  <p:transition>
    <p:blind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1D1E4D90-4F81-44EF-B1B7-2AE4A86C2149}" type="slidenum">
              <a:rPr lang="en-US" smtClean="0"/>
              <a:pPr eaLnBrk="1" hangingPunct="1">
                <a:defRPr/>
              </a:pPr>
              <a:t>12</a:t>
            </a:fld>
            <a:endParaRPr lang="en-US" smtClean="0"/>
          </a:p>
        </p:txBody>
      </p:sp>
      <p:sp>
        <p:nvSpPr>
          <p:cNvPr id="1331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316"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317" name="Rectangle 4"/>
          <p:cNvSpPr>
            <a:spLocks noGrp="1" noChangeArrowheads="1"/>
          </p:cNvSpPr>
          <p:nvPr>
            <p:ph type="title"/>
          </p:nvPr>
        </p:nvSpPr>
        <p:spPr>
          <a:xfrm>
            <a:off x="838200" y="304800"/>
            <a:ext cx="8001000" cy="1143000"/>
          </a:xfrm>
          <a:effectLst>
            <a:outerShdw dist="13470" dir="2700000" algn="ctr" rotWithShape="0">
              <a:schemeClr val="bg2"/>
            </a:outerShdw>
          </a:effectLst>
        </p:spPr>
        <p:txBody>
          <a:bodyPr lIns="90488" tIns="44450" rIns="90488" bIns="44450"/>
          <a:lstStyle/>
          <a:p>
            <a:pPr eaLnBrk="1" hangingPunct="1"/>
            <a:r>
              <a:rPr lang="en-US" sz="2800" smtClean="0"/>
              <a:t>3.  At year-end it was estimated that $200 of the current accounts receivable balance will not be collected.</a:t>
            </a:r>
          </a:p>
        </p:txBody>
      </p:sp>
      <p:sp>
        <p:nvSpPr>
          <p:cNvPr id="13318" name="Rectangle 5"/>
          <p:cNvSpPr>
            <a:spLocks noGrp="1" noChangeArrowheads="1"/>
          </p:cNvSpPr>
          <p:nvPr>
            <p:ph type="body" idx="1"/>
          </p:nvPr>
        </p:nvSpPr>
        <p:spPr>
          <a:xfrm>
            <a:off x="0" y="1981200"/>
            <a:ext cx="9144000" cy="4419600"/>
          </a:xfrm>
        </p:spPr>
        <p:txBody>
          <a:bodyPr lIns="90488" tIns="44450" rIns="90488" bIns="44450"/>
          <a:lstStyle/>
          <a:p>
            <a:pPr marL="285750" indent="-285750" eaLnBrk="1" hangingPunct="1">
              <a:buFontTx/>
              <a:buNone/>
              <a:tabLst>
                <a:tab pos="457200" algn="l"/>
                <a:tab pos="1828800" algn="l"/>
                <a:tab pos="2514600" algn="l"/>
                <a:tab pos="3886200" algn="l"/>
                <a:tab pos="4572000" algn="l"/>
                <a:tab pos="6057900" algn="l"/>
                <a:tab pos="6400800" algn="l"/>
              </a:tabLst>
            </a:pPr>
            <a:r>
              <a:rPr lang="en-US" sz="2200" smtClean="0"/>
              <a:t>              </a:t>
            </a:r>
            <a:r>
              <a:rPr lang="en-US" sz="2000" smtClean="0"/>
              <a:t>Assets              = Liab.+  Stk. Equity          </a:t>
            </a:r>
            <a:endParaRPr lang="en-US" sz="2400" smtClean="0"/>
          </a:p>
          <a:p>
            <a:pPr marL="285750" indent="-285750" eaLnBrk="1" hangingPunct="1">
              <a:buFontTx/>
              <a:buNone/>
              <a:tabLst>
                <a:tab pos="457200" algn="l"/>
                <a:tab pos="1828800" algn="l"/>
                <a:tab pos="2514600" algn="l"/>
                <a:tab pos="3886200" algn="l"/>
                <a:tab pos="4572000" algn="l"/>
                <a:tab pos="6057900" algn="l"/>
                <a:tab pos="6400800" algn="l"/>
              </a:tabLst>
            </a:pPr>
            <a:r>
              <a:rPr lang="en-US" sz="2000" smtClean="0"/>
              <a:t>    Cash+ A/Rec .-</a:t>
            </a:r>
            <a:r>
              <a:rPr lang="en-US" sz="2000" smtClean="0">
                <a:solidFill>
                  <a:schemeClr val="folHlink"/>
                </a:solidFill>
              </a:rPr>
              <a:t> </a:t>
            </a:r>
            <a:r>
              <a:rPr lang="en-US" sz="2000" smtClean="0">
                <a:solidFill>
                  <a:schemeClr val="accent2"/>
                </a:solidFill>
              </a:rPr>
              <a:t>Allow.</a:t>
            </a:r>
            <a:r>
              <a:rPr lang="en-US" sz="2000" smtClean="0"/>
              <a:t> =  A/P</a:t>
            </a:r>
            <a:r>
              <a:rPr lang="en-US" sz="1400" smtClean="0"/>
              <a:t> </a:t>
            </a:r>
            <a:r>
              <a:rPr lang="en-US" sz="2000" smtClean="0"/>
              <a:t>+</a:t>
            </a:r>
            <a:r>
              <a:rPr lang="en-US" sz="1000" smtClean="0"/>
              <a:t> </a:t>
            </a:r>
            <a:r>
              <a:rPr lang="en-US" sz="2000" smtClean="0"/>
              <a:t>C.Stk.+   R.E.    Rev. -  </a:t>
            </a:r>
            <a:r>
              <a:rPr lang="en-US" sz="2000" smtClean="0">
                <a:solidFill>
                  <a:schemeClr val="accent2"/>
                </a:solidFill>
              </a:rPr>
              <a:t>Exp.</a:t>
            </a:r>
            <a:r>
              <a:rPr lang="en-US" sz="2000" smtClean="0"/>
              <a:t> = N. I.   OA,IA,FA</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b="1" smtClean="0"/>
              <a:t>1</a:t>
            </a:r>
            <a:r>
              <a:rPr lang="en-US" sz="2000" smtClean="0"/>
              <a:t>             </a:t>
            </a:r>
            <a:r>
              <a:rPr lang="en-US" sz="2000" b="1" smtClean="0"/>
              <a:t>  </a:t>
            </a:r>
            <a:r>
              <a:rPr lang="en-US" sz="2000" b="1" smtClean="0">
                <a:solidFill>
                  <a:schemeClr val="tx2"/>
                </a:solidFill>
              </a:rPr>
              <a:t>10000                                      10000  10000              10000      n.a.</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b="1" smtClean="0"/>
              <a:t>2</a:t>
            </a:r>
            <a:r>
              <a:rPr lang="en-US" sz="2000" b="1" smtClean="0">
                <a:solidFill>
                  <a:schemeClr val="tx2"/>
                </a:solidFill>
              </a:rPr>
              <a:t>   7000    (7000)						         7000</a:t>
            </a:r>
            <a:r>
              <a:rPr lang="en-US" sz="1800" b="1" smtClean="0">
                <a:solidFill>
                  <a:schemeClr val="tx2"/>
                </a:solidFill>
              </a:rPr>
              <a:t> OA</a:t>
            </a:r>
            <a:endParaRPr lang="en-US" sz="2000" smtClean="0">
              <a:solidFill>
                <a:schemeClr val="tx2"/>
              </a:solidFill>
            </a:endParaRP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b="1" smtClean="0">
                <a:solidFill>
                  <a:srgbClr val="FD0129"/>
                </a:solidFill>
              </a:rPr>
              <a:t>3</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b="1" smtClean="0"/>
              <a:t>4</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b="1" smtClean="0"/>
              <a:t>5</a:t>
            </a:r>
            <a:r>
              <a:rPr lang="en-US" sz="1800" b="1" smtClean="0"/>
              <a:t>A</a:t>
            </a:r>
            <a:r>
              <a:rPr lang="en-US" sz="2000" smtClean="0"/>
              <a:t> </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b="1" smtClean="0"/>
              <a:t>5</a:t>
            </a:r>
            <a:r>
              <a:rPr lang="en-US" sz="1800" b="1" smtClean="0"/>
              <a:t>B</a:t>
            </a:r>
            <a:r>
              <a:rPr lang="en-US" sz="2000" smtClean="0">
                <a:solidFill>
                  <a:schemeClr val="tx2"/>
                </a:solidFill>
              </a:rPr>
              <a:t> </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1400" smtClean="0"/>
              <a:t>Bal.</a:t>
            </a:r>
            <a:endParaRPr lang="en-US" sz="2400" smtClean="0">
              <a:solidFill>
                <a:schemeClr val="tx2"/>
              </a:solidFill>
            </a:endParaRPr>
          </a:p>
        </p:txBody>
      </p:sp>
      <p:sp>
        <p:nvSpPr>
          <p:cNvPr id="13319" name="Line 6"/>
          <p:cNvSpPr>
            <a:spLocks noChangeShapeType="1"/>
          </p:cNvSpPr>
          <p:nvPr/>
        </p:nvSpPr>
        <p:spPr bwMode="auto">
          <a:xfrm>
            <a:off x="0" y="2362200"/>
            <a:ext cx="5410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0" name="Line 7"/>
          <p:cNvSpPr>
            <a:spLocks noChangeShapeType="1"/>
          </p:cNvSpPr>
          <p:nvPr/>
        </p:nvSpPr>
        <p:spPr bwMode="auto">
          <a:xfrm>
            <a:off x="0" y="2743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1" name="Line 8"/>
          <p:cNvSpPr>
            <a:spLocks noChangeShapeType="1"/>
          </p:cNvSpPr>
          <p:nvPr/>
        </p:nvSpPr>
        <p:spPr bwMode="auto">
          <a:xfrm flipH="1">
            <a:off x="381000" y="1752600"/>
            <a:ext cx="0" cy="411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2" name="Line 9"/>
          <p:cNvSpPr>
            <a:spLocks noChangeShapeType="1"/>
          </p:cNvSpPr>
          <p:nvPr/>
        </p:nvSpPr>
        <p:spPr bwMode="auto">
          <a:xfrm>
            <a:off x="10668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3" name="Line 10"/>
          <p:cNvSpPr>
            <a:spLocks noChangeShapeType="1"/>
          </p:cNvSpPr>
          <p:nvPr/>
        </p:nvSpPr>
        <p:spPr bwMode="auto">
          <a:xfrm>
            <a:off x="20574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4" name="Line 11"/>
          <p:cNvSpPr>
            <a:spLocks noChangeShapeType="1"/>
          </p:cNvSpPr>
          <p:nvPr/>
        </p:nvSpPr>
        <p:spPr bwMode="auto">
          <a:xfrm>
            <a:off x="29718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5" name="Line 12"/>
          <p:cNvSpPr>
            <a:spLocks noChangeShapeType="1"/>
          </p:cNvSpPr>
          <p:nvPr/>
        </p:nvSpPr>
        <p:spPr bwMode="auto">
          <a:xfrm>
            <a:off x="37338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6" name="Line 13"/>
          <p:cNvSpPr>
            <a:spLocks noChangeShapeType="1"/>
          </p:cNvSpPr>
          <p:nvPr/>
        </p:nvSpPr>
        <p:spPr bwMode="auto">
          <a:xfrm>
            <a:off x="44958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7" name="Line 14"/>
          <p:cNvSpPr>
            <a:spLocks noChangeShapeType="1"/>
          </p:cNvSpPr>
          <p:nvPr/>
        </p:nvSpPr>
        <p:spPr bwMode="auto">
          <a:xfrm>
            <a:off x="5410200" y="1752600"/>
            <a:ext cx="0" cy="411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8" name="Line 15"/>
          <p:cNvSpPr>
            <a:spLocks noChangeShapeType="1"/>
          </p:cNvSpPr>
          <p:nvPr/>
        </p:nvSpPr>
        <p:spPr bwMode="auto">
          <a:xfrm>
            <a:off x="62484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9" name="Line 16"/>
          <p:cNvSpPr>
            <a:spLocks noChangeShapeType="1"/>
          </p:cNvSpPr>
          <p:nvPr/>
        </p:nvSpPr>
        <p:spPr bwMode="auto">
          <a:xfrm>
            <a:off x="70866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0" name="Line 17"/>
          <p:cNvSpPr>
            <a:spLocks noChangeShapeType="1"/>
          </p:cNvSpPr>
          <p:nvPr/>
        </p:nvSpPr>
        <p:spPr bwMode="auto">
          <a:xfrm>
            <a:off x="7924800" y="1752600"/>
            <a:ext cx="0" cy="411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1" name="Line 18"/>
          <p:cNvSpPr>
            <a:spLocks noChangeShapeType="1"/>
          </p:cNvSpPr>
          <p:nvPr/>
        </p:nvSpPr>
        <p:spPr bwMode="auto">
          <a:xfrm>
            <a:off x="0" y="32766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2" name="Line 19"/>
          <p:cNvSpPr>
            <a:spLocks noChangeShapeType="1"/>
          </p:cNvSpPr>
          <p:nvPr/>
        </p:nvSpPr>
        <p:spPr bwMode="auto">
          <a:xfrm>
            <a:off x="0" y="3733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3" name="Line 20"/>
          <p:cNvSpPr>
            <a:spLocks noChangeShapeType="1"/>
          </p:cNvSpPr>
          <p:nvPr/>
        </p:nvSpPr>
        <p:spPr bwMode="auto">
          <a:xfrm>
            <a:off x="0" y="4114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4" name="Line 21"/>
          <p:cNvSpPr>
            <a:spLocks noChangeShapeType="1"/>
          </p:cNvSpPr>
          <p:nvPr/>
        </p:nvSpPr>
        <p:spPr bwMode="auto">
          <a:xfrm>
            <a:off x="0" y="4572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5" name="Line 22"/>
          <p:cNvSpPr>
            <a:spLocks noChangeShapeType="1"/>
          </p:cNvSpPr>
          <p:nvPr/>
        </p:nvSpPr>
        <p:spPr bwMode="auto">
          <a:xfrm>
            <a:off x="0" y="50292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6" name="Line 23"/>
          <p:cNvSpPr>
            <a:spLocks noChangeShapeType="1"/>
          </p:cNvSpPr>
          <p:nvPr/>
        </p:nvSpPr>
        <p:spPr bwMode="auto">
          <a:xfrm>
            <a:off x="0" y="5486400"/>
            <a:ext cx="9144000" cy="0"/>
          </a:xfrm>
          <a:prstGeom prst="line">
            <a:avLst/>
          </a:prstGeom>
          <a:noFill/>
          <a:ln w="38100">
            <a:solidFill>
              <a:srgbClr val="FD012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7" name="Line 24"/>
          <p:cNvSpPr>
            <a:spLocks noChangeShapeType="1"/>
          </p:cNvSpPr>
          <p:nvPr/>
        </p:nvSpPr>
        <p:spPr bwMode="auto">
          <a:xfrm>
            <a:off x="0" y="5867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8" name="Line 25"/>
          <p:cNvSpPr>
            <a:spLocks noChangeShapeType="1"/>
          </p:cNvSpPr>
          <p:nvPr/>
        </p:nvSpPr>
        <p:spPr bwMode="auto">
          <a:xfrm>
            <a:off x="0" y="2057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9" name="Line 26"/>
          <p:cNvSpPr>
            <a:spLocks noChangeShapeType="1"/>
          </p:cNvSpPr>
          <p:nvPr/>
        </p:nvSpPr>
        <p:spPr bwMode="auto">
          <a:xfrm>
            <a:off x="0" y="1600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0" name="Text Box 27"/>
          <p:cNvSpPr txBox="1">
            <a:spLocks noChangeArrowheads="1"/>
          </p:cNvSpPr>
          <p:nvPr/>
        </p:nvSpPr>
        <p:spPr bwMode="auto">
          <a:xfrm>
            <a:off x="1371600" y="1676400"/>
            <a:ext cx="7772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000"/>
              <a:t>        Balance Sheet                                Inc. Statement      Cashflow   	</a:t>
            </a:r>
          </a:p>
        </p:txBody>
      </p:sp>
      <p:sp>
        <p:nvSpPr>
          <p:cNvPr id="343068" name="Text Box 28"/>
          <p:cNvSpPr txBox="1">
            <a:spLocks noChangeArrowheads="1"/>
          </p:cNvSpPr>
          <p:nvPr/>
        </p:nvSpPr>
        <p:spPr bwMode="auto">
          <a:xfrm>
            <a:off x="228600" y="3733800"/>
            <a:ext cx="891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pPr>
            <a:r>
              <a:rPr lang="en-US" sz="2000" b="1"/>
              <a:t>		    </a:t>
            </a:r>
            <a:r>
              <a:rPr lang="en-US" sz="2000" b="1">
                <a:solidFill>
                  <a:srgbClr val="FD0129"/>
                </a:solidFill>
              </a:rPr>
              <a:t>200	    	           (200) 	           200    (200)      n.a.</a:t>
            </a:r>
          </a:p>
          <a:p>
            <a:pPr>
              <a:spcBef>
                <a:spcPct val="20000"/>
              </a:spcBef>
            </a:pPr>
            <a:r>
              <a:rPr lang="en-US" sz="2000" b="1">
                <a:solidFill>
                  <a:schemeClr val="tx2"/>
                </a:solidFill>
              </a:rPr>
              <a:t>	</a:t>
            </a:r>
            <a:endParaRPr lang="en-US" sz="2000" b="1">
              <a:solidFill>
                <a:schemeClr val="folHlink"/>
              </a:solidFill>
            </a:endParaRPr>
          </a:p>
        </p:txBody>
      </p:sp>
      <p:sp>
        <p:nvSpPr>
          <p:cNvPr id="13342" name="Text Box 29"/>
          <p:cNvSpPr txBox="1">
            <a:spLocks noChangeArrowheads="1"/>
          </p:cNvSpPr>
          <p:nvPr/>
        </p:nvSpPr>
        <p:spPr bwMode="auto">
          <a:xfrm>
            <a:off x="457200" y="4724400"/>
            <a:ext cx="868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65000"/>
              </a:spcBef>
            </a:pPr>
            <a:r>
              <a:rPr lang="en-US" sz="2400">
                <a:latin typeface="Times New Roman" pitchFamily="18" charset="0"/>
              </a:rPr>
              <a:t>               </a:t>
            </a:r>
            <a:r>
              <a:rPr lang="en-US" sz="2000" b="1">
                <a:solidFill>
                  <a:schemeClr val="folHlink"/>
                </a:solidFill>
              </a:rPr>
              <a:t> </a:t>
            </a:r>
          </a:p>
        </p:txBody>
      </p:sp>
      <p:sp>
        <p:nvSpPr>
          <p:cNvPr id="13343" name="Text Box 30"/>
          <p:cNvSpPr txBox="1">
            <a:spLocks noChangeArrowheads="1"/>
          </p:cNvSpPr>
          <p:nvPr/>
        </p:nvSpPr>
        <p:spPr bwMode="auto">
          <a:xfrm>
            <a:off x="304800" y="5486400"/>
            <a:ext cx="8839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800" b="1">
                <a:solidFill>
                  <a:srgbClr val="FD0129"/>
                </a:solidFill>
              </a:rPr>
              <a:t> </a:t>
            </a:r>
            <a:endParaRPr lang="en-US" sz="2000" b="1">
              <a:solidFill>
                <a:srgbClr val="FD0129"/>
              </a:solidFill>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3068"/>
                                        </p:tgtEl>
                                        <p:attrNameLst>
                                          <p:attrName>style.visibility</p:attrName>
                                        </p:attrNameLst>
                                      </p:cBhvr>
                                      <p:to>
                                        <p:strVal val="visible"/>
                                      </p:to>
                                    </p:set>
                                    <p:anim calcmode="lin" valueType="num">
                                      <p:cBhvr additive="base">
                                        <p:cTn id="7" dur="500" fill="hold"/>
                                        <p:tgtEl>
                                          <p:spTgt spid="343068"/>
                                        </p:tgtEl>
                                        <p:attrNameLst>
                                          <p:attrName>ppt_x</p:attrName>
                                        </p:attrNameLst>
                                      </p:cBhvr>
                                      <p:tavLst>
                                        <p:tav tm="0">
                                          <p:val>
                                            <p:strVal val="0-#ppt_w/2"/>
                                          </p:val>
                                        </p:tav>
                                        <p:tav tm="100000">
                                          <p:val>
                                            <p:strVal val="#ppt_x"/>
                                          </p:val>
                                        </p:tav>
                                      </p:tavLst>
                                    </p:anim>
                                    <p:anim calcmode="lin" valueType="num">
                                      <p:cBhvr additive="base">
                                        <p:cTn id="8" dur="500" fill="hold"/>
                                        <p:tgtEl>
                                          <p:spTgt spid="3430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6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A7ACAAD9-35AA-4A4F-9F2F-AF496CFF20EC}" type="slidenum">
              <a:rPr lang="en-US" smtClean="0"/>
              <a:pPr eaLnBrk="1" hangingPunct="1">
                <a:defRPr/>
              </a:pPr>
              <a:t>13</a:t>
            </a:fld>
            <a:endParaRPr lang="en-US" smtClean="0"/>
          </a:p>
        </p:txBody>
      </p:sp>
      <p:sp>
        <p:nvSpPr>
          <p:cNvPr id="1433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34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341" name="Rectangle 4"/>
          <p:cNvSpPr>
            <a:spLocks noGrp="1" noChangeArrowheads="1"/>
          </p:cNvSpPr>
          <p:nvPr>
            <p:ph type="title"/>
          </p:nvPr>
        </p:nvSpPr>
        <p:spPr>
          <a:xfrm>
            <a:off x="838200" y="304800"/>
            <a:ext cx="8001000" cy="1143000"/>
          </a:xfrm>
          <a:effectLst>
            <a:outerShdw dist="13470" dir="2700000" algn="ctr" rotWithShape="0">
              <a:schemeClr val="bg2"/>
            </a:outerShdw>
          </a:effectLst>
        </p:spPr>
        <p:txBody>
          <a:bodyPr lIns="90488" tIns="44450" rIns="90488" bIns="44450"/>
          <a:lstStyle/>
          <a:p>
            <a:pPr eaLnBrk="1" hangingPunct="1"/>
            <a:r>
              <a:rPr lang="en-US" sz="3400" smtClean="0"/>
              <a:t>3.  At year-end it was estimated that 2% of the year’s credit sales will not be collected.</a:t>
            </a:r>
            <a:endParaRPr lang="en-US" sz="3200" smtClean="0"/>
          </a:p>
        </p:txBody>
      </p:sp>
      <p:sp>
        <p:nvSpPr>
          <p:cNvPr id="14342" name="Rectangle 5"/>
          <p:cNvSpPr>
            <a:spLocks noGrp="1" noChangeArrowheads="1"/>
          </p:cNvSpPr>
          <p:nvPr>
            <p:ph type="body" idx="1"/>
          </p:nvPr>
        </p:nvSpPr>
        <p:spPr>
          <a:xfrm>
            <a:off x="0" y="1981200"/>
            <a:ext cx="9144000" cy="4419600"/>
          </a:xfrm>
        </p:spPr>
        <p:txBody>
          <a:bodyPr lIns="90488" tIns="44450" rIns="90488" bIns="44450"/>
          <a:lstStyle/>
          <a:p>
            <a:pPr marL="285750" indent="-285750" eaLnBrk="1" hangingPunct="1">
              <a:buFontTx/>
              <a:buNone/>
              <a:tabLst>
                <a:tab pos="457200" algn="l"/>
                <a:tab pos="1828800" algn="l"/>
                <a:tab pos="2514600" algn="l"/>
                <a:tab pos="3886200" algn="l"/>
                <a:tab pos="4572000" algn="l"/>
                <a:tab pos="6057900" algn="l"/>
                <a:tab pos="6400800" algn="l"/>
              </a:tabLst>
            </a:pPr>
            <a:r>
              <a:rPr lang="en-US" sz="2200" smtClean="0"/>
              <a:t>              </a:t>
            </a:r>
            <a:r>
              <a:rPr lang="en-US" sz="2000" smtClean="0"/>
              <a:t>Assets              = Liab.+  Stk. Equity          </a:t>
            </a:r>
            <a:endParaRPr lang="en-US" sz="2400" smtClean="0"/>
          </a:p>
          <a:p>
            <a:pPr marL="285750" indent="-285750" eaLnBrk="1" hangingPunct="1">
              <a:buFontTx/>
              <a:buNone/>
              <a:tabLst>
                <a:tab pos="457200" algn="l"/>
                <a:tab pos="1828800" algn="l"/>
                <a:tab pos="2514600" algn="l"/>
                <a:tab pos="3886200" algn="l"/>
                <a:tab pos="4572000" algn="l"/>
                <a:tab pos="6057900" algn="l"/>
                <a:tab pos="6400800" algn="l"/>
              </a:tabLst>
            </a:pPr>
            <a:r>
              <a:rPr lang="en-US" sz="2000" smtClean="0"/>
              <a:t>    Cash+ A/Rec .-</a:t>
            </a:r>
            <a:r>
              <a:rPr lang="en-US" sz="2000" smtClean="0">
                <a:solidFill>
                  <a:schemeClr val="folHlink"/>
                </a:solidFill>
              </a:rPr>
              <a:t> </a:t>
            </a:r>
            <a:r>
              <a:rPr lang="en-US" sz="2000" smtClean="0">
                <a:solidFill>
                  <a:schemeClr val="accent2"/>
                </a:solidFill>
              </a:rPr>
              <a:t>Allow.</a:t>
            </a:r>
            <a:r>
              <a:rPr lang="en-US" sz="2000" smtClean="0"/>
              <a:t> =  A/P</a:t>
            </a:r>
            <a:r>
              <a:rPr lang="en-US" sz="1400" smtClean="0"/>
              <a:t> </a:t>
            </a:r>
            <a:r>
              <a:rPr lang="en-US" sz="2000" smtClean="0"/>
              <a:t>+</a:t>
            </a:r>
            <a:r>
              <a:rPr lang="en-US" sz="1000" smtClean="0"/>
              <a:t> </a:t>
            </a:r>
            <a:r>
              <a:rPr lang="en-US" sz="2000" smtClean="0"/>
              <a:t>C.Stk.+   R.E.    Rev. -  </a:t>
            </a:r>
            <a:r>
              <a:rPr lang="en-US" sz="2000" smtClean="0">
                <a:solidFill>
                  <a:schemeClr val="accent2"/>
                </a:solidFill>
              </a:rPr>
              <a:t>Exp.</a:t>
            </a:r>
            <a:r>
              <a:rPr lang="en-US" sz="2000" smtClean="0"/>
              <a:t> = N. I.   OA,IA,FA</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b="1" smtClean="0"/>
              <a:t>1</a:t>
            </a:r>
            <a:r>
              <a:rPr lang="en-US" sz="2000" smtClean="0"/>
              <a:t>             </a:t>
            </a:r>
            <a:r>
              <a:rPr lang="en-US" sz="2000" b="1" smtClean="0"/>
              <a:t>  </a:t>
            </a:r>
            <a:r>
              <a:rPr lang="en-US" sz="2000" b="1" smtClean="0">
                <a:solidFill>
                  <a:schemeClr val="tx2"/>
                </a:solidFill>
              </a:rPr>
              <a:t>10000                                      10000  10000              10000      n.a.</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b="1" smtClean="0"/>
              <a:t>2</a:t>
            </a:r>
            <a:r>
              <a:rPr lang="en-US" sz="2000" b="1" smtClean="0">
                <a:solidFill>
                  <a:schemeClr val="tx2"/>
                </a:solidFill>
              </a:rPr>
              <a:t>   7000    (7000)						         7000</a:t>
            </a:r>
            <a:r>
              <a:rPr lang="en-US" sz="1800" b="1" smtClean="0">
                <a:solidFill>
                  <a:schemeClr val="tx2"/>
                </a:solidFill>
              </a:rPr>
              <a:t> OA</a:t>
            </a:r>
            <a:endParaRPr lang="en-US" sz="2000" smtClean="0">
              <a:solidFill>
                <a:schemeClr val="tx2"/>
              </a:solidFill>
            </a:endParaRP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b="1" smtClean="0"/>
              <a:t>3</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b="1" smtClean="0"/>
              <a:t>4</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b="1" smtClean="0"/>
              <a:t>5</a:t>
            </a:r>
            <a:r>
              <a:rPr lang="en-US" sz="1800" b="1" smtClean="0"/>
              <a:t>A</a:t>
            </a:r>
            <a:r>
              <a:rPr lang="en-US" sz="2000" smtClean="0"/>
              <a:t> </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b="1" smtClean="0"/>
              <a:t>5</a:t>
            </a:r>
            <a:r>
              <a:rPr lang="en-US" sz="1800" b="1" smtClean="0"/>
              <a:t>B</a:t>
            </a:r>
            <a:r>
              <a:rPr lang="en-US" sz="2000" smtClean="0">
                <a:solidFill>
                  <a:schemeClr val="tx2"/>
                </a:solidFill>
              </a:rPr>
              <a:t> </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1400" smtClean="0"/>
              <a:t>Bal.</a:t>
            </a:r>
            <a:endParaRPr lang="en-US" sz="2400" smtClean="0">
              <a:solidFill>
                <a:schemeClr val="tx2"/>
              </a:solidFill>
            </a:endParaRPr>
          </a:p>
        </p:txBody>
      </p:sp>
      <p:sp>
        <p:nvSpPr>
          <p:cNvPr id="14343" name="Line 6"/>
          <p:cNvSpPr>
            <a:spLocks noChangeShapeType="1"/>
          </p:cNvSpPr>
          <p:nvPr/>
        </p:nvSpPr>
        <p:spPr bwMode="auto">
          <a:xfrm>
            <a:off x="0" y="2362200"/>
            <a:ext cx="5410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4" name="Line 7"/>
          <p:cNvSpPr>
            <a:spLocks noChangeShapeType="1"/>
          </p:cNvSpPr>
          <p:nvPr/>
        </p:nvSpPr>
        <p:spPr bwMode="auto">
          <a:xfrm>
            <a:off x="0" y="2743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5" name="Line 8"/>
          <p:cNvSpPr>
            <a:spLocks noChangeShapeType="1"/>
          </p:cNvSpPr>
          <p:nvPr/>
        </p:nvSpPr>
        <p:spPr bwMode="auto">
          <a:xfrm flipH="1">
            <a:off x="381000" y="1752600"/>
            <a:ext cx="0" cy="411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6" name="Line 9"/>
          <p:cNvSpPr>
            <a:spLocks noChangeShapeType="1"/>
          </p:cNvSpPr>
          <p:nvPr/>
        </p:nvSpPr>
        <p:spPr bwMode="auto">
          <a:xfrm>
            <a:off x="10668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7" name="Line 10"/>
          <p:cNvSpPr>
            <a:spLocks noChangeShapeType="1"/>
          </p:cNvSpPr>
          <p:nvPr/>
        </p:nvSpPr>
        <p:spPr bwMode="auto">
          <a:xfrm>
            <a:off x="20574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8" name="Line 11"/>
          <p:cNvSpPr>
            <a:spLocks noChangeShapeType="1"/>
          </p:cNvSpPr>
          <p:nvPr/>
        </p:nvSpPr>
        <p:spPr bwMode="auto">
          <a:xfrm>
            <a:off x="29718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9" name="Line 12"/>
          <p:cNvSpPr>
            <a:spLocks noChangeShapeType="1"/>
          </p:cNvSpPr>
          <p:nvPr/>
        </p:nvSpPr>
        <p:spPr bwMode="auto">
          <a:xfrm>
            <a:off x="37338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0" name="Line 13"/>
          <p:cNvSpPr>
            <a:spLocks noChangeShapeType="1"/>
          </p:cNvSpPr>
          <p:nvPr/>
        </p:nvSpPr>
        <p:spPr bwMode="auto">
          <a:xfrm>
            <a:off x="44958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1" name="Line 14"/>
          <p:cNvSpPr>
            <a:spLocks noChangeShapeType="1"/>
          </p:cNvSpPr>
          <p:nvPr/>
        </p:nvSpPr>
        <p:spPr bwMode="auto">
          <a:xfrm>
            <a:off x="5410200" y="1752600"/>
            <a:ext cx="0" cy="411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2" name="Line 15"/>
          <p:cNvSpPr>
            <a:spLocks noChangeShapeType="1"/>
          </p:cNvSpPr>
          <p:nvPr/>
        </p:nvSpPr>
        <p:spPr bwMode="auto">
          <a:xfrm>
            <a:off x="62484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3" name="Line 16"/>
          <p:cNvSpPr>
            <a:spLocks noChangeShapeType="1"/>
          </p:cNvSpPr>
          <p:nvPr/>
        </p:nvSpPr>
        <p:spPr bwMode="auto">
          <a:xfrm>
            <a:off x="70866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4" name="Line 17"/>
          <p:cNvSpPr>
            <a:spLocks noChangeShapeType="1"/>
          </p:cNvSpPr>
          <p:nvPr/>
        </p:nvSpPr>
        <p:spPr bwMode="auto">
          <a:xfrm>
            <a:off x="7924800" y="1752600"/>
            <a:ext cx="0" cy="411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5" name="Line 18"/>
          <p:cNvSpPr>
            <a:spLocks noChangeShapeType="1"/>
          </p:cNvSpPr>
          <p:nvPr/>
        </p:nvSpPr>
        <p:spPr bwMode="auto">
          <a:xfrm>
            <a:off x="0" y="32766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6" name="Line 19"/>
          <p:cNvSpPr>
            <a:spLocks noChangeShapeType="1"/>
          </p:cNvSpPr>
          <p:nvPr/>
        </p:nvSpPr>
        <p:spPr bwMode="auto">
          <a:xfrm>
            <a:off x="0" y="3733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7" name="Line 20"/>
          <p:cNvSpPr>
            <a:spLocks noChangeShapeType="1"/>
          </p:cNvSpPr>
          <p:nvPr/>
        </p:nvSpPr>
        <p:spPr bwMode="auto">
          <a:xfrm>
            <a:off x="0" y="4114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8" name="Line 21"/>
          <p:cNvSpPr>
            <a:spLocks noChangeShapeType="1"/>
          </p:cNvSpPr>
          <p:nvPr/>
        </p:nvSpPr>
        <p:spPr bwMode="auto">
          <a:xfrm>
            <a:off x="0" y="4572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9" name="Line 22"/>
          <p:cNvSpPr>
            <a:spLocks noChangeShapeType="1"/>
          </p:cNvSpPr>
          <p:nvPr/>
        </p:nvSpPr>
        <p:spPr bwMode="auto">
          <a:xfrm>
            <a:off x="0" y="50292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0" name="Line 23"/>
          <p:cNvSpPr>
            <a:spLocks noChangeShapeType="1"/>
          </p:cNvSpPr>
          <p:nvPr/>
        </p:nvSpPr>
        <p:spPr bwMode="auto">
          <a:xfrm>
            <a:off x="0" y="5486400"/>
            <a:ext cx="9144000" cy="0"/>
          </a:xfrm>
          <a:prstGeom prst="line">
            <a:avLst/>
          </a:prstGeom>
          <a:noFill/>
          <a:ln w="38100">
            <a:solidFill>
              <a:srgbClr val="FD012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1" name="Line 24"/>
          <p:cNvSpPr>
            <a:spLocks noChangeShapeType="1"/>
          </p:cNvSpPr>
          <p:nvPr/>
        </p:nvSpPr>
        <p:spPr bwMode="auto">
          <a:xfrm>
            <a:off x="0" y="5867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2" name="Line 25"/>
          <p:cNvSpPr>
            <a:spLocks noChangeShapeType="1"/>
          </p:cNvSpPr>
          <p:nvPr/>
        </p:nvSpPr>
        <p:spPr bwMode="auto">
          <a:xfrm>
            <a:off x="0" y="2057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3" name="Line 26"/>
          <p:cNvSpPr>
            <a:spLocks noChangeShapeType="1"/>
          </p:cNvSpPr>
          <p:nvPr/>
        </p:nvSpPr>
        <p:spPr bwMode="auto">
          <a:xfrm>
            <a:off x="0" y="1600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4" name="Text Box 27"/>
          <p:cNvSpPr txBox="1">
            <a:spLocks noChangeArrowheads="1"/>
          </p:cNvSpPr>
          <p:nvPr/>
        </p:nvSpPr>
        <p:spPr bwMode="auto">
          <a:xfrm>
            <a:off x="1371600" y="1676400"/>
            <a:ext cx="7772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000"/>
              <a:t>        Balance Sheet                                Inc. Statement      Cashflow   	</a:t>
            </a:r>
          </a:p>
        </p:txBody>
      </p:sp>
      <p:sp>
        <p:nvSpPr>
          <p:cNvPr id="14365" name="Text Box 28"/>
          <p:cNvSpPr txBox="1">
            <a:spLocks noChangeArrowheads="1"/>
          </p:cNvSpPr>
          <p:nvPr/>
        </p:nvSpPr>
        <p:spPr bwMode="auto">
          <a:xfrm>
            <a:off x="228600" y="3733800"/>
            <a:ext cx="891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pPr>
            <a:r>
              <a:rPr lang="en-US" sz="2000" b="1"/>
              <a:t>		    </a:t>
            </a:r>
            <a:r>
              <a:rPr lang="en-US" sz="2000" b="1">
                <a:solidFill>
                  <a:srgbClr val="000000"/>
                </a:solidFill>
              </a:rPr>
              <a:t>200	    	           (200) 	           200    (200)      n.a.</a:t>
            </a:r>
          </a:p>
          <a:p>
            <a:pPr>
              <a:spcBef>
                <a:spcPct val="20000"/>
              </a:spcBef>
            </a:pPr>
            <a:r>
              <a:rPr lang="en-US" sz="2000" b="1">
                <a:solidFill>
                  <a:schemeClr val="tx2"/>
                </a:solidFill>
              </a:rPr>
              <a:t>	</a:t>
            </a:r>
            <a:endParaRPr lang="en-US" sz="2000" b="1">
              <a:solidFill>
                <a:schemeClr val="folHlink"/>
              </a:solidFill>
            </a:endParaRPr>
          </a:p>
        </p:txBody>
      </p:sp>
      <p:sp>
        <p:nvSpPr>
          <p:cNvPr id="14366" name="Text Box 29"/>
          <p:cNvSpPr txBox="1">
            <a:spLocks noChangeArrowheads="1"/>
          </p:cNvSpPr>
          <p:nvPr/>
        </p:nvSpPr>
        <p:spPr bwMode="auto">
          <a:xfrm>
            <a:off x="457200" y="4724400"/>
            <a:ext cx="868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65000"/>
              </a:spcBef>
            </a:pPr>
            <a:r>
              <a:rPr lang="en-US" sz="2400">
                <a:latin typeface="Times New Roman" pitchFamily="18" charset="0"/>
              </a:rPr>
              <a:t>               </a:t>
            </a:r>
            <a:r>
              <a:rPr lang="en-US" sz="2000" b="1">
                <a:solidFill>
                  <a:schemeClr val="folHlink"/>
                </a:solidFill>
              </a:rPr>
              <a:t> </a:t>
            </a:r>
          </a:p>
        </p:txBody>
      </p:sp>
      <p:sp>
        <p:nvSpPr>
          <p:cNvPr id="14367" name="Text Box 30"/>
          <p:cNvSpPr txBox="1">
            <a:spLocks noChangeArrowheads="1"/>
          </p:cNvSpPr>
          <p:nvPr/>
        </p:nvSpPr>
        <p:spPr bwMode="auto">
          <a:xfrm>
            <a:off x="304800" y="5486400"/>
            <a:ext cx="8839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800" b="1">
                <a:solidFill>
                  <a:srgbClr val="FD0129"/>
                </a:solidFill>
              </a:rPr>
              <a:t> </a:t>
            </a:r>
            <a:endParaRPr lang="en-US" sz="2000" b="1">
              <a:solidFill>
                <a:srgbClr val="FD0129"/>
              </a:solidFill>
            </a:endParaRPr>
          </a:p>
        </p:txBody>
      </p:sp>
      <p:sp>
        <p:nvSpPr>
          <p:cNvPr id="14368" name="Text Box 34"/>
          <p:cNvSpPr txBox="1">
            <a:spLocks noChangeArrowheads="1"/>
          </p:cNvSpPr>
          <p:nvPr/>
        </p:nvSpPr>
        <p:spPr bwMode="auto">
          <a:xfrm>
            <a:off x="3352800" y="304800"/>
            <a:ext cx="5410200" cy="1955800"/>
          </a:xfrm>
          <a:prstGeom prst="rect">
            <a:avLst/>
          </a:prstGeom>
          <a:solidFill>
            <a:srgbClr val="FFFF00"/>
          </a:solidFill>
          <a:ln w="38100">
            <a:solidFill>
              <a:schemeClr val="folHlink"/>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b="1" i="1">
                <a:solidFill>
                  <a:srgbClr val="FD0129"/>
                </a:solidFill>
              </a:rPr>
              <a:t>Allowance for Doubtful Accounts</a:t>
            </a:r>
            <a:r>
              <a:rPr lang="en-US" sz="2400" b="1"/>
              <a:t> is a CONTRA- ASSET account.  This account balance is INCREASING by $200 causing TOTAL assets to decrease.</a:t>
            </a:r>
          </a:p>
        </p:txBody>
      </p:sp>
      <p:sp>
        <p:nvSpPr>
          <p:cNvPr id="365603" name="Line 35"/>
          <p:cNvSpPr>
            <a:spLocks noChangeShapeType="1"/>
          </p:cNvSpPr>
          <p:nvPr/>
        </p:nvSpPr>
        <p:spPr bwMode="auto">
          <a:xfrm flipH="1">
            <a:off x="2590800" y="1371600"/>
            <a:ext cx="762000" cy="9906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65603"/>
                                        </p:tgtEl>
                                        <p:attrNameLst>
                                          <p:attrName>style.visibility</p:attrName>
                                        </p:attrNameLst>
                                      </p:cBhvr>
                                      <p:to>
                                        <p:strVal val="visible"/>
                                      </p:to>
                                    </p:set>
                                    <p:animEffect transition="in" filter="wipe(up)">
                                      <p:cBhvr>
                                        <p:cTn id="7" dur="500"/>
                                        <p:tgtEl>
                                          <p:spTgt spid="36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60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3E379386-2D5A-484F-A3BF-B5DDBBC001E8}" type="slidenum">
              <a:rPr lang="en-US" smtClean="0"/>
              <a:pPr eaLnBrk="1" hangingPunct="1">
                <a:defRPr/>
              </a:pPr>
              <a:t>14</a:t>
            </a:fld>
            <a:endParaRPr lang="en-US" smtClean="0"/>
          </a:p>
        </p:txBody>
      </p:sp>
      <p:sp>
        <p:nvSpPr>
          <p:cNvPr id="1536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5364"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5365" name="Rectangle 4"/>
          <p:cNvSpPr>
            <a:spLocks noGrp="1" noChangeArrowheads="1"/>
          </p:cNvSpPr>
          <p:nvPr>
            <p:ph type="title"/>
          </p:nvPr>
        </p:nvSpPr>
        <p:spPr>
          <a:xfrm>
            <a:off x="914400" y="304800"/>
            <a:ext cx="7924800" cy="1143000"/>
          </a:xfrm>
          <a:effectLst>
            <a:outerShdw dist="13470" dir="2700000" algn="ctr" rotWithShape="0">
              <a:schemeClr val="bg2"/>
            </a:outerShdw>
          </a:effectLst>
        </p:spPr>
        <p:txBody>
          <a:bodyPr lIns="90488" tIns="44450" rIns="90488" bIns="44450"/>
          <a:lstStyle/>
          <a:p>
            <a:pPr eaLnBrk="1" hangingPunct="1"/>
            <a:r>
              <a:rPr lang="en-US" sz="3200" smtClean="0"/>
              <a:t>4.  Jane Doe’s $50 account was written-off   </a:t>
            </a:r>
            <a:br>
              <a:rPr lang="en-US" sz="3200" smtClean="0"/>
            </a:br>
            <a:r>
              <a:rPr lang="en-US" sz="3200" smtClean="0"/>
              <a:t>     as uncollectible.</a:t>
            </a:r>
          </a:p>
        </p:txBody>
      </p:sp>
      <p:sp>
        <p:nvSpPr>
          <p:cNvPr id="15366" name="Rectangle 5"/>
          <p:cNvSpPr>
            <a:spLocks noGrp="1" noChangeArrowheads="1"/>
          </p:cNvSpPr>
          <p:nvPr>
            <p:ph type="body" idx="1"/>
          </p:nvPr>
        </p:nvSpPr>
        <p:spPr>
          <a:xfrm>
            <a:off x="0" y="1981200"/>
            <a:ext cx="9144000" cy="4419600"/>
          </a:xfrm>
        </p:spPr>
        <p:txBody>
          <a:bodyPr lIns="90488" tIns="44450" rIns="90488" bIns="44450"/>
          <a:lstStyle/>
          <a:p>
            <a:pPr marL="285750" indent="-285750" eaLnBrk="1" hangingPunct="1">
              <a:buFontTx/>
              <a:buNone/>
              <a:tabLst>
                <a:tab pos="457200" algn="l"/>
                <a:tab pos="1828800" algn="l"/>
                <a:tab pos="2514600" algn="l"/>
                <a:tab pos="3886200" algn="l"/>
                <a:tab pos="4572000" algn="l"/>
                <a:tab pos="6057900" algn="l"/>
                <a:tab pos="6400800" algn="l"/>
              </a:tabLst>
            </a:pPr>
            <a:r>
              <a:rPr lang="en-US" sz="2200" smtClean="0"/>
              <a:t>              </a:t>
            </a:r>
            <a:r>
              <a:rPr lang="en-US" sz="2000" smtClean="0"/>
              <a:t>Assets              = Liab.+  Stk. Equity          </a:t>
            </a:r>
            <a:endParaRPr lang="en-US" sz="2400" smtClean="0"/>
          </a:p>
          <a:p>
            <a:pPr marL="285750" indent="-285750" eaLnBrk="1" hangingPunct="1">
              <a:buFontTx/>
              <a:buNone/>
              <a:tabLst>
                <a:tab pos="457200" algn="l"/>
                <a:tab pos="1828800" algn="l"/>
                <a:tab pos="2514600" algn="l"/>
                <a:tab pos="3886200" algn="l"/>
                <a:tab pos="4572000" algn="l"/>
                <a:tab pos="6057900" algn="l"/>
                <a:tab pos="6400800" algn="l"/>
              </a:tabLst>
            </a:pPr>
            <a:r>
              <a:rPr lang="en-US" sz="2000" smtClean="0"/>
              <a:t>    Cash+ A/Rec .- Allow. =  A/P</a:t>
            </a:r>
            <a:r>
              <a:rPr lang="en-US" sz="1400" smtClean="0"/>
              <a:t> </a:t>
            </a:r>
            <a:r>
              <a:rPr lang="en-US" sz="2000" smtClean="0"/>
              <a:t>+</a:t>
            </a:r>
            <a:r>
              <a:rPr lang="en-US" sz="1000" smtClean="0"/>
              <a:t> </a:t>
            </a:r>
            <a:r>
              <a:rPr lang="en-US" sz="2000" smtClean="0"/>
              <a:t>C.Stk.+   R.E.    Rev. -  Exp. = N. I.   OA,IA,FA</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smtClean="0"/>
              <a:t>1             </a:t>
            </a:r>
            <a:r>
              <a:rPr lang="en-US" sz="2000" b="1" smtClean="0"/>
              <a:t>  </a:t>
            </a:r>
            <a:r>
              <a:rPr lang="en-US" sz="2000" b="1" smtClean="0">
                <a:solidFill>
                  <a:schemeClr val="tx2"/>
                </a:solidFill>
              </a:rPr>
              <a:t>10000                                      10000  10000              10000      n.a.</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smtClean="0"/>
              <a:t>2</a:t>
            </a:r>
            <a:r>
              <a:rPr lang="en-US" sz="2000" b="1" smtClean="0">
                <a:solidFill>
                  <a:schemeClr val="tx2"/>
                </a:solidFill>
              </a:rPr>
              <a:t>   7000    (7000)						         7000</a:t>
            </a:r>
            <a:r>
              <a:rPr lang="en-US" sz="1800" b="1" smtClean="0">
                <a:solidFill>
                  <a:schemeClr val="tx2"/>
                </a:solidFill>
              </a:rPr>
              <a:t> OA</a:t>
            </a:r>
            <a:endParaRPr lang="en-US" sz="2000" smtClean="0">
              <a:solidFill>
                <a:schemeClr val="tx2"/>
              </a:solidFill>
            </a:endParaRP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smtClean="0"/>
              <a:t>3</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b="1" smtClean="0">
                <a:solidFill>
                  <a:srgbClr val="000000"/>
                </a:solidFill>
              </a:rPr>
              <a:t>4</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b="1" smtClean="0"/>
              <a:t>5</a:t>
            </a:r>
            <a:r>
              <a:rPr lang="en-US" sz="1800" b="1" smtClean="0"/>
              <a:t>A</a:t>
            </a:r>
            <a:r>
              <a:rPr lang="en-US" sz="2000" smtClean="0"/>
              <a:t> </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b="1" smtClean="0"/>
              <a:t>5</a:t>
            </a:r>
            <a:r>
              <a:rPr lang="en-US" sz="1800" b="1" smtClean="0"/>
              <a:t>B</a:t>
            </a:r>
            <a:r>
              <a:rPr lang="en-US" sz="2000" smtClean="0">
                <a:solidFill>
                  <a:schemeClr val="tx2"/>
                </a:solidFill>
              </a:rPr>
              <a:t> </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1400" smtClean="0"/>
              <a:t>Bal.</a:t>
            </a:r>
            <a:endParaRPr lang="en-US" sz="2400" smtClean="0">
              <a:solidFill>
                <a:schemeClr val="tx2"/>
              </a:solidFill>
            </a:endParaRPr>
          </a:p>
        </p:txBody>
      </p:sp>
      <p:sp>
        <p:nvSpPr>
          <p:cNvPr id="15367" name="Line 6"/>
          <p:cNvSpPr>
            <a:spLocks noChangeShapeType="1"/>
          </p:cNvSpPr>
          <p:nvPr/>
        </p:nvSpPr>
        <p:spPr bwMode="auto">
          <a:xfrm>
            <a:off x="0" y="2362200"/>
            <a:ext cx="5410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8" name="Line 7"/>
          <p:cNvSpPr>
            <a:spLocks noChangeShapeType="1"/>
          </p:cNvSpPr>
          <p:nvPr/>
        </p:nvSpPr>
        <p:spPr bwMode="auto">
          <a:xfrm>
            <a:off x="0" y="2743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9" name="Line 8"/>
          <p:cNvSpPr>
            <a:spLocks noChangeShapeType="1"/>
          </p:cNvSpPr>
          <p:nvPr/>
        </p:nvSpPr>
        <p:spPr bwMode="auto">
          <a:xfrm flipH="1">
            <a:off x="381000" y="1752600"/>
            <a:ext cx="0" cy="411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0" name="Line 9"/>
          <p:cNvSpPr>
            <a:spLocks noChangeShapeType="1"/>
          </p:cNvSpPr>
          <p:nvPr/>
        </p:nvSpPr>
        <p:spPr bwMode="auto">
          <a:xfrm>
            <a:off x="10668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1" name="Line 10"/>
          <p:cNvSpPr>
            <a:spLocks noChangeShapeType="1"/>
          </p:cNvSpPr>
          <p:nvPr/>
        </p:nvSpPr>
        <p:spPr bwMode="auto">
          <a:xfrm>
            <a:off x="20574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2" name="Line 11"/>
          <p:cNvSpPr>
            <a:spLocks noChangeShapeType="1"/>
          </p:cNvSpPr>
          <p:nvPr/>
        </p:nvSpPr>
        <p:spPr bwMode="auto">
          <a:xfrm>
            <a:off x="29718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3" name="Line 12"/>
          <p:cNvSpPr>
            <a:spLocks noChangeShapeType="1"/>
          </p:cNvSpPr>
          <p:nvPr/>
        </p:nvSpPr>
        <p:spPr bwMode="auto">
          <a:xfrm>
            <a:off x="37338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4" name="Line 13"/>
          <p:cNvSpPr>
            <a:spLocks noChangeShapeType="1"/>
          </p:cNvSpPr>
          <p:nvPr/>
        </p:nvSpPr>
        <p:spPr bwMode="auto">
          <a:xfrm>
            <a:off x="44958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5" name="Line 14"/>
          <p:cNvSpPr>
            <a:spLocks noChangeShapeType="1"/>
          </p:cNvSpPr>
          <p:nvPr/>
        </p:nvSpPr>
        <p:spPr bwMode="auto">
          <a:xfrm>
            <a:off x="5410200" y="1752600"/>
            <a:ext cx="0" cy="411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6" name="Line 15"/>
          <p:cNvSpPr>
            <a:spLocks noChangeShapeType="1"/>
          </p:cNvSpPr>
          <p:nvPr/>
        </p:nvSpPr>
        <p:spPr bwMode="auto">
          <a:xfrm>
            <a:off x="62484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7" name="Line 16"/>
          <p:cNvSpPr>
            <a:spLocks noChangeShapeType="1"/>
          </p:cNvSpPr>
          <p:nvPr/>
        </p:nvSpPr>
        <p:spPr bwMode="auto">
          <a:xfrm>
            <a:off x="70866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8" name="Line 17"/>
          <p:cNvSpPr>
            <a:spLocks noChangeShapeType="1"/>
          </p:cNvSpPr>
          <p:nvPr/>
        </p:nvSpPr>
        <p:spPr bwMode="auto">
          <a:xfrm>
            <a:off x="7924800" y="1752600"/>
            <a:ext cx="0" cy="411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9" name="Line 18"/>
          <p:cNvSpPr>
            <a:spLocks noChangeShapeType="1"/>
          </p:cNvSpPr>
          <p:nvPr/>
        </p:nvSpPr>
        <p:spPr bwMode="auto">
          <a:xfrm>
            <a:off x="0" y="32766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0" name="Line 19"/>
          <p:cNvSpPr>
            <a:spLocks noChangeShapeType="1"/>
          </p:cNvSpPr>
          <p:nvPr/>
        </p:nvSpPr>
        <p:spPr bwMode="auto">
          <a:xfrm>
            <a:off x="0" y="3733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1" name="Line 20"/>
          <p:cNvSpPr>
            <a:spLocks noChangeShapeType="1"/>
          </p:cNvSpPr>
          <p:nvPr/>
        </p:nvSpPr>
        <p:spPr bwMode="auto">
          <a:xfrm>
            <a:off x="0" y="4114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2" name="Line 21"/>
          <p:cNvSpPr>
            <a:spLocks noChangeShapeType="1"/>
          </p:cNvSpPr>
          <p:nvPr/>
        </p:nvSpPr>
        <p:spPr bwMode="auto">
          <a:xfrm>
            <a:off x="0" y="4572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3" name="Line 22"/>
          <p:cNvSpPr>
            <a:spLocks noChangeShapeType="1"/>
          </p:cNvSpPr>
          <p:nvPr/>
        </p:nvSpPr>
        <p:spPr bwMode="auto">
          <a:xfrm>
            <a:off x="0" y="50292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4" name="Line 23"/>
          <p:cNvSpPr>
            <a:spLocks noChangeShapeType="1"/>
          </p:cNvSpPr>
          <p:nvPr/>
        </p:nvSpPr>
        <p:spPr bwMode="auto">
          <a:xfrm>
            <a:off x="0" y="5486400"/>
            <a:ext cx="9144000" cy="0"/>
          </a:xfrm>
          <a:prstGeom prst="line">
            <a:avLst/>
          </a:prstGeom>
          <a:noFill/>
          <a:ln w="38100">
            <a:solidFill>
              <a:srgbClr val="FD012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5" name="Line 24"/>
          <p:cNvSpPr>
            <a:spLocks noChangeShapeType="1"/>
          </p:cNvSpPr>
          <p:nvPr/>
        </p:nvSpPr>
        <p:spPr bwMode="auto">
          <a:xfrm>
            <a:off x="0" y="5867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6" name="Line 25"/>
          <p:cNvSpPr>
            <a:spLocks noChangeShapeType="1"/>
          </p:cNvSpPr>
          <p:nvPr/>
        </p:nvSpPr>
        <p:spPr bwMode="auto">
          <a:xfrm>
            <a:off x="0" y="2057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7" name="Line 26"/>
          <p:cNvSpPr>
            <a:spLocks noChangeShapeType="1"/>
          </p:cNvSpPr>
          <p:nvPr/>
        </p:nvSpPr>
        <p:spPr bwMode="auto">
          <a:xfrm>
            <a:off x="0" y="1600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88" name="Text Box 27"/>
          <p:cNvSpPr txBox="1">
            <a:spLocks noChangeArrowheads="1"/>
          </p:cNvSpPr>
          <p:nvPr/>
        </p:nvSpPr>
        <p:spPr bwMode="auto">
          <a:xfrm>
            <a:off x="1371600" y="1676400"/>
            <a:ext cx="7772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000"/>
              <a:t>        Balance Sheet                                Inc. Statement      Cashflow   	</a:t>
            </a:r>
          </a:p>
        </p:txBody>
      </p:sp>
      <p:sp>
        <p:nvSpPr>
          <p:cNvPr id="15389" name="Text Box 28"/>
          <p:cNvSpPr txBox="1">
            <a:spLocks noChangeArrowheads="1"/>
          </p:cNvSpPr>
          <p:nvPr/>
        </p:nvSpPr>
        <p:spPr bwMode="auto">
          <a:xfrm>
            <a:off x="228600" y="3733800"/>
            <a:ext cx="891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pPr>
            <a:r>
              <a:rPr lang="en-US" sz="2000" b="1"/>
              <a:t>		    </a:t>
            </a:r>
            <a:r>
              <a:rPr lang="en-US" sz="2000" b="1">
                <a:solidFill>
                  <a:schemeClr val="tx2"/>
                </a:solidFill>
              </a:rPr>
              <a:t>200	    	           (200) 	           200    (200)      n.a.</a:t>
            </a:r>
          </a:p>
          <a:p>
            <a:pPr>
              <a:spcBef>
                <a:spcPct val="20000"/>
              </a:spcBef>
            </a:pPr>
            <a:r>
              <a:rPr lang="en-US" sz="2000" b="1">
                <a:solidFill>
                  <a:schemeClr val="tx2"/>
                </a:solidFill>
              </a:rPr>
              <a:t>	     </a:t>
            </a:r>
            <a:r>
              <a:rPr lang="en-US" sz="2000" b="1">
                <a:solidFill>
                  <a:srgbClr val="FD0129"/>
                </a:solidFill>
              </a:rPr>
              <a:t>(50)      (50)				NO EXPENSE!</a:t>
            </a:r>
            <a:r>
              <a:rPr lang="en-US" sz="2000" b="1">
                <a:solidFill>
                  <a:schemeClr val="folHlink"/>
                </a:solidFill>
              </a:rPr>
              <a:t>	</a:t>
            </a:r>
          </a:p>
        </p:txBody>
      </p:sp>
      <p:sp>
        <p:nvSpPr>
          <p:cNvPr id="15390" name="Text Box 29"/>
          <p:cNvSpPr txBox="1">
            <a:spLocks noChangeArrowheads="1"/>
          </p:cNvSpPr>
          <p:nvPr/>
        </p:nvSpPr>
        <p:spPr bwMode="auto">
          <a:xfrm>
            <a:off x="457200" y="4724400"/>
            <a:ext cx="868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65000"/>
              </a:spcBef>
            </a:pPr>
            <a:r>
              <a:rPr lang="en-US" sz="2400">
                <a:latin typeface="Times New Roman" pitchFamily="18" charset="0"/>
              </a:rPr>
              <a:t>               </a:t>
            </a:r>
            <a:r>
              <a:rPr lang="en-US" sz="2000" b="1">
                <a:solidFill>
                  <a:schemeClr val="folHlink"/>
                </a:solidFill>
              </a:rPr>
              <a:t> </a:t>
            </a:r>
          </a:p>
        </p:txBody>
      </p:sp>
      <p:sp>
        <p:nvSpPr>
          <p:cNvPr id="15391" name="Text Box 30"/>
          <p:cNvSpPr txBox="1">
            <a:spLocks noChangeArrowheads="1"/>
          </p:cNvSpPr>
          <p:nvPr/>
        </p:nvSpPr>
        <p:spPr bwMode="auto">
          <a:xfrm>
            <a:off x="304800" y="5486400"/>
            <a:ext cx="8839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800" b="1">
                <a:solidFill>
                  <a:srgbClr val="FD0129"/>
                </a:solidFill>
              </a:rPr>
              <a:t> </a:t>
            </a:r>
            <a:endParaRPr lang="en-US" sz="2000" b="1">
              <a:solidFill>
                <a:srgbClr val="FD0129"/>
              </a:solidFill>
            </a:endParaRPr>
          </a:p>
        </p:txBody>
      </p:sp>
      <p:sp>
        <p:nvSpPr>
          <p:cNvPr id="361503" name="Text Box 31"/>
          <p:cNvSpPr txBox="1">
            <a:spLocks noChangeArrowheads="1"/>
          </p:cNvSpPr>
          <p:nvPr/>
        </p:nvSpPr>
        <p:spPr bwMode="auto">
          <a:xfrm>
            <a:off x="533400" y="5638800"/>
            <a:ext cx="8382000" cy="835025"/>
          </a:xfrm>
          <a:prstGeom prst="rect">
            <a:avLst/>
          </a:prstGeom>
          <a:solidFill>
            <a:srgbClr val="FFFF00"/>
          </a:solidFill>
          <a:ln w="12700">
            <a:solidFill>
              <a:schemeClr val="folHlink"/>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a:latin typeface="Times New Roman" pitchFamily="18" charset="0"/>
              </a:rPr>
              <a:t>Note:  This is </a:t>
            </a:r>
            <a:r>
              <a:rPr lang="en-US" sz="2400" b="1">
                <a:latin typeface="Times New Roman" pitchFamily="18" charset="0"/>
              </a:rPr>
              <a:t>NOT</a:t>
            </a:r>
            <a:r>
              <a:rPr lang="en-US" sz="2400">
                <a:latin typeface="Times New Roman" pitchFamily="18" charset="0"/>
              </a:rPr>
              <a:t> the </a:t>
            </a:r>
            <a:r>
              <a:rPr lang="en-US" sz="2400" b="1" i="1">
                <a:latin typeface="Times New Roman" pitchFamily="18" charset="0"/>
              </a:rPr>
              <a:t>Direct Write-off</a:t>
            </a:r>
            <a:r>
              <a:rPr lang="en-US" sz="2400">
                <a:latin typeface="Times New Roman" pitchFamily="18" charset="0"/>
              </a:rPr>
              <a:t> method.  Rather, it is a write-off under the ALLOWANCE Method.</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2000"/>
                                  </p:stCondLst>
                                  <p:childTnLst>
                                    <p:set>
                                      <p:cBhvr>
                                        <p:cTn id="6" dur="1" fill="hold">
                                          <p:stCondLst>
                                            <p:cond delay="0"/>
                                          </p:stCondLst>
                                        </p:cTn>
                                        <p:tgtEl>
                                          <p:spTgt spid="361503"/>
                                        </p:tgtEl>
                                        <p:attrNameLst>
                                          <p:attrName>style.visibility</p:attrName>
                                        </p:attrNameLst>
                                      </p:cBhvr>
                                      <p:to>
                                        <p:strVal val="visible"/>
                                      </p:to>
                                    </p:set>
                                    <p:anim calcmode="lin" valueType="num">
                                      <p:cBhvr additive="base">
                                        <p:cTn id="7" dur="500" fill="hold"/>
                                        <p:tgtEl>
                                          <p:spTgt spid="361503"/>
                                        </p:tgtEl>
                                        <p:attrNameLst>
                                          <p:attrName>ppt_x</p:attrName>
                                        </p:attrNameLst>
                                      </p:cBhvr>
                                      <p:tavLst>
                                        <p:tav tm="0">
                                          <p:val>
                                            <p:strVal val="#ppt_x"/>
                                          </p:val>
                                        </p:tav>
                                        <p:tav tm="100000">
                                          <p:val>
                                            <p:strVal val="#ppt_x"/>
                                          </p:val>
                                        </p:tav>
                                      </p:tavLst>
                                    </p:anim>
                                    <p:anim calcmode="lin" valueType="num">
                                      <p:cBhvr additive="base">
                                        <p:cTn id="8" dur="500" fill="hold"/>
                                        <p:tgtEl>
                                          <p:spTgt spid="3615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503"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300EF5F-513C-4E85-82B9-3D5043ACA7AA}" type="slidenum">
              <a:rPr lang="en-US" smtClean="0"/>
              <a:pPr eaLnBrk="1" hangingPunct="1">
                <a:defRPr/>
              </a:pPr>
              <a:t>15</a:t>
            </a:fld>
            <a:endParaRPr lang="en-US" smtClean="0"/>
          </a:p>
        </p:txBody>
      </p:sp>
      <p:sp>
        <p:nvSpPr>
          <p:cNvPr id="1638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638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6389" name="Rectangle 4"/>
          <p:cNvSpPr>
            <a:spLocks noGrp="1" noChangeArrowheads="1"/>
          </p:cNvSpPr>
          <p:nvPr>
            <p:ph type="title"/>
          </p:nvPr>
        </p:nvSpPr>
        <p:spPr>
          <a:xfrm>
            <a:off x="1979613" y="228600"/>
            <a:ext cx="5564187" cy="1143000"/>
          </a:xfrm>
          <a:effectLst>
            <a:outerShdw dist="13470" dir="2700000" algn="ctr" rotWithShape="0">
              <a:schemeClr val="bg2"/>
            </a:outerShdw>
          </a:effectLst>
        </p:spPr>
        <p:txBody>
          <a:bodyPr lIns="90488" tIns="44450" rIns="90488" bIns="44450"/>
          <a:lstStyle/>
          <a:p>
            <a:pPr eaLnBrk="1" hangingPunct="1"/>
            <a:r>
              <a:rPr lang="en-US" sz="3200" smtClean="0"/>
              <a:t>Effect of Transaction 4 on </a:t>
            </a:r>
            <a:br>
              <a:rPr lang="en-US" sz="3200" smtClean="0"/>
            </a:br>
            <a:r>
              <a:rPr lang="en-US" sz="3200" smtClean="0"/>
              <a:t>Acct. Rec. Net Realizable Value</a:t>
            </a:r>
          </a:p>
        </p:txBody>
      </p:sp>
      <p:sp>
        <p:nvSpPr>
          <p:cNvPr id="84997" name="Rectangle 5"/>
          <p:cNvSpPr>
            <a:spLocks noGrp="1" noChangeArrowheads="1"/>
          </p:cNvSpPr>
          <p:nvPr>
            <p:ph type="body" idx="1"/>
          </p:nvPr>
        </p:nvSpPr>
        <p:spPr>
          <a:xfrm>
            <a:off x="457200" y="1905000"/>
            <a:ext cx="8153400" cy="4267200"/>
          </a:xfrm>
        </p:spPr>
        <p:txBody>
          <a:bodyPr lIns="90488" tIns="44450" rIns="90488" bIns="44450"/>
          <a:lstStyle/>
          <a:p>
            <a:pPr marL="285750" indent="-285750" eaLnBrk="1" hangingPunct="1">
              <a:buFontTx/>
              <a:buNone/>
              <a:tabLst>
                <a:tab pos="2057400" algn="l"/>
                <a:tab pos="4572000" algn="l"/>
                <a:tab pos="6572250" algn="l"/>
              </a:tabLst>
            </a:pPr>
            <a:r>
              <a:rPr lang="en-US" b="1" u="sng" smtClean="0"/>
              <a:t>Before Event  4	After Event  4</a:t>
            </a:r>
          </a:p>
          <a:p>
            <a:pPr marL="285750" indent="-285750" eaLnBrk="1" hangingPunct="1">
              <a:buFontTx/>
              <a:buNone/>
              <a:tabLst>
                <a:tab pos="2057400" algn="l"/>
                <a:tab pos="4572000" algn="l"/>
                <a:tab pos="6572250" algn="l"/>
              </a:tabLst>
            </a:pPr>
            <a:r>
              <a:rPr lang="en-US" smtClean="0"/>
              <a:t>A/R	$3,000	</a:t>
            </a:r>
          </a:p>
          <a:p>
            <a:pPr marL="285750" indent="-285750" eaLnBrk="1" hangingPunct="1">
              <a:buFontTx/>
              <a:buNone/>
              <a:tabLst>
                <a:tab pos="2057400" algn="l"/>
                <a:tab pos="4572000" algn="l"/>
                <a:tab pos="6572250" algn="l"/>
              </a:tabLst>
            </a:pPr>
            <a:r>
              <a:rPr lang="en-US" smtClean="0"/>
              <a:t>Allow.	    (200)	</a:t>
            </a:r>
          </a:p>
          <a:p>
            <a:pPr marL="285750" indent="-285750" eaLnBrk="1" hangingPunct="1">
              <a:buFontTx/>
              <a:buNone/>
              <a:tabLst>
                <a:tab pos="2057400" algn="l"/>
                <a:tab pos="4572000" algn="l"/>
                <a:tab pos="6572250" algn="l"/>
              </a:tabLst>
            </a:pPr>
            <a:r>
              <a:rPr lang="en-US" smtClean="0"/>
              <a:t>N.R.V.	</a:t>
            </a:r>
            <a:r>
              <a:rPr lang="en-US" smtClean="0">
                <a:solidFill>
                  <a:schemeClr val="tx2"/>
                </a:solidFill>
              </a:rPr>
              <a:t>$2,800</a:t>
            </a:r>
          </a:p>
        </p:txBody>
      </p:sp>
      <p:sp>
        <p:nvSpPr>
          <p:cNvPr id="16391" name="Line 6"/>
          <p:cNvSpPr>
            <a:spLocks noChangeShapeType="1"/>
          </p:cNvSpPr>
          <p:nvPr/>
        </p:nvSpPr>
        <p:spPr bwMode="auto">
          <a:xfrm>
            <a:off x="2667000" y="3657600"/>
            <a:ext cx="1206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2" name="Line 7"/>
          <p:cNvSpPr>
            <a:spLocks noChangeShapeType="1"/>
          </p:cNvSpPr>
          <p:nvPr/>
        </p:nvSpPr>
        <p:spPr bwMode="auto">
          <a:xfrm>
            <a:off x="2743200" y="4191000"/>
            <a:ext cx="1206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3" name="Line 8"/>
          <p:cNvSpPr>
            <a:spLocks noChangeShapeType="1"/>
          </p:cNvSpPr>
          <p:nvPr/>
        </p:nvSpPr>
        <p:spPr bwMode="auto">
          <a:xfrm>
            <a:off x="6934200" y="4191000"/>
            <a:ext cx="1206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4" name="Line 9"/>
          <p:cNvSpPr>
            <a:spLocks noChangeShapeType="1"/>
          </p:cNvSpPr>
          <p:nvPr/>
        </p:nvSpPr>
        <p:spPr bwMode="auto">
          <a:xfrm>
            <a:off x="6940550" y="4114800"/>
            <a:ext cx="1206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5" name="Line 11"/>
          <p:cNvSpPr>
            <a:spLocks noChangeShapeType="1"/>
          </p:cNvSpPr>
          <p:nvPr/>
        </p:nvSpPr>
        <p:spPr bwMode="auto">
          <a:xfrm>
            <a:off x="2667000" y="3657600"/>
            <a:ext cx="1295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6" name="Line 12"/>
          <p:cNvSpPr>
            <a:spLocks noChangeShapeType="1"/>
          </p:cNvSpPr>
          <p:nvPr/>
        </p:nvSpPr>
        <p:spPr bwMode="auto">
          <a:xfrm>
            <a:off x="6934200" y="3581400"/>
            <a:ext cx="1219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7" name="Line 13"/>
          <p:cNvSpPr>
            <a:spLocks noChangeShapeType="1"/>
          </p:cNvSpPr>
          <p:nvPr/>
        </p:nvSpPr>
        <p:spPr bwMode="auto">
          <a:xfrm>
            <a:off x="2743200" y="4267200"/>
            <a:ext cx="1206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6398" name="Picture 14" descr="j017257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953000"/>
            <a:ext cx="3352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9" name="Rectangle 15"/>
          <p:cNvSpPr>
            <a:spLocks noChangeArrowheads="1"/>
          </p:cNvSpPr>
          <p:nvPr/>
        </p:nvSpPr>
        <p:spPr bwMode="auto">
          <a:xfrm>
            <a:off x="4572000" y="4495800"/>
            <a:ext cx="2057400" cy="654050"/>
          </a:xfrm>
          <a:prstGeom prst="rect">
            <a:avLst/>
          </a:prstGeom>
          <a:noFill/>
          <a:ln w="12700">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0" hangingPunct="0">
              <a:spcBef>
                <a:spcPct val="50000"/>
              </a:spcBef>
            </a:pPr>
            <a:r>
              <a:rPr lang="en-US" b="1">
                <a:solidFill>
                  <a:schemeClr val="accent2"/>
                </a:solidFill>
              </a:rPr>
              <a:t>Acme Collection Agency</a:t>
            </a:r>
          </a:p>
        </p:txBody>
      </p:sp>
      <p:sp>
        <p:nvSpPr>
          <p:cNvPr id="16400" name="AutoShape 16"/>
          <p:cNvSpPr>
            <a:spLocks noChangeArrowheads="1"/>
          </p:cNvSpPr>
          <p:nvPr/>
        </p:nvSpPr>
        <p:spPr bwMode="auto">
          <a:xfrm>
            <a:off x="685800" y="4267200"/>
            <a:ext cx="1905000" cy="990600"/>
          </a:xfrm>
          <a:prstGeom prst="wedgeEllipseCallout">
            <a:avLst>
              <a:gd name="adj1" fmla="val 52833"/>
              <a:gd name="adj2" fmla="val 39102"/>
            </a:avLst>
          </a:prstGeom>
          <a:solidFill>
            <a:schemeClr val="bg1"/>
          </a:solidFill>
          <a:ln w="12700">
            <a:solidFill>
              <a:schemeClr val="tx1"/>
            </a:solidFill>
            <a:miter lim="800000"/>
            <a:headEnd/>
            <a:tailEnd/>
          </a:ln>
        </p:spPr>
        <p:txBody>
          <a:bodyPr/>
          <a:lstStyle/>
          <a:p>
            <a:pPr algn="ctr" eaLnBrk="0" hangingPunct="0"/>
            <a:endParaRPr lang="en-US" sz="2400">
              <a:latin typeface="Times New Roman" pitchFamily="18" charset="0"/>
            </a:endParaRPr>
          </a:p>
        </p:txBody>
      </p:sp>
      <p:sp>
        <p:nvSpPr>
          <p:cNvPr id="16401" name="Text Box 17"/>
          <p:cNvSpPr txBox="1">
            <a:spLocks noChangeArrowheads="1"/>
          </p:cNvSpPr>
          <p:nvPr/>
        </p:nvSpPr>
        <p:spPr bwMode="auto">
          <a:xfrm>
            <a:off x="838200" y="4419600"/>
            <a:ext cx="1752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000" i="1"/>
              <a:t>The check is in the mail.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4997">
                                            <p:txEl>
                                              <p:pRg st="0" end="0"/>
                                            </p:txEl>
                                          </p:spTgt>
                                        </p:tgtEl>
                                        <p:attrNameLst>
                                          <p:attrName>style.visibility</p:attrName>
                                        </p:attrNameLst>
                                      </p:cBhvr>
                                      <p:to>
                                        <p:strVal val="visible"/>
                                      </p:to>
                                    </p:set>
                                    <p:anim calcmode="lin" valueType="num">
                                      <p:cBhvr additive="base">
                                        <p:cTn id="7" dur="500" fill="hold"/>
                                        <p:tgtEl>
                                          <p:spTgt spid="8499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499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4997">
                                            <p:txEl>
                                              <p:pRg st="1" end="1"/>
                                            </p:txEl>
                                          </p:spTgt>
                                        </p:tgtEl>
                                        <p:attrNameLst>
                                          <p:attrName>style.visibility</p:attrName>
                                        </p:attrNameLst>
                                      </p:cBhvr>
                                      <p:to>
                                        <p:strVal val="visible"/>
                                      </p:to>
                                    </p:set>
                                    <p:anim calcmode="lin" valueType="num">
                                      <p:cBhvr additive="base">
                                        <p:cTn id="13" dur="500" fill="hold"/>
                                        <p:tgtEl>
                                          <p:spTgt spid="8499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499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4997">
                                            <p:txEl>
                                              <p:pRg st="2" end="2"/>
                                            </p:txEl>
                                          </p:spTgt>
                                        </p:tgtEl>
                                        <p:attrNameLst>
                                          <p:attrName>style.visibility</p:attrName>
                                        </p:attrNameLst>
                                      </p:cBhvr>
                                      <p:to>
                                        <p:strVal val="visible"/>
                                      </p:to>
                                    </p:set>
                                    <p:anim calcmode="lin" valueType="num">
                                      <p:cBhvr additive="base">
                                        <p:cTn id="19" dur="500" fill="hold"/>
                                        <p:tgtEl>
                                          <p:spTgt spid="8499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499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4997">
                                            <p:txEl>
                                              <p:pRg st="3" end="3"/>
                                            </p:txEl>
                                          </p:spTgt>
                                        </p:tgtEl>
                                        <p:attrNameLst>
                                          <p:attrName>style.visibility</p:attrName>
                                        </p:attrNameLst>
                                      </p:cBhvr>
                                      <p:to>
                                        <p:strVal val="visible"/>
                                      </p:to>
                                    </p:set>
                                    <p:anim calcmode="lin" valueType="num">
                                      <p:cBhvr additive="base">
                                        <p:cTn id="25" dur="500" fill="hold"/>
                                        <p:tgtEl>
                                          <p:spTgt spid="8499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499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3526570B-305C-4659-8CEE-E01A13FAD26C}" type="slidenum">
              <a:rPr lang="en-US" smtClean="0"/>
              <a:pPr eaLnBrk="1" hangingPunct="1">
                <a:defRPr/>
              </a:pPr>
              <a:t>16</a:t>
            </a:fld>
            <a:endParaRPr lang="en-US" smtClean="0"/>
          </a:p>
        </p:txBody>
      </p:sp>
      <p:sp>
        <p:nvSpPr>
          <p:cNvPr id="1741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41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7413" name="Rectangle 4"/>
          <p:cNvSpPr>
            <a:spLocks noGrp="1" noChangeArrowheads="1"/>
          </p:cNvSpPr>
          <p:nvPr>
            <p:ph type="title"/>
          </p:nvPr>
        </p:nvSpPr>
        <p:spPr>
          <a:xfrm>
            <a:off x="1979613" y="228600"/>
            <a:ext cx="5564187" cy="1143000"/>
          </a:xfrm>
          <a:effectLst>
            <a:outerShdw dist="13470" dir="2700000" algn="ctr" rotWithShape="0">
              <a:schemeClr val="bg2"/>
            </a:outerShdw>
          </a:effectLst>
        </p:spPr>
        <p:txBody>
          <a:bodyPr lIns="90488" tIns="44450" rIns="90488" bIns="44450"/>
          <a:lstStyle/>
          <a:p>
            <a:pPr eaLnBrk="1" hangingPunct="1"/>
            <a:r>
              <a:rPr lang="en-US" sz="3200" smtClean="0"/>
              <a:t>Effect of Transaction 4 on </a:t>
            </a:r>
            <a:br>
              <a:rPr lang="en-US" sz="3200" smtClean="0"/>
            </a:br>
            <a:r>
              <a:rPr lang="en-US" sz="3200" smtClean="0"/>
              <a:t>Acct. Rec. Net Realizable Value</a:t>
            </a:r>
          </a:p>
        </p:txBody>
      </p:sp>
      <p:sp>
        <p:nvSpPr>
          <p:cNvPr id="17414" name="Rectangle 5"/>
          <p:cNvSpPr>
            <a:spLocks noGrp="1" noChangeArrowheads="1"/>
          </p:cNvSpPr>
          <p:nvPr>
            <p:ph type="body" idx="1"/>
          </p:nvPr>
        </p:nvSpPr>
        <p:spPr>
          <a:xfrm>
            <a:off x="457200" y="1905000"/>
            <a:ext cx="8153400" cy="4267200"/>
          </a:xfrm>
        </p:spPr>
        <p:txBody>
          <a:bodyPr lIns="90488" tIns="44450" rIns="90488" bIns="44450"/>
          <a:lstStyle/>
          <a:p>
            <a:pPr marL="285750" indent="-285750" eaLnBrk="1" hangingPunct="1">
              <a:buFontTx/>
              <a:buNone/>
              <a:tabLst>
                <a:tab pos="2057400" algn="l"/>
                <a:tab pos="4572000" algn="l"/>
                <a:tab pos="6572250" algn="l"/>
              </a:tabLst>
            </a:pPr>
            <a:r>
              <a:rPr lang="en-US" b="1" u="sng" smtClean="0"/>
              <a:t>Before Event  4	After Event  4</a:t>
            </a:r>
          </a:p>
          <a:p>
            <a:pPr marL="285750" indent="-285750" eaLnBrk="1" hangingPunct="1">
              <a:buFontTx/>
              <a:buNone/>
              <a:tabLst>
                <a:tab pos="2057400" algn="l"/>
                <a:tab pos="4572000" algn="l"/>
                <a:tab pos="6572250" algn="l"/>
              </a:tabLst>
            </a:pPr>
            <a:r>
              <a:rPr lang="en-US" smtClean="0"/>
              <a:t>A/R	$3,000	A/R          $</a:t>
            </a:r>
          </a:p>
          <a:p>
            <a:pPr marL="285750" indent="-285750" eaLnBrk="1" hangingPunct="1">
              <a:buFontTx/>
              <a:buNone/>
              <a:tabLst>
                <a:tab pos="2057400" algn="l"/>
                <a:tab pos="4572000" algn="l"/>
                <a:tab pos="6572250" algn="l"/>
              </a:tabLst>
            </a:pPr>
            <a:r>
              <a:rPr lang="en-US" smtClean="0"/>
              <a:t>Allow.	    (200)	Allow.      </a:t>
            </a:r>
            <a:r>
              <a:rPr lang="en-US" u="sng" smtClean="0"/>
              <a:t>    </a:t>
            </a:r>
            <a:endParaRPr lang="en-US" smtClean="0"/>
          </a:p>
          <a:p>
            <a:pPr marL="285750" indent="-285750" eaLnBrk="1" hangingPunct="1">
              <a:buFontTx/>
              <a:buNone/>
              <a:tabLst>
                <a:tab pos="2057400" algn="l"/>
                <a:tab pos="4572000" algn="l"/>
                <a:tab pos="6572250" algn="l"/>
              </a:tabLst>
            </a:pPr>
            <a:r>
              <a:rPr lang="en-US" smtClean="0"/>
              <a:t>N.R.V.	</a:t>
            </a:r>
            <a:r>
              <a:rPr lang="en-US" smtClean="0">
                <a:solidFill>
                  <a:schemeClr val="tx2"/>
                </a:solidFill>
              </a:rPr>
              <a:t>$2,800</a:t>
            </a:r>
            <a:r>
              <a:rPr lang="en-US" smtClean="0"/>
              <a:t>	N.R.V.     </a:t>
            </a:r>
            <a:r>
              <a:rPr lang="en-US" smtClean="0">
                <a:solidFill>
                  <a:schemeClr val="tx2"/>
                </a:solidFill>
              </a:rPr>
              <a:t>$</a:t>
            </a:r>
            <a:endParaRPr lang="en-US" smtClean="0"/>
          </a:p>
          <a:p>
            <a:pPr marL="285750" indent="-285750" eaLnBrk="1" hangingPunct="1">
              <a:buFontTx/>
              <a:buNone/>
              <a:tabLst>
                <a:tab pos="2057400" algn="l"/>
                <a:tab pos="4572000" algn="l"/>
                <a:tab pos="6572250" algn="l"/>
              </a:tabLst>
            </a:pPr>
            <a:endParaRPr lang="en-US" smtClean="0"/>
          </a:p>
          <a:p>
            <a:pPr marL="285750" indent="-285750" eaLnBrk="1" hangingPunct="1">
              <a:buFontTx/>
              <a:buNone/>
              <a:tabLst>
                <a:tab pos="2057400" algn="l"/>
                <a:tab pos="4572000" algn="l"/>
                <a:tab pos="6572250" algn="l"/>
              </a:tabLst>
            </a:pPr>
            <a:r>
              <a:rPr lang="en-US" smtClean="0"/>
              <a:t>  </a:t>
            </a:r>
            <a:endParaRPr lang="en-US" smtClean="0">
              <a:solidFill>
                <a:schemeClr val="tx2"/>
              </a:solidFill>
            </a:endParaRPr>
          </a:p>
        </p:txBody>
      </p:sp>
      <p:sp>
        <p:nvSpPr>
          <p:cNvPr id="17415" name="Line 6"/>
          <p:cNvSpPr>
            <a:spLocks noChangeShapeType="1"/>
          </p:cNvSpPr>
          <p:nvPr/>
        </p:nvSpPr>
        <p:spPr bwMode="auto">
          <a:xfrm>
            <a:off x="2749550" y="4267200"/>
            <a:ext cx="1206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6" name="Line 7"/>
          <p:cNvSpPr>
            <a:spLocks noChangeShapeType="1"/>
          </p:cNvSpPr>
          <p:nvPr/>
        </p:nvSpPr>
        <p:spPr bwMode="auto">
          <a:xfrm>
            <a:off x="2749550" y="4114800"/>
            <a:ext cx="1206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7" name="Line 8"/>
          <p:cNvSpPr>
            <a:spLocks noChangeShapeType="1"/>
          </p:cNvSpPr>
          <p:nvPr/>
        </p:nvSpPr>
        <p:spPr bwMode="auto">
          <a:xfrm>
            <a:off x="7016750" y="4267200"/>
            <a:ext cx="1206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8" name="Line 9"/>
          <p:cNvSpPr>
            <a:spLocks noChangeShapeType="1"/>
          </p:cNvSpPr>
          <p:nvPr/>
        </p:nvSpPr>
        <p:spPr bwMode="auto">
          <a:xfrm>
            <a:off x="6940550" y="4114800"/>
            <a:ext cx="1206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9" name="Line 11"/>
          <p:cNvSpPr>
            <a:spLocks noChangeShapeType="1"/>
          </p:cNvSpPr>
          <p:nvPr/>
        </p:nvSpPr>
        <p:spPr bwMode="auto">
          <a:xfrm>
            <a:off x="2667000" y="3657600"/>
            <a:ext cx="1295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0" name="Line 12"/>
          <p:cNvSpPr>
            <a:spLocks noChangeShapeType="1"/>
          </p:cNvSpPr>
          <p:nvPr/>
        </p:nvSpPr>
        <p:spPr bwMode="auto">
          <a:xfrm>
            <a:off x="6934200" y="3581400"/>
            <a:ext cx="1219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5469" name="Text Box 13"/>
          <p:cNvSpPr txBox="1">
            <a:spLocks noChangeArrowheads="1"/>
          </p:cNvSpPr>
          <p:nvPr/>
        </p:nvSpPr>
        <p:spPr bwMode="auto">
          <a:xfrm>
            <a:off x="7010400" y="2438400"/>
            <a:ext cx="1752600"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110000"/>
              </a:lnSpc>
              <a:spcBef>
                <a:spcPct val="20000"/>
              </a:spcBef>
            </a:pPr>
            <a:r>
              <a:rPr lang="en-US" sz="1600"/>
              <a:t> </a:t>
            </a:r>
            <a:r>
              <a:rPr lang="en-US" sz="3200"/>
              <a:t>2,950</a:t>
            </a:r>
          </a:p>
          <a:p>
            <a:pPr>
              <a:spcBef>
                <a:spcPct val="20000"/>
              </a:spcBef>
            </a:pPr>
            <a:r>
              <a:rPr lang="en-US" sz="3200"/>
              <a:t>  (150)</a:t>
            </a:r>
          </a:p>
          <a:p>
            <a:pPr>
              <a:spcBef>
                <a:spcPct val="20000"/>
              </a:spcBef>
            </a:pPr>
            <a:r>
              <a:rPr lang="en-US" sz="3200">
                <a:solidFill>
                  <a:schemeClr val="tx2"/>
                </a:solidFill>
              </a:rPr>
              <a:t>2,800</a:t>
            </a:r>
            <a:endParaRPr lang="en-US" sz="32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75469">
                                            <p:txEl>
                                              <p:pRg st="0" end="0"/>
                                            </p:txEl>
                                          </p:spTgt>
                                        </p:tgtEl>
                                        <p:attrNameLst>
                                          <p:attrName>style.visibility</p:attrName>
                                        </p:attrNameLst>
                                      </p:cBhvr>
                                      <p:to>
                                        <p:strVal val="visible"/>
                                      </p:to>
                                    </p:set>
                                    <p:anim calcmode="lin" valueType="num">
                                      <p:cBhvr additive="base">
                                        <p:cTn id="7" dur="500" fill="hold"/>
                                        <p:tgtEl>
                                          <p:spTgt spid="27546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546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75469">
                                            <p:txEl>
                                              <p:pRg st="1" end="1"/>
                                            </p:txEl>
                                          </p:spTgt>
                                        </p:tgtEl>
                                        <p:attrNameLst>
                                          <p:attrName>style.visibility</p:attrName>
                                        </p:attrNameLst>
                                      </p:cBhvr>
                                      <p:to>
                                        <p:strVal val="visible"/>
                                      </p:to>
                                    </p:set>
                                    <p:anim calcmode="lin" valueType="num">
                                      <p:cBhvr additive="base">
                                        <p:cTn id="13" dur="500" fill="hold"/>
                                        <p:tgtEl>
                                          <p:spTgt spid="27546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546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75469">
                                            <p:txEl>
                                              <p:pRg st="2" end="2"/>
                                            </p:txEl>
                                          </p:spTgt>
                                        </p:tgtEl>
                                        <p:attrNameLst>
                                          <p:attrName>style.visibility</p:attrName>
                                        </p:attrNameLst>
                                      </p:cBhvr>
                                      <p:to>
                                        <p:strVal val="visible"/>
                                      </p:to>
                                    </p:set>
                                    <p:anim calcmode="lin" valueType="num">
                                      <p:cBhvr additive="base">
                                        <p:cTn id="19" dur="500" fill="hold"/>
                                        <p:tgtEl>
                                          <p:spTgt spid="27546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5469">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6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DBF5F95-A259-4311-930A-D9C782823C38}" type="slidenum">
              <a:rPr lang="en-US" smtClean="0"/>
              <a:pPr eaLnBrk="1" hangingPunct="1">
                <a:defRPr/>
              </a:pPr>
              <a:t>17</a:t>
            </a:fld>
            <a:endParaRPr lang="en-US" smtClean="0"/>
          </a:p>
        </p:txBody>
      </p:sp>
      <p:sp>
        <p:nvSpPr>
          <p:cNvPr id="1843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36"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37" name="Rectangle 4"/>
          <p:cNvSpPr>
            <a:spLocks noGrp="1" noChangeArrowheads="1"/>
          </p:cNvSpPr>
          <p:nvPr>
            <p:ph type="title"/>
          </p:nvPr>
        </p:nvSpPr>
        <p:spPr>
          <a:xfrm>
            <a:off x="1979613" y="228600"/>
            <a:ext cx="5564187" cy="1143000"/>
          </a:xfrm>
          <a:effectLst>
            <a:outerShdw dist="13470" dir="2700000" algn="ctr" rotWithShape="0">
              <a:schemeClr val="bg2"/>
            </a:outerShdw>
          </a:effectLst>
        </p:spPr>
        <p:txBody>
          <a:bodyPr lIns="90488" tIns="44450" rIns="90488" bIns="44450"/>
          <a:lstStyle/>
          <a:p>
            <a:pPr eaLnBrk="1" hangingPunct="1"/>
            <a:r>
              <a:rPr lang="en-US" sz="3200" smtClean="0"/>
              <a:t>Effect of Transaction 4 on </a:t>
            </a:r>
            <a:br>
              <a:rPr lang="en-US" sz="3200" smtClean="0"/>
            </a:br>
            <a:r>
              <a:rPr lang="en-US" sz="3200" smtClean="0"/>
              <a:t>Acct. Rec. Net Realizable Value</a:t>
            </a:r>
          </a:p>
        </p:txBody>
      </p:sp>
      <p:sp>
        <p:nvSpPr>
          <p:cNvPr id="18438" name="Rectangle 5"/>
          <p:cNvSpPr>
            <a:spLocks noGrp="1" noChangeArrowheads="1"/>
          </p:cNvSpPr>
          <p:nvPr>
            <p:ph type="body" idx="1"/>
          </p:nvPr>
        </p:nvSpPr>
        <p:spPr>
          <a:xfrm>
            <a:off x="457200" y="1905000"/>
            <a:ext cx="8458200" cy="4267200"/>
          </a:xfrm>
        </p:spPr>
        <p:txBody>
          <a:bodyPr lIns="90488" tIns="44450" rIns="90488" bIns="44450"/>
          <a:lstStyle/>
          <a:p>
            <a:pPr marL="285750" indent="-285750" eaLnBrk="1" hangingPunct="1">
              <a:buFontTx/>
              <a:buNone/>
              <a:tabLst>
                <a:tab pos="2057400" algn="l"/>
                <a:tab pos="4572000" algn="l"/>
                <a:tab pos="6572250" algn="l"/>
              </a:tabLst>
            </a:pPr>
            <a:r>
              <a:rPr lang="en-US" b="1" u="sng" smtClean="0"/>
              <a:t>Before Event  4	After Event  4</a:t>
            </a:r>
          </a:p>
          <a:p>
            <a:pPr marL="285750" indent="-285750" eaLnBrk="1" hangingPunct="1">
              <a:buFontTx/>
              <a:buNone/>
              <a:tabLst>
                <a:tab pos="2057400" algn="l"/>
                <a:tab pos="4572000" algn="l"/>
                <a:tab pos="6572250" algn="l"/>
              </a:tabLst>
            </a:pPr>
            <a:r>
              <a:rPr lang="en-US" smtClean="0"/>
              <a:t>A/R	$3,000	A/R          $2,950</a:t>
            </a:r>
          </a:p>
          <a:p>
            <a:pPr marL="285750" indent="-285750" eaLnBrk="1" hangingPunct="1">
              <a:buFontTx/>
              <a:buNone/>
              <a:tabLst>
                <a:tab pos="2057400" algn="l"/>
                <a:tab pos="4572000" algn="l"/>
                <a:tab pos="6572250" algn="l"/>
              </a:tabLst>
            </a:pPr>
            <a:r>
              <a:rPr lang="en-US" smtClean="0"/>
              <a:t>Allow.	 </a:t>
            </a:r>
            <a:r>
              <a:rPr lang="en-US" u="sng" smtClean="0"/>
              <a:t>   (200)</a:t>
            </a:r>
            <a:r>
              <a:rPr lang="en-US" smtClean="0"/>
              <a:t>	Allow.      </a:t>
            </a:r>
            <a:r>
              <a:rPr lang="en-US" u="sng" smtClean="0"/>
              <a:t>    (150)</a:t>
            </a:r>
            <a:endParaRPr lang="en-US" smtClean="0"/>
          </a:p>
          <a:p>
            <a:pPr marL="285750" indent="-285750" eaLnBrk="1" hangingPunct="1">
              <a:buFontTx/>
              <a:buNone/>
              <a:tabLst>
                <a:tab pos="2057400" algn="l"/>
                <a:tab pos="4572000" algn="l"/>
                <a:tab pos="6572250" algn="l"/>
              </a:tabLst>
            </a:pPr>
            <a:r>
              <a:rPr lang="en-US" smtClean="0">
                <a:solidFill>
                  <a:srgbClr val="FD0129"/>
                </a:solidFill>
              </a:rPr>
              <a:t>N.R.V</a:t>
            </a:r>
            <a:r>
              <a:rPr lang="en-US" smtClean="0"/>
              <a:t>.	</a:t>
            </a:r>
            <a:r>
              <a:rPr lang="en-US" smtClean="0">
                <a:solidFill>
                  <a:schemeClr val="tx2"/>
                </a:solidFill>
              </a:rPr>
              <a:t>$2,800</a:t>
            </a:r>
            <a:r>
              <a:rPr lang="en-US" smtClean="0"/>
              <a:t>	</a:t>
            </a:r>
            <a:r>
              <a:rPr lang="en-US" smtClean="0">
                <a:solidFill>
                  <a:srgbClr val="FD0129"/>
                </a:solidFill>
              </a:rPr>
              <a:t>N.R.V</a:t>
            </a:r>
            <a:r>
              <a:rPr lang="en-US" smtClean="0"/>
              <a:t>.     </a:t>
            </a:r>
            <a:r>
              <a:rPr lang="en-US" smtClean="0">
                <a:solidFill>
                  <a:schemeClr val="tx2"/>
                </a:solidFill>
              </a:rPr>
              <a:t>$2,800</a:t>
            </a:r>
            <a:endParaRPr lang="en-US" smtClean="0"/>
          </a:p>
          <a:p>
            <a:pPr marL="285750" indent="-285750" eaLnBrk="1" hangingPunct="1">
              <a:buFontTx/>
              <a:buNone/>
              <a:tabLst>
                <a:tab pos="2057400" algn="l"/>
                <a:tab pos="4572000" algn="l"/>
                <a:tab pos="6572250" algn="l"/>
              </a:tabLst>
            </a:pPr>
            <a:endParaRPr lang="en-US" smtClean="0"/>
          </a:p>
          <a:p>
            <a:pPr marL="285750" indent="-285750" eaLnBrk="1" hangingPunct="1">
              <a:buFontTx/>
              <a:buNone/>
              <a:tabLst>
                <a:tab pos="2057400" algn="l"/>
                <a:tab pos="4572000" algn="l"/>
                <a:tab pos="6572250" algn="l"/>
              </a:tabLst>
            </a:pPr>
            <a:r>
              <a:rPr lang="en-US" smtClean="0"/>
              <a:t>  When using an ALLOWANCE method, the </a:t>
            </a:r>
            <a:r>
              <a:rPr lang="en-US" smtClean="0">
                <a:solidFill>
                  <a:schemeClr val="tx2"/>
                </a:solidFill>
              </a:rPr>
              <a:t>Net Realizable Value of accounts receivable </a:t>
            </a:r>
            <a:r>
              <a:rPr lang="en-US" smtClean="0">
                <a:solidFill>
                  <a:srgbClr val="FD0129"/>
                </a:solidFill>
              </a:rPr>
              <a:t>does not change</a:t>
            </a:r>
            <a:r>
              <a:rPr lang="en-US" smtClean="0">
                <a:solidFill>
                  <a:schemeClr val="tx2"/>
                </a:solidFill>
              </a:rPr>
              <a:t> as a result of the write-off.</a:t>
            </a:r>
          </a:p>
        </p:txBody>
      </p:sp>
      <p:sp>
        <p:nvSpPr>
          <p:cNvPr id="18439" name="Line 6"/>
          <p:cNvSpPr>
            <a:spLocks noChangeShapeType="1"/>
          </p:cNvSpPr>
          <p:nvPr/>
        </p:nvSpPr>
        <p:spPr bwMode="auto">
          <a:xfrm>
            <a:off x="2749550" y="4267200"/>
            <a:ext cx="1206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0" name="Line 7"/>
          <p:cNvSpPr>
            <a:spLocks noChangeShapeType="1"/>
          </p:cNvSpPr>
          <p:nvPr/>
        </p:nvSpPr>
        <p:spPr bwMode="auto">
          <a:xfrm>
            <a:off x="2749550" y="4114800"/>
            <a:ext cx="1206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1" name="Line 8"/>
          <p:cNvSpPr>
            <a:spLocks noChangeShapeType="1"/>
          </p:cNvSpPr>
          <p:nvPr/>
        </p:nvSpPr>
        <p:spPr bwMode="auto">
          <a:xfrm>
            <a:off x="7016750" y="4267200"/>
            <a:ext cx="1206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2" name="Line 9"/>
          <p:cNvSpPr>
            <a:spLocks noChangeShapeType="1"/>
          </p:cNvSpPr>
          <p:nvPr/>
        </p:nvSpPr>
        <p:spPr bwMode="auto">
          <a:xfrm>
            <a:off x="6940550" y="4114800"/>
            <a:ext cx="12065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Slide Number Placeholder 6"/>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7C2A08D-34ED-4ABE-8AC3-DC4250A8C50E}" type="slidenum">
              <a:rPr lang="en-US" smtClean="0"/>
              <a:pPr eaLnBrk="1" hangingPunct="1">
                <a:defRPr/>
              </a:pPr>
              <a:t>18</a:t>
            </a:fld>
            <a:endParaRPr lang="en-US" smtClean="0"/>
          </a:p>
        </p:txBody>
      </p:sp>
      <p:sp>
        <p:nvSpPr>
          <p:cNvPr id="300034" name="Rectangle 2"/>
          <p:cNvSpPr>
            <a:spLocks noGrp="1" noChangeArrowheads="1"/>
          </p:cNvSpPr>
          <p:nvPr>
            <p:ph type="title"/>
          </p:nvPr>
        </p:nvSpPr>
        <p:spPr>
          <a:xfrm>
            <a:off x="1143000" y="228600"/>
            <a:ext cx="7753350" cy="1295400"/>
          </a:xfrm>
          <a:ln w="38100" cap="flat" cmpd="dbl">
            <a:solidFill>
              <a:schemeClr val="tx1"/>
            </a:solidFill>
          </a:ln>
          <a:effectLst>
            <a:outerShdw dist="13470" dir="2700000" algn="ctr" rotWithShape="0">
              <a:schemeClr val="bg2"/>
            </a:outerShdw>
          </a:effectLst>
        </p:spPr>
        <p:txBody>
          <a:bodyPr lIns="90488" tIns="44450" rIns="90488" bIns="44450"/>
          <a:lstStyle/>
          <a:p>
            <a:pPr eaLnBrk="1" hangingPunct="1">
              <a:defRPr/>
            </a:pPr>
            <a:r>
              <a:rPr lang="en-US" sz="2800" smtClean="0"/>
              <a:t>         </a:t>
            </a:r>
            <a:r>
              <a:rPr lang="en-US" sz="2800" smtClean="0">
                <a:effectLst>
                  <a:outerShdw blurRad="38100" dist="38100" dir="2700000" algn="tl">
                    <a:srgbClr val="C0C0C0"/>
                  </a:outerShdw>
                </a:effectLst>
              </a:rPr>
              <a:t>Before recording Transaction #5:  </a:t>
            </a:r>
            <a:br>
              <a:rPr lang="en-US" sz="2800" smtClean="0">
                <a:effectLst>
                  <a:outerShdw blurRad="38100" dist="38100" dir="2700000" algn="tl">
                    <a:srgbClr val="C0C0C0"/>
                  </a:outerShdw>
                </a:effectLst>
              </a:rPr>
            </a:br>
            <a:r>
              <a:rPr lang="en-US" sz="2800" smtClean="0">
                <a:effectLst>
                  <a:outerShdw blurRad="38100" dist="38100" dir="2700000" algn="tl">
                    <a:srgbClr val="C0C0C0"/>
                  </a:outerShdw>
                </a:effectLst>
              </a:rPr>
              <a:t>What happens when an account that has been written off </a:t>
            </a:r>
            <a:r>
              <a:rPr lang="en-US" sz="2800" smtClean="0">
                <a:solidFill>
                  <a:srgbClr val="FD0129"/>
                </a:solidFill>
                <a:effectLst>
                  <a:outerShdw blurRad="38100" dist="38100" dir="2700000" algn="tl">
                    <a:srgbClr val="C0C0C0"/>
                  </a:outerShdw>
                </a:effectLst>
              </a:rPr>
              <a:t>later pays</a:t>
            </a:r>
            <a:r>
              <a:rPr lang="en-US" sz="2800" smtClean="0">
                <a:effectLst>
                  <a:outerShdw blurRad="38100" dist="38100" dir="2700000" algn="tl">
                    <a:srgbClr val="C0C0C0"/>
                  </a:outerShdw>
                </a:effectLst>
              </a:rPr>
              <a:t> off his/her account?</a:t>
            </a:r>
            <a:endParaRPr lang="en-US" sz="2800" smtClean="0"/>
          </a:p>
        </p:txBody>
      </p:sp>
      <p:sp>
        <p:nvSpPr>
          <p:cNvPr id="300035" name="Rectangle 3"/>
          <p:cNvSpPr>
            <a:spLocks noGrp="1" noChangeArrowheads="1"/>
          </p:cNvSpPr>
          <p:nvPr>
            <p:ph type="body" sz="half" idx="1"/>
          </p:nvPr>
        </p:nvSpPr>
        <p:spPr>
          <a:xfrm>
            <a:off x="304800" y="1981200"/>
            <a:ext cx="6400800" cy="4114800"/>
          </a:xfrm>
        </p:spPr>
        <p:txBody>
          <a:bodyPr lIns="90488" tIns="44450" rIns="90488" bIns="44450"/>
          <a:lstStyle/>
          <a:p>
            <a:pPr eaLnBrk="1" hangingPunct="1">
              <a:buFont typeface="Monotype Sorts"/>
              <a:buChar char="¬"/>
            </a:pPr>
            <a:r>
              <a:rPr lang="en-US" sz="2400" smtClean="0"/>
              <a:t>Reinstate the account by recording an entry that</a:t>
            </a:r>
            <a:r>
              <a:rPr lang="en-US" sz="2400" i="1" smtClean="0"/>
              <a:t> undoes (reverses) </a:t>
            </a:r>
            <a:r>
              <a:rPr lang="en-US" sz="2400" smtClean="0"/>
              <a:t>the write-off:</a:t>
            </a:r>
          </a:p>
          <a:p>
            <a:pPr lvl="1" eaLnBrk="1" hangingPunct="1"/>
            <a:r>
              <a:rPr lang="en-US" sz="2400" b="1" smtClean="0"/>
              <a:t>increase</a:t>
            </a:r>
            <a:r>
              <a:rPr lang="en-US" sz="2400" smtClean="0"/>
              <a:t> (debit) </a:t>
            </a:r>
            <a:r>
              <a:rPr lang="en-US" sz="2400" b="1" i="1" smtClean="0"/>
              <a:t>Accounts Receivable</a:t>
            </a:r>
          </a:p>
          <a:p>
            <a:pPr lvl="1" eaLnBrk="1" hangingPunct="1"/>
            <a:r>
              <a:rPr lang="en-US" sz="2400" b="1" smtClean="0"/>
              <a:t>increase</a:t>
            </a:r>
            <a:r>
              <a:rPr lang="en-US" sz="2400" smtClean="0"/>
              <a:t> (credit) </a:t>
            </a:r>
            <a:r>
              <a:rPr lang="en-US" sz="2400" b="1" i="1" smtClean="0"/>
              <a:t>Allowance for Doubtful Accounts </a:t>
            </a:r>
            <a:r>
              <a:rPr lang="en-US" sz="2400" smtClean="0"/>
              <a:t>(a contra-asset)</a:t>
            </a:r>
            <a:endParaRPr lang="en-US" sz="2400" b="1" i="1" smtClean="0"/>
          </a:p>
          <a:p>
            <a:pPr eaLnBrk="1" hangingPunct="1">
              <a:buFont typeface="Monotype Sorts"/>
              <a:buChar char="­"/>
            </a:pPr>
            <a:r>
              <a:rPr lang="en-US" sz="2400" smtClean="0"/>
              <a:t>Record the entry to show the cash collection and A/Rec. reduction:</a:t>
            </a:r>
          </a:p>
          <a:p>
            <a:pPr lvl="1" eaLnBrk="1" hangingPunct="1"/>
            <a:r>
              <a:rPr lang="en-US" sz="2400" b="1" smtClean="0"/>
              <a:t>increase (debit)</a:t>
            </a:r>
            <a:r>
              <a:rPr lang="en-US" sz="2400" smtClean="0"/>
              <a:t> </a:t>
            </a:r>
            <a:r>
              <a:rPr lang="en-US" sz="2400" b="1" i="1" smtClean="0"/>
              <a:t>Cash</a:t>
            </a:r>
          </a:p>
          <a:p>
            <a:pPr lvl="1" eaLnBrk="1" hangingPunct="1"/>
            <a:r>
              <a:rPr lang="en-US" sz="2400" b="1" smtClean="0"/>
              <a:t>decrease (credit) </a:t>
            </a:r>
            <a:r>
              <a:rPr lang="en-US" sz="2400" b="1" i="1" smtClean="0"/>
              <a:t>Accounts Receivable</a:t>
            </a:r>
          </a:p>
        </p:txBody>
      </p:sp>
      <p:pic>
        <p:nvPicPr>
          <p:cNvPr id="300038" name="Picture 6" descr="sy0017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267200"/>
            <a:ext cx="18288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039" name="Picture 7" descr="sy0017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2514600"/>
            <a:ext cx="1752600"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00039"/>
                                        </p:tgtEl>
                                        <p:attrNameLst>
                                          <p:attrName>style.visibility</p:attrName>
                                        </p:attrNameLst>
                                      </p:cBhvr>
                                      <p:to>
                                        <p:strVal val="visible"/>
                                      </p:to>
                                    </p:set>
                                    <p:anim calcmode="lin" valueType="num">
                                      <p:cBhvr additive="base">
                                        <p:cTn id="7" dur="500" fill="hold"/>
                                        <p:tgtEl>
                                          <p:spTgt spid="300039"/>
                                        </p:tgtEl>
                                        <p:attrNameLst>
                                          <p:attrName>ppt_x</p:attrName>
                                        </p:attrNameLst>
                                      </p:cBhvr>
                                      <p:tavLst>
                                        <p:tav tm="0">
                                          <p:val>
                                            <p:strVal val="1+#ppt_w/2"/>
                                          </p:val>
                                        </p:tav>
                                        <p:tav tm="100000">
                                          <p:val>
                                            <p:strVal val="#ppt_x"/>
                                          </p:val>
                                        </p:tav>
                                      </p:tavLst>
                                    </p:anim>
                                    <p:anim calcmode="lin" valueType="num">
                                      <p:cBhvr additive="base">
                                        <p:cTn id="8" dur="500" fill="hold"/>
                                        <p:tgtEl>
                                          <p:spTgt spid="30003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 presetClass="entr" presetSubtype="5" fill="hold" grpId="0" nodeType="afterEffect">
                                  <p:stCondLst>
                                    <p:cond delay="0"/>
                                  </p:stCondLst>
                                  <p:childTnLst>
                                    <p:set>
                                      <p:cBhvr>
                                        <p:cTn id="11" dur="1" fill="hold">
                                          <p:stCondLst>
                                            <p:cond delay="0"/>
                                          </p:stCondLst>
                                        </p:cTn>
                                        <p:tgtEl>
                                          <p:spTgt spid="300035">
                                            <p:txEl>
                                              <p:pRg st="0" end="0"/>
                                            </p:txEl>
                                          </p:spTgt>
                                        </p:tgtEl>
                                        <p:attrNameLst>
                                          <p:attrName>style.visibility</p:attrName>
                                        </p:attrNameLst>
                                      </p:cBhvr>
                                      <p:to>
                                        <p:strVal val="visible"/>
                                      </p:to>
                                    </p:set>
                                    <p:animEffect transition="in" filter="blinds(vertical)">
                                      <p:cBhvr>
                                        <p:cTn id="12" dur="500"/>
                                        <p:tgtEl>
                                          <p:spTgt spid="300035">
                                            <p:txEl>
                                              <p:pRg st="0" end="0"/>
                                            </p:txEl>
                                          </p:spTgt>
                                        </p:tgtEl>
                                      </p:cBhvr>
                                    </p:animEffect>
                                  </p:childTnLst>
                                </p:cTn>
                              </p:par>
                              <p:par>
                                <p:cTn id="13" presetID="3" presetClass="entr" presetSubtype="5" fill="hold" grpId="0" nodeType="withEffect">
                                  <p:stCondLst>
                                    <p:cond delay="0"/>
                                  </p:stCondLst>
                                  <p:childTnLst>
                                    <p:set>
                                      <p:cBhvr>
                                        <p:cTn id="14" dur="1" fill="hold">
                                          <p:stCondLst>
                                            <p:cond delay="0"/>
                                          </p:stCondLst>
                                        </p:cTn>
                                        <p:tgtEl>
                                          <p:spTgt spid="300035">
                                            <p:txEl>
                                              <p:pRg st="1" end="1"/>
                                            </p:txEl>
                                          </p:spTgt>
                                        </p:tgtEl>
                                        <p:attrNameLst>
                                          <p:attrName>style.visibility</p:attrName>
                                        </p:attrNameLst>
                                      </p:cBhvr>
                                      <p:to>
                                        <p:strVal val="visible"/>
                                      </p:to>
                                    </p:set>
                                    <p:animEffect transition="in" filter="blinds(vertical)">
                                      <p:cBhvr>
                                        <p:cTn id="15" dur="500"/>
                                        <p:tgtEl>
                                          <p:spTgt spid="300035">
                                            <p:txEl>
                                              <p:pRg st="1" end="1"/>
                                            </p:txEl>
                                          </p:spTgt>
                                        </p:tgtEl>
                                      </p:cBhvr>
                                    </p:animEffect>
                                  </p:childTnLst>
                                </p:cTn>
                              </p:par>
                              <p:par>
                                <p:cTn id="16" presetID="3" presetClass="entr" presetSubtype="5" fill="hold" grpId="0" nodeType="withEffect">
                                  <p:stCondLst>
                                    <p:cond delay="0"/>
                                  </p:stCondLst>
                                  <p:childTnLst>
                                    <p:set>
                                      <p:cBhvr>
                                        <p:cTn id="17" dur="1" fill="hold">
                                          <p:stCondLst>
                                            <p:cond delay="0"/>
                                          </p:stCondLst>
                                        </p:cTn>
                                        <p:tgtEl>
                                          <p:spTgt spid="300035">
                                            <p:txEl>
                                              <p:pRg st="2" end="2"/>
                                            </p:txEl>
                                          </p:spTgt>
                                        </p:tgtEl>
                                        <p:attrNameLst>
                                          <p:attrName>style.visibility</p:attrName>
                                        </p:attrNameLst>
                                      </p:cBhvr>
                                      <p:to>
                                        <p:strVal val="visible"/>
                                      </p:to>
                                    </p:set>
                                    <p:animEffect transition="in" filter="blinds(vertical)">
                                      <p:cBhvr>
                                        <p:cTn id="18" dur="500"/>
                                        <p:tgtEl>
                                          <p:spTgt spid="300035">
                                            <p:txEl>
                                              <p:pRg st="2" end="2"/>
                                            </p:txEl>
                                          </p:spTgt>
                                        </p:tgtEl>
                                      </p:cBhvr>
                                    </p:animEffect>
                                  </p:childTnLst>
                                </p:cTn>
                              </p:par>
                            </p:childTnLst>
                          </p:cTn>
                        </p:par>
                        <p:par>
                          <p:cTn id="19" fill="hold" nodeType="afterGroup">
                            <p:stCondLst>
                              <p:cond delay="1000"/>
                            </p:stCondLst>
                            <p:childTnLst>
                              <p:par>
                                <p:cTn id="20" presetID="3" presetClass="entr" presetSubtype="5" fill="hold" grpId="0" nodeType="afterEffect">
                                  <p:stCondLst>
                                    <p:cond delay="0"/>
                                  </p:stCondLst>
                                  <p:childTnLst>
                                    <p:set>
                                      <p:cBhvr>
                                        <p:cTn id="21" dur="1" fill="hold">
                                          <p:stCondLst>
                                            <p:cond delay="0"/>
                                          </p:stCondLst>
                                        </p:cTn>
                                        <p:tgtEl>
                                          <p:spTgt spid="300035">
                                            <p:txEl>
                                              <p:pRg st="3" end="3"/>
                                            </p:txEl>
                                          </p:spTgt>
                                        </p:tgtEl>
                                        <p:attrNameLst>
                                          <p:attrName>style.visibility</p:attrName>
                                        </p:attrNameLst>
                                      </p:cBhvr>
                                      <p:to>
                                        <p:strVal val="visible"/>
                                      </p:to>
                                    </p:set>
                                    <p:animEffect transition="in" filter="blinds(vertical)">
                                      <p:cBhvr>
                                        <p:cTn id="22" dur="500"/>
                                        <p:tgtEl>
                                          <p:spTgt spid="300035">
                                            <p:txEl>
                                              <p:pRg st="3" end="3"/>
                                            </p:txEl>
                                          </p:spTgt>
                                        </p:tgtEl>
                                      </p:cBhvr>
                                    </p:animEffect>
                                  </p:childTnLst>
                                </p:cTn>
                              </p:par>
                              <p:par>
                                <p:cTn id="23" presetID="3" presetClass="entr" presetSubtype="5" fill="hold" grpId="0" nodeType="withEffect">
                                  <p:stCondLst>
                                    <p:cond delay="0"/>
                                  </p:stCondLst>
                                  <p:childTnLst>
                                    <p:set>
                                      <p:cBhvr>
                                        <p:cTn id="24" dur="1" fill="hold">
                                          <p:stCondLst>
                                            <p:cond delay="0"/>
                                          </p:stCondLst>
                                        </p:cTn>
                                        <p:tgtEl>
                                          <p:spTgt spid="300035">
                                            <p:txEl>
                                              <p:pRg st="4" end="4"/>
                                            </p:txEl>
                                          </p:spTgt>
                                        </p:tgtEl>
                                        <p:attrNameLst>
                                          <p:attrName>style.visibility</p:attrName>
                                        </p:attrNameLst>
                                      </p:cBhvr>
                                      <p:to>
                                        <p:strVal val="visible"/>
                                      </p:to>
                                    </p:set>
                                    <p:animEffect transition="in" filter="blinds(vertical)">
                                      <p:cBhvr>
                                        <p:cTn id="25" dur="500"/>
                                        <p:tgtEl>
                                          <p:spTgt spid="300035">
                                            <p:txEl>
                                              <p:pRg st="4" end="4"/>
                                            </p:txEl>
                                          </p:spTgt>
                                        </p:tgtEl>
                                      </p:cBhvr>
                                    </p:animEffect>
                                  </p:childTnLst>
                                </p:cTn>
                              </p:par>
                              <p:par>
                                <p:cTn id="26" presetID="3" presetClass="entr" presetSubtype="5" fill="hold" grpId="0" nodeType="withEffect">
                                  <p:stCondLst>
                                    <p:cond delay="0"/>
                                  </p:stCondLst>
                                  <p:childTnLst>
                                    <p:set>
                                      <p:cBhvr>
                                        <p:cTn id="27" dur="1" fill="hold">
                                          <p:stCondLst>
                                            <p:cond delay="0"/>
                                          </p:stCondLst>
                                        </p:cTn>
                                        <p:tgtEl>
                                          <p:spTgt spid="300035">
                                            <p:txEl>
                                              <p:pRg st="5" end="5"/>
                                            </p:txEl>
                                          </p:spTgt>
                                        </p:tgtEl>
                                        <p:attrNameLst>
                                          <p:attrName>style.visibility</p:attrName>
                                        </p:attrNameLst>
                                      </p:cBhvr>
                                      <p:to>
                                        <p:strVal val="visible"/>
                                      </p:to>
                                    </p:set>
                                    <p:animEffect transition="in" filter="blinds(vertical)">
                                      <p:cBhvr>
                                        <p:cTn id="28" dur="500"/>
                                        <p:tgtEl>
                                          <p:spTgt spid="300035">
                                            <p:txEl>
                                              <p:pRg st="5" end="5"/>
                                            </p:txEl>
                                          </p:spTgt>
                                        </p:tgtEl>
                                      </p:cBhvr>
                                    </p:animEffect>
                                  </p:childTnLst>
                                </p:cTn>
                              </p:par>
                            </p:childTnLst>
                          </p:cTn>
                        </p:par>
                        <p:par>
                          <p:cTn id="29" fill="hold" nodeType="afterGroup">
                            <p:stCondLst>
                              <p:cond delay="1500"/>
                            </p:stCondLst>
                            <p:childTnLst>
                              <p:par>
                                <p:cTn id="30" presetID="2" presetClass="entr" presetSubtype="2" fill="hold" nodeType="afterEffect">
                                  <p:stCondLst>
                                    <p:cond delay="0"/>
                                  </p:stCondLst>
                                  <p:childTnLst>
                                    <p:set>
                                      <p:cBhvr>
                                        <p:cTn id="31" dur="1" fill="hold">
                                          <p:stCondLst>
                                            <p:cond delay="0"/>
                                          </p:stCondLst>
                                        </p:cTn>
                                        <p:tgtEl>
                                          <p:spTgt spid="300038"/>
                                        </p:tgtEl>
                                        <p:attrNameLst>
                                          <p:attrName>style.visibility</p:attrName>
                                        </p:attrNameLst>
                                      </p:cBhvr>
                                      <p:to>
                                        <p:strVal val="visible"/>
                                      </p:to>
                                    </p:set>
                                    <p:anim calcmode="lin" valueType="num">
                                      <p:cBhvr additive="base">
                                        <p:cTn id="32" dur="500" fill="hold"/>
                                        <p:tgtEl>
                                          <p:spTgt spid="300038"/>
                                        </p:tgtEl>
                                        <p:attrNameLst>
                                          <p:attrName>ppt_x</p:attrName>
                                        </p:attrNameLst>
                                      </p:cBhvr>
                                      <p:tavLst>
                                        <p:tav tm="0">
                                          <p:val>
                                            <p:strVal val="1+#ppt_w/2"/>
                                          </p:val>
                                        </p:tav>
                                        <p:tav tm="100000">
                                          <p:val>
                                            <p:strVal val="#ppt_x"/>
                                          </p:val>
                                        </p:tav>
                                      </p:tavLst>
                                    </p:anim>
                                    <p:anim calcmode="lin" valueType="num">
                                      <p:cBhvr additive="base">
                                        <p:cTn id="33" dur="500" fill="hold"/>
                                        <p:tgtEl>
                                          <p:spTgt spid="3000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5" grpId="0" build="p" autoUpdateAnimBg="0"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B3D55889-C711-4C2B-89F7-426A5D0ADA43}" type="slidenum">
              <a:rPr lang="en-US" smtClean="0"/>
              <a:pPr eaLnBrk="1" hangingPunct="1">
                <a:defRPr/>
              </a:pPr>
              <a:t>19</a:t>
            </a:fld>
            <a:endParaRPr lang="en-US" smtClean="0"/>
          </a:p>
        </p:txBody>
      </p:sp>
      <p:sp>
        <p:nvSpPr>
          <p:cNvPr id="2048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0484"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0485" name="Rectangle 4"/>
          <p:cNvSpPr>
            <a:spLocks noGrp="1" noChangeArrowheads="1"/>
          </p:cNvSpPr>
          <p:nvPr>
            <p:ph type="title"/>
          </p:nvPr>
        </p:nvSpPr>
        <p:spPr>
          <a:xfrm>
            <a:off x="914400" y="304800"/>
            <a:ext cx="7924800" cy="1143000"/>
          </a:xfrm>
          <a:effectLst>
            <a:outerShdw dist="13470" dir="2700000" algn="ctr" rotWithShape="0">
              <a:schemeClr val="bg2"/>
            </a:outerShdw>
          </a:effectLst>
        </p:spPr>
        <p:txBody>
          <a:bodyPr lIns="90488" tIns="44450" rIns="90488" bIns="44450"/>
          <a:lstStyle/>
          <a:p>
            <a:pPr eaLnBrk="1" hangingPunct="1"/>
            <a:r>
              <a:rPr lang="en-US" sz="3200" smtClean="0"/>
              <a:t>5. $50 cash was unexpectedly received from Jane Doe. (</a:t>
            </a:r>
            <a:r>
              <a:rPr lang="en-US" sz="3200" smtClean="0">
                <a:solidFill>
                  <a:srgbClr val="FD0129"/>
                </a:solidFill>
              </a:rPr>
              <a:t>5A=Reinstate, </a:t>
            </a:r>
            <a:r>
              <a:rPr lang="en-US" sz="3200" smtClean="0">
                <a:solidFill>
                  <a:schemeClr val="accent2"/>
                </a:solidFill>
              </a:rPr>
              <a:t>5B=Collect</a:t>
            </a:r>
            <a:r>
              <a:rPr lang="en-US" sz="3200" smtClean="0"/>
              <a:t>)</a:t>
            </a:r>
          </a:p>
        </p:txBody>
      </p:sp>
      <p:sp>
        <p:nvSpPr>
          <p:cNvPr id="20486" name="Rectangle 5"/>
          <p:cNvSpPr>
            <a:spLocks noGrp="1" noChangeArrowheads="1"/>
          </p:cNvSpPr>
          <p:nvPr>
            <p:ph type="body" idx="1"/>
          </p:nvPr>
        </p:nvSpPr>
        <p:spPr>
          <a:xfrm>
            <a:off x="0" y="1981200"/>
            <a:ext cx="9144000" cy="4419600"/>
          </a:xfrm>
        </p:spPr>
        <p:txBody>
          <a:bodyPr lIns="90488" tIns="44450" rIns="90488" bIns="44450"/>
          <a:lstStyle/>
          <a:p>
            <a:pPr marL="285750" indent="-285750" eaLnBrk="1" hangingPunct="1">
              <a:buFontTx/>
              <a:buNone/>
              <a:tabLst>
                <a:tab pos="457200" algn="l"/>
                <a:tab pos="1828800" algn="l"/>
                <a:tab pos="2514600" algn="l"/>
                <a:tab pos="3886200" algn="l"/>
                <a:tab pos="4572000" algn="l"/>
                <a:tab pos="6057900" algn="l"/>
                <a:tab pos="6400800" algn="l"/>
              </a:tabLst>
            </a:pPr>
            <a:r>
              <a:rPr lang="en-US" sz="2200" smtClean="0"/>
              <a:t>              </a:t>
            </a:r>
            <a:r>
              <a:rPr lang="en-US" sz="2000" smtClean="0"/>
              <a:t>Assets              = Liab.+  Stk. Equity          </a:t>
            </a:r>
            <a:endParaRPr lang="en-US" sz="2400" smtClean="0"/>
          </a:p>
          <a:p>
            <a:pPr marL="285750" indent="-285750" eaLnBrk="1" hangingPunct="1">
              <a:buFontTx/>
              <a:buNone/>
              <a:tabLst>
                <a:tab pos="457200" algn="l"/>
                <a:tab pos="1828800" algn="l"/>
                <a:tab pos="2514600" algn="l"/>
                <a:tab pos="3886200" algn="l"/>
                <a:tab pos="4572000" algn="l"/>
                <a:tab pos="6057900" algn="l"/>
                <a:tab pos="6400800" algn="l"/>
              </a:tabLst>
            </a:pPr>
            <a:r>
              <a:rPr lang="en-US" sz="2000" smtClean="0"/>
              <a:t>    Cash+ A/Rec .- Allow. =  A/P</a:t>
            </a:r>
            <a:r>
              <a:rPr lang="en-US" sz="1400" smtClean="0"/>
              <a:t> </a:t>
            </a:r>
            <a:r>
              <a:rPr lang="en-US" sz="2000" smtClean="0"/>
              <a:t>+</a:t>
            </a:r>
            <a:r>
              <a:rPr lang="en-US" sz="1000" smtClean="0"/>
              <a:t> </a:t>
            </a:r>
            <a:r>
              <a:rPr lang="en-US" sz="2000" smtClean="0"/>
              <a:t>C.Stk.+   R.E.    Rev. -  Exp. = N. I.   OA,IA,FA</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smtClean="0"/>
              <a:t>1             </a:t>
            </a:r>
            <a:r>
              <a:rPr lang="en-US" sz="2000" b="1" smtClean="0"/>
              <a:t>  </a:t>
            </a:r>
            <a:r>
              <a:rPr lang="en-US" sz="2000" b="1" smtClean="0">
                <a:solidFill>
                  <a:schemeClr val="tx2"/>
                </a:solidFill>
              </a:rPr>
              <a:t>10000                                      10000  10000              10000      n.a.</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b="1" smtClean="0">
                <a:solidFill>
                  <a:schemeClr val="tx2"/>
                </a:solidFill>
              </a:rPr>
              <a:t>2   7000    (7000)						         7000</a:t>
            </a:r>
            <a:r>
              <a:rPr lang="en-US" sz="1800" b="1" smtClean="0">
                <a:solidFill>
                  <a:schemeClr val="tx2"/>
                </a:solidFill>
              </a:rPr>
              <a:t> OA</a:t>
            </a:r>
            <a:endParaRPr lang="en-US" sz="2000" smtClean="0">
              <a:solidFill>
                <a:schemeClr val="tx2"/>
              </a:solidFill>
            </a:endParaRP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smtClean="0"/>
              <a:t>3</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smtClean="0"/>
              <a:t>4</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b="1" smtClean="0">
                <a:solidFill>
                  <a:srgbClr val="FD0129"/>
                </a:solidFill>
              </a:rPr>
              <a:t>5</a:t>
            </a:r>
            <a:r>
              <a:rPr lang="en-US" sz="1800" b="1" smtClean="0">
                <a:solidFill>
                  <a:srgbClr val="FD0129"/>
                </a:solidFill>
              </a:rPr>
              <a:t>A</a:t>
            </a:r>
            <a:r>
              <a:rPr lang="en-US" sz="2000" smtClean="0">
                <a:solidFill>
                  <a:srgbClr val="FD0129"/>
                </a:solidFill>
              </a:rPr>
              <a:t> </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b="1" smtClean="0">
                <a:solidFill>
                  <a:schemeClr val="accent2"/>
                </a:solidFill>
              </a:rPr>
              <a:t>5</a:t>
            </a:r>
            <a:r>
              <a:rPr lang="en-US" sz="1800" b="1" smtClean="0">
                <a:solidFill>
                  <a:schemeClr val="accent2"/>
                </a:solidFill>
              </a:rPr>
              <a:t>B</a:t>
            </a:r>
            <a:r>
              <a:rPr lang="en-US" sz="2000" smtClean="0">
                <a:solidFill>
                  <a:schemeClr val="accent2"/>
                </a:solidFill>
              </a:rPr>
              <a:t> </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1400" smtClean="0"/>
              <a:t>Bal.</a:t>
            </a:r>
            <a:endParaRPr lang="en-US" sz="2400" smtClean="0">
              <a:solidFill>
                <a:schemeClr val="tx2"/>
              </a:solidFill>
            </a:endParaRPr>
          </a:p>
        </p:txBody>
      </p:sp>
      <p:sp>
        <p:nvSpPr>
          <p:cNvPr id="20487" name="Line 6"/>
          <p:cNvSpPr>
            <a:spLocks noChangeShapeType="1"/>
          </p:cNvSpPr>
          <p:nvPr/>
        </p:nvSpPr>
        <p:spPr bwMode="auto">
          <a:xfrm>
            <a:off x="0" y="2362200"/>
            <a:ext cx="5410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88" name="Line 7"/>
          <p:cNvSpPr>
            <a:spLocks noChangeShapeType="1"/>
          </p:cNvSpPr>
          <p:nvPr/>
        </p:nvSpPr>
        <p:spPr bwMode="auto">
          <a:xfrm>
            <a:off x="0" y="2743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89" name="Line 8"/>
          <p:cNvSpPr>
            <a:spLocks noChangeShapeType="1"/>
          </p:cNvSpPr>
          <p:nvPr/>
        </p:nvSpPr>
        <p:spPr bwMode="auto">
          <a:xfrm flipH="1">
            <a:off x="381000" y="1752600"/>
            <a:ext cx="0" cy="411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0" name="Line 9"/>
          <p:cNvSpPr>
            <a:spLocks noChangeShapeType="1"/>
          </p:cNvSpPr>
          <p:nvPr/>
        </p:nvSpPr>
        <p:spPr bwMode="auto">
          <a:xfrm>
            <a:off x="10668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1" name="Line 10"/>
          <p:cNvSpPr>
            <a:spLocks noChangeShapeType="1"/>
          </p:cNvSpPr>
          <p:nvPr/>
        </p:nvSpPr>
        <p:spPr bwMode="auto">
          <a:xfrm>
            <a:off x="20574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2" name="Line 11"/>
          <p:cNvSpPr>
            <a:spLocks noChangeShapeType="1"/>
          </p:cNvSpPr>
          <p:nvPr/>
        </p:nvSpPr>
        <p:spPr bwMode="auto">
          <a:xfrm>
            <a:off x="29718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3" name="Line 12"/>
          <p:cNvSpPr>
            <a:spLocks noChangeShapeType="1"/>
          </p:cNvSpPr>
          <p:nvPr/>
        </p:nvSpPr>
        <p:spPr bwMode="auto">
          <a:xfrm>
            <a:off x="37338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4" name="Line 13"/>
          <p:cNvSpPr>
            <a:spLocks noChangeShapeType="1"/>
          </p:cNvSpPr>
          <p:nvPr/>
        </p:nvSpPr>
        <p:spPr bwMode="auto">
          <a:xfrm>
            <a:off x="44958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5" name="Line 14"/>
          <p:cNvSpPr>
            <a:spLocks noChangeShapeType="1"/>
          </p:cNvSpPr>
          <p:nvPr/>
        </p:nvSpPr>
        <p:spPr bwMode="auto">
          <a:xfrm>
            <a:off x="5410200" y="1752600"/>
            <a:ext cx="0" cy="411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6" name="Line 15"/>
          <p:cNvSpPr>
            <a:spLocks noChangeShapeType="1"/>
          </p:cNvSpPr>
          <p:nvPr/>
        </p:nvSpPr>
        <p:spPr bwMode="auto">
          <a:xfrm>
            <a:off x="62484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7" name="Line 16"/>
          <p:cNvSpPr>
            <a:spLocks noChangeShapeType="1"/>
          </p:cNvSpPr>
          <p:nvPr/>
        </p:nvSpPr>
        <p:spPr bwMode="auto">
          <a:xfrm>
            <a:off x="70866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8" name="Line 17"/>
          <p:cNvSpPr>
            <a:spLocks noChangeShapeType="1"/>
          </p:cNvSpPr>
          <p:nvPr/>
        </p:nvSpPr>
        <p:spPr bwMode="auto">
          <a:xfrm>
            <a:off x="7924800" y="1752600"/>
            <a:ext cx="0" cy="411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9" name="Line 18"/>
          <p:cNvSpPr>
            <a:spLocks noChangeShapeType="1"/>
          </p:cNvSpPr>
          <p:nvPr/>
        </p:nvSpPr>
        <p:spPr bwMode="auto">
          <a:xfrm>
            <a:off x="0" y="32766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00" name="Line 19"/>
          <p:cNvSpPr>
            <a:spLocks noChangeShapeType="1"/>
          </p:cNvSpPr>
          <p:nvPr/>
        </p:nvSpPr>
        <p:spPr bwMode="auto">
          <a:xfrm>
            <a:off x="0" y="3733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01" name="Line 20"/>
          <p:cNvSpPr>
            <a:spLocks noChangeShapeType="1"/>
          </p:cNvSpPr>
          <p:nvPr/>
        </p:nvSpPr>
        <p:spPr bwMode="auto">
          <a:xfrm>
            <a:off x="0" y="4114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02" name="Line 21"/>
          <p:cNvSpPr>
            <a:spLocks noChangeShapeType="1"/>
          </p:cNvSpPr>
          <p:nvPr/>
        </p:nvSpPr>
        <p:spPr bwMode="auto">
          <a:xfrm>
            <a:off x="0" y="4572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03" name="Line 22"/>
          <p:cNvSpPr>
            <a:spLocks noChangeShapeType="1"/>
          </p:cNvSpPr>
          <p:nvPr/>
        </p:nvSpPr>
        <p:spPr bwMode="auto">
          <a:xfrm>
            <a:off x="0" y="50292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04" name="Line 23"/>
          <p:cNvSpPr>
            <a:spLocks noChangeShapeType="1"/>
          </p:cNvSpPr>
          <p:nvPr/>
        </p:nvSpPr>
        <p:spPr bwMode="auto">
          <a:xfrm>
            <a:off x="0" y="5486400"/>
            <a:ext cx="9144000" cy="0"/>
          </a:xfrm>
          <a:prstGeom prst="line">
            <a:avLst/>
          </a:prstGeom>
          <a:noFill/>
          <a:ln w="38100">
            <a:solidFill>
              <a:srgbClr val="FD012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05" name="Line 24"/>
          <p:cNvSpPr>
            <a:spLocks noChangeShapeType="1"/>
          </p:cNvSpPr>
          <p:nvPr/>
        </p:nvSpPr>
        <p:spPr bwMode="auto">
          <a:xfrm>
            <a:off x="0" y="5867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06" name="Line 25"/>
          <p:cNvSpPr>
            <a:spLocks noChangeShapeType="1"/>
          </p:cNvSpPr>
          <p:nvPr/>
        </p:nvSpPr>
        <p:spPr bwMode="auto">
          <a:xfrm>
            <a:off x="0" y="2057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07" name="Line 26"/>
          <p:cNvSpPr>
            <a:spLocks noChangeShapeType="1"/>
          </p:cNvSpPr>
          <p:nvPr/>
        </p:nvSpPr>
        <p:spPr bwMode="auto">
          <a:xfrm>
            <a:off x="0" y="1600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08" name="Text Box 27"/>
          <p:cNvSpPr txBox="1">
            <a:spLocks noChangeArrowheads="1"/>
          </p:cNvSpPr>
          <p:nvPr/>
        </p:nvSpPr>
        <p:spPr bwMode="auto">
          <a:xfrm>
            <a:off x="1371600" y="1676400"/>
            <a:ext cx="7772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000"/>
              <a:t>        Balance Sheet                                Inc. Statement      Cashflow   	</a:t>
            </a:r>
          </a:p>
        </p:txBody>
      </p:sp>
      <p:sp>
        <p:nvSpPr>
          <p:cNvPr id="20509" name="Text Box 28"/>
          <p:cNvSpPr txBox="1">
            <a:spLocks noChangeArrowheads="1"/>
          </p:cNvSpPr>
          <p:nvPr/>
        </p:nvSpPr>
        <p:spPr bwMode="auto">
          <a:xfrm>
            <a:off x="228600" y="3733800"/>
            <a:ext cx="891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pPr>
            <a:r>
              <a:rPr lang="en-US" sz="2000" b="1"/>
              <a:t>		    </a:t>
            </a:r>
            <a:r>
              <a:rPr lang="en-US" sz="2000" b="1">
                <a:solidFill>
                  <a:schemeClr val="tx2"/>
                </a:solidFill>
              </a:rPr>
              <a:t>200	    	           (200) 	           200    (200)      n.a.</a:t>
            </a:r>
          </a:p>
          <a:p>
            <a:pPr>
              <a:spcBef>
                <a:spcPct val="20000"/>
              </a:spcBef>
            </a:pPr>
            <a:r>
              <a:rPr lang="en-US" sz="2000" b="1">
                <a:solidFill>
                  <a:schemeClr val="tx2"/>
                </a:solidFill>
              </a:rPr>
              <a:t>	     (50)      (50)				NO EXPENSE!	</a:t>
            </a:r>
          </a:p>
        </p:txBody>
      </p:sp>
      <p:sp>
        <p:nvSpPr>
          <p:cNvPr id="341021" name="Text Box 29"/>
          <p:cNvSpPr txBox="1">
            <a:spLocks noChangeArrowheads="1"/>
          </p:cNvSpPr>
          <p:nvPr/>
        </p:nvSpPr>
        <p:spPr bwMode="auto">
          <a:xfrm>
            <a:off x="457200" y="4724400"/>
            <a:ext cx="86868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65000"/>
              </a:spcBef>
            </a:pPr>
            <a:r>
              <a:rPr lang="en-US" sz="2400">
                <a:latin typeface="Times New Roman" pitchFamily="18" charset="0"/>
              </a:rPr>
              <a:t>               </a:t>
            </a:r>
            <a:r>
              <a:rPr lang="en-US" sz="2000" b="1">
                <a:solidFill>
                  <a:srgbClr val="FD0129"/>
                </a:solidFill>
              </a:rPr>
              <a:t>50        50</a:t>
            </a:r>
          </a:p>
          <a:p>
            <a:pPr>
              <a:lnSpc>
                <a:spcPct val="75000"/>
              </a:lnSpc>
              <a:spcBef>
                <a:spcPct val="50000"/>
              </a:spcBef>
            </a:pPr>
            <a:endParaRPr lang="en-US" sz="2000" b="1">
              <a:solidFill>
                <a:srgbClr val="FD0129"/>
              </a:solidFill>
            </a:endParaRPr>
          </a:p>
        </p:txBody>
      </p:sp>
      <p:sp>
        <p:nvSpPr>
          <p:cNvPr id="20511" name="Text Box 30"/>
          <p:cNvSpPr txBox="1">
            <a:spLocks noChangeArrowheads="1"/>
          </p:cNvSpPr>
          <p:nvPr/>
        </p:nvSpPr>
        <p:spPr bwMode="auto">
          <a:xfrm>
            <a:off x="304800" y="5486400"/>
            <a:ext cx="8839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800" b="1">
                <a:solidFill>
                  <a:srgbClr val="FD0129"/>
                </a:solidFill>
              </a:rPr>
              <a:t> </a:t>
            </a:r>
            <a:endParaRPr lang="en-US" sz="2000" b="1">
              <a:solidFill>
                <a:srgbClr val="FD0129"/>
              </a:solidFill>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1021"/>
                                        </p:tgtEl>
                                        <p:attrNameLst>
                                          <p:attrName>style.visibility</p:attrName>
                                        </p:attrNameLst>
                                      </p:cBhvr>
                                      <p:to>
                                        <p:strVal val="visible"/>
                                      </p:to>
                                    </p:set>
                                    <p:anim calcmode="lin" valueType="num">
                                      <p:cBhvr additive="base">
                                        <p:cTn id="7" dur="500" fill="hold"/>
                                        <p:tgtEl>
                                          <p:spTgt spid="341021"/>
                                        </p:tgtEl>
                                        <p:attrNameLst>
                                          <p:attrName>ppt_x</p:attrName>
                                        </p:attrNameLst>
                                      </p:cBhvr>
                                      <p:tavLst>
                                        <p:tav tm="0">
                                          <p:val>
                                            <p:strVal val="0-#ppt_w/2"/>
                                          </p:val>
                                        </p:tav>
                                        <p:tav tm="100000">
                                          <p:val>
                                            <p:strVal val="#ppt_x"/>
                                          </p:val>
                                        </p:tav>
                                      </p:tavLst>
                                    </p:anim>
                                    <p:anim calcmode="lin" valueType="num">
                                      <p:cBhvr additive="base">
                                        <p:cTn id="8" dur="500" fill="hold"/>
                                        <p:tgtEl>
                                          <p:spTgt spid="3410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021"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Slide Number Placeholder 6"/>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6E7836AE-BF85-4CD3-9810-F58658D089E1}" type="slidenum">
              <a:rPr lang="en-US" smtClean="0"/>
              <a:pPr eaLnBrk="1" hangingPunct="1">
                <a:defRPr/>
              </a:pPr>
              <a:t>2</a:t>
            </a:fld>
            <a:endParaRPr lang="en-US" smtClean="0"/>
          </a:p>
        </p:txBody>
      </p:sp>
      <p:sp>
        <p:nvSpPr>
          <p:cNvPr id="307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076"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077" name="Rectangle 4"/>
          <p:cNvSpPr>
            <a:spLocks noGrp="1" noChangeArrowheads="1"/>
          </p:cNvSpPr>
          <p:nvPr>
            <p:ph type="title"/>
          </p:nvPr>
        </p:nvSpPr>
        <p:spPr>
          <a:xfrm>
            <a:off x="617538" y="617538"/>
            <a:ext cx="7827962" cy="762000"/>
          </a:xfrm>
          <a:effectLst>
            <a:outerShdw dist="13470" dir="2700000" algn="ctr" rotWithShape="0">
              <a:schemeClr val="bg2"/>
            </a:outerShdw>
          </a:effectLst>
        </p:spPr>
        <p:txBody>
          <a:bodyPr lIns="90488" tIns="44450" rIns="90488" bIns="44450"/>
          <a:lstStyle/>
          <a:p>
            <a:pPr eaLnBrk="1" hangingPunct="1"/>
            <a:r>
              <a:rPr lang="en-US" sz="4000" u="sng" smtClean="0"/>
              <a:t>Accounts and Notes Receivable</a:t>
            </a:r>
          </a:p>
        </p:txBody>
      </p:sp>
      <p:sp>
        <p:nvSpPr>
          <p:cNvPr id="8197" name="Rectangle 5"/>
          <p:cNvSpPr>
            <a:spLocks noGrp="1" noChangeArrowheads="1"/>
          </p:cNvSpPr>
          <p:nvPr>
            <p:ph type="body" sz="half" idx="1"/>
          </p:nvPr>
        </p:nvSpPr>
        <p:spPr>
          <a:xfrm>
            <a:off x="533400" y="2133600"/>
            <a:ext cx="5562600" cy="4114800"/>
          </a:xfrm>
        </p:spPr>
        <p:txBody>
          <a:bodyPr lIns="90488" tIns="44450" rIns="90488" bIns="44450"/>
          <a:lstStyle/>
          <a:p>
            <a:pPr eaLnBrk="1" hangingPunct="1"/>
            <a:r>
              <a:rPr lang="en-US" sz="2600" b="1" smtClean="0">
                <a:solidFill>
                  <a:srgbClr val="FD0129"/>
                </a:solidFill>
              </a:rPr>
              <a:t>A/R</a:t>
            </a:r>
            <a:r>
              <a:rPr lang="en-US" sz="2600" b="1" smtClean="0"/>
              <a:t> are the expected future cash receipts of a company.  They are typically small and are expected to be received within 30 days.</a:t>
            </a:r>
          </a:p>
          <a:p>
            <a:pPr eaLnBrk="1" hangingPunct="1"/>
            <a:r>
              <a:rPr lang="en-US" sz="2600" b="1" smtClean="0">
                <a:solidFill>
                  <a:srgbClr val="FD0129"/>
                </a:solidFill>
              </a:rPr>
              <a:t>N/R</a:t>
            </a:r>
            <a:r>
              <a:rPr lang="en-US" sz="2600" b="1" smtClean="0"/>
              <a:t> are used when longer credit terms are necessary.  The </a:t>
            </a:r>
            <a:r>
              <a:rPr lang="en-US" sz="2600" b="1" smtClean="0">
                <a:solidFill>
                  <a:schemeClr val="tx2"/>
                </a:solidFill>
              </a:rPr>
              <a:t>promissory note</a:t>
            </a:r>
            <a:r>
              <a:rPr lang="en-US" sz="2600" b="1" smtClean="0"/>
              <a:t> specifies the maturity date, the rate of interest, and other credit terms.</a:t>
            </a:r>
          </a:p>
        </p:txBody>
      </p:sp>
      <p:graphicFrame>
        <p:nvGraphicFramePr>
          <p:cNvPr id="3079" name="Object 6"/>
          <p:cNvGraphicFramePr>
            <a:graphicFrameLocks noGrp="1"/>
          </p:cNvGraphicFramePr>
          <p:nvPr>
            <p:ph type="clipArt" sz="half" idx="2"/>
          </p:nvPr>
        </p:nvGraphicFramePr>
        <p:xfrm>
          <a:off x="5867400" y="2038350"/>
          <a:ext cx="3271838" cy="2066925"/>
        </p:xfrm>
        <a:graphic>
          <a:graphicData uri="http://schemas.openxmlformats.org/presentationml/2006/ole">
            <mc:AlternateContent xmlns:mc="http://schemas.openxmlformats.org/markup-compatibility/2006">
              <mc:Choice xmlns:v="urn:schemas-microsoft-com:vml" Requires="v">
                <p:oleObj spid="_x0000_s3081" name="Clip" r:id="rId4" imgW="3354915" imgH="2123236" progId="MS_ClipArt_Gallery.2">
                  <p:embed/>
                </p:oleObj>
              </mc:Choice>
              <mc:Fallback>
                <p:oleObj name="Clip" r:id="rId4" imgW="3354915" imgH="2123236" progId="MS_ClipArt_Gallery.2">
                  <p:embed/>
                  <p:pic>
                    <p:nvPicPr>
                      <p:cNvPr id="0" name="Object 6"/>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038350"/>
                        <a:ext cx="3271838" cy="206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animEffect transition="in" filter="dissolve">
                                      <p:cBhvr>
                                        <p:cTn id="7" dur="500"/>
                                        <p:tgtEl>
                                          <p:spTgt spid="819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7">
                                            <p:txEl>
                                              <p:pRg st="1" end="1"/>
                                            </p:txEl>
                                          </p:spTgt>
                                        </p:tgtEl>
                                        <p:attrNameLst>
                                          <p:attrName>style.visibility</p:attrName>
                                        </p:attrNameLst>
                                      </p:cBhvr>
                                      <p:to>
                                        <p:strVal val="visible"/>
                                      </p:to>
                                    </p:set>
                                    <p:animEffect transition="in" filter="dissolve">
                                      <p:cBhvr>
                                        <p:cTn id="12" dur="500"/>
                                        <p:tgtEl>
                                          <p:spTgt spid="819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97720915-8DF6-4324-8982-9D0EF15B6E15}" type="slidenum">
              <a:rPr lang="en-US" smtClean="0"/>
              <a:pPr eaLnBrk="1" hangingPunct="1">
                <a:defRPr/>
              </a:pPr>
              <a:t>20</a:t>
            </a:fld>
            <a:endParaRPr lang="en-US" smtClean="0"/>
          </a:p>
        </p:txBody>
      </p:sp>
      <p:sp>
        <p:nvSpPr>
          <p:cNvPr id="2150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150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1509" name="Rectangle 4"/>
          <p:cNvSpPr>
            <a:spLocks noGrp="1" noChangeArrowheads="1"/>
          </p:cNvSpPr>
          <p:nvPr>
            <p:ph type="title"/>
          </p:nvPr>
        </p:nvSpPr>
        <p:spPr>
          <a:xfrm>
            <a:off x="914400" y="304800"/>
            <a:ext cx="7924800" cy="1143000"/>
          </a:xfrm>
          <a:effectLst>
            <a:outerShdw dist="13470" dir="2700000" algn="ctr" rotWithShape="0">
              <a:schemeClr val="bg2"/>
            </a:outerShdw>
          </a:effectLst>
        </p:spPr>
        <p:txBody>
          <a:bodyPr lIns="90488" tIns="44450" rIns="90488" bIns="44450"/>
          <a:lstStyle/>
          <a:p>
            <a:pPr eaLnBrk="1" hangingPunct="1"/>
            <a:r>
              <a:rPr lang="en-US" sz="3200" smtClean="0"/>
              <a:t>5. $50 cash was unexpectedly received from Jane Doe. (</a:t>
            </a:r>
            <a:r>
              <a:rPr lang="en-US" sz="3200" smtClean="0">
                <a:solidFill>
                  <a:srgbClr val="FD0129"/>
                </a:solidFill>
              </a:rPr>
              <a:t>5A=Reinstate</a:t>
            </a:r>
            <a:r>
              <a:rPr lang="en-US" sz="3200" smtClean="0">
                <a:solidFill>
                  <a:schemeClr val="folHlink"/>
                </a:solidFill>
              </a:rPr>
              <a:t>, </a:t>
            </a:r>
            <a:r>
              <a:rPr lang="en-US" sz="3200" smtClean="0">
                <a:solidFill>
                  <a:schemeClr val="accent2"/>
                </a:solidFill>
              </a:rPr>
              <a:t>5B=Collect</a:t>
            </a:r>
            <a:r>
              <a:rPr lang="en-US" sz="3200" smtClean="0"/>
              <a:t>)</a:t>
            </a:r>
          </a:p>
        </p:txBody>
      </p:sp>
      <p:sp>
        <p:nvSpPr>
          <p:cNvPr id="21510" name="Rectangle 5"/>
          <p:cNvSpPr>
            <a:spLocks noGrp="1" noChangeArrowheads="1"/>
          </p:cNvSpPr>
          <p:nvPr>
            <p:ph type="body" idx="1"/>
          </p:nvPr>
        </p:nvSpPr>
        <p:spPr>
          <a:xfrm>
            <a:off x="0" y="1981200"/>
            <a:ext cx="9144000" cy="4419600"/>
          </a:xfrm>
        </p:spPr>
        <p:txBody>
          <a:bodyPr lIns="90488" tIns="44450" rIns="90488" bIns="44450"/>
          <a:lstStyle/>
          <a:p>
            <a:pPr marL="285750" indent="-285750" eaLnBrk="1" hangingPunct="1">
              <a:buFontTx/>
              <a:buNone/>
              <a:tabLst>
                <a:tab pos="457200" algn="l"/>
                <a:tab pos="1828800" algn="l"/>
                <a:tab pos="2514600" algn="l"/>
                <a:tab pos="3886200" algn="l"/>
                <a:tab pos="4572000" algn="l"/>
                <a:tab pos="6057900" algn="l"/>
                <a:tab pos="6400800" algn="l"/>
              </a:tabLst>
            </a:pPr>
            <a:r>
              <a:rPr lang="en-US" sz="2200" smtClean="0"/>
              <a:t>              </a:t>
            </a:r>
            <a:r>
              <a:rPr lang="en-US" sz="2000" smtClean="0"/>
              <a:t>Assets              = Liab.+  Stk. Equity          </a:t>
            </a:r>
            <a:endParaRPr lang="en-US" sz="2400" smtClean="0"/>
          </a:p>
          <a:p>
            <a:pPr marL="285750" indent="-285750" eaLnBrk="1" hangingPunct="1">
              <a:buFontTx/>
              <a:buNone/>
              <a:tabLst>
                <a:tab pos="457200" algn="l"/>
                <a:tab pos="1828800" algn="l"/>
                <a:tab pos="2514600" algn="l"/>
                <a:tab pos="3886200" algn="l"/>
                <a:tab pos="4572000" algn="l"/>
                <a:tab pos="6057900" algn="l"/>
                <a:tab pos="6400800" algn="l"/>
              </a:tabLst>
            </a:pPr>
            <a:r>
              <a:rPr lang="en-US" sz="2000" smtClean="0"/>
              <a:t>    Cash+ A/Rec .- Allow. =  A/P</a:t>
            </a:r>
            <a:r>
              <a:rPr lang="en-US" sz="1400" smtClean="0"/>
              <a:t> </a:t>
            </a:r>
            <a:r>
              <a:rPr lang="en-US" sz="2000" smtClean="0"/>
              <a:t>+</a:t>
            </a:r>
            <a:r>
              <a:rPr lang="en-US" sz="1000" smtClean="0"/>
              <a:t> </a:t>
            </a:r>
            <a:r>
              <a:rPr lang="en-US" sz="2000" smtClean="0"/>
              <a:t>C.Stk.+   R.E.    Rev. -  Exp. = N. I.   OA,IA,FA</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smtClean="0"/>
              <a:t>1             </a:t>
            </a:r>
            <a:r>
              <a:rPr lang="en-US" sz="2000" b="1" smtClean="0"/>
              <a:t>  </a:t>
            </a:r>
            <a:r>
              <a:rPr lang="en-US" sz="2000" b="1" smtClean="0">
                <a:solidFill>
                  <a:schemeClr val="tx2"/>
                </a:solidFill>
              </a:rPr>
              <a:t>10000                                      10000  10000              10000      n.a.</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b="1" smtClean="0">
                <a:solidFill>
                  <a:schemeClr val="tx2"/>
                </a:solidFill>
              </a:rPr>
              <a:t>2   7000    (7000)						         7000</a:t>
            </a:r>
            <a:r>
              <a:rPr lang="en-US" sz="1800" b="1" smtClean="0">
                <a:solidFill>
                  <a:schemeClr val="tx2"/>
                </a:solidFill>
              </a:rPr>
              <a:t> OA</a:t>
            </a:r>
            <a:endParaRPr lang="en-US" sz="2000" smtClean="0">
              <a:solidFill>
                <a:schemeClr val="tx2"/>
              </a:solidFill>
            </a:endParaRP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smtClean="0"/>
              <a:t>3</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smtClean="0"/>
              <a:t>4</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b="1" smtClean="0">
                <a:solidFill>
                  <a:srgbClr val="FD0129"/>
                </a:solidFill>
              </a:rPr>
              <a:t>5</a:t>
            </a:r>
            <a:r>
              <a:rPr lang="en-US" sz="1800" b="1" smtClean="0">
                <a:solidFill>
                  <a:srgbClr val="FD0129"/>
                </a:solidFill>
              </a:rPr>
              <a:t>A</a:t>
            </a:r>
            <a:r>
              <a:rPr lang="en-US" sz="2000" smtClean="0">
                <a:solidFill>
                  <a:srgbClr val="FD0129"/>
                </a:solidFill>
              </a:rPr>
              <a:t> </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b="1" smtClean="0">
                <a:solidFill>
                  <a:schemeClr val="accent2"/>
                </a:solidFill>
              </a:rPr>
              <a:t>5</a:t>
            </a:r>
            <a:r>
              <a:rPr lang="en-US" sz="1800" b="1" smtClean="0">
                <a:solidFill>
                  <a:schemeClr val="accent2"/>
                </a:solidFill>
              </a:rPr>
              <a:t>B</a:t>
            </a:r>
            <a:r>
              <a:rPr lang="en-US" sz="2000" smtClean="0">
                <a:solidFill>
                  <a:schemeClr val="tx2"/>
                </a:solidFill>
              </a:rPr>
              <a:t> </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1400" smtClean="0"/>
              <a:t>Bal.</a:t>
            </a:r>
            <a:endParaRPr lang="en-US" sz="2400" smtClean="0">
              <a:solidFill>
                <a:schemeClr val="tx2"/>
              </a:solidFill>
            </a:endParaRPr>
          </a:p>
        </p:txBody>
      </p:sp>
      <p:sp>
        <p:nvSpPr>
          <p:cNvPr id="21511" name="Line 6"/>
          <p:cNvSpPr>
            <a:spLocks noChangeShapeType="1"/>
          </p:cNvSpPr>
          <p:nvPr/>
        </p:nvSpPr>
        <p:spPr bwMode="auto">
          <a:xfrm>
            <a:off x="0" y="2362200"/>
            <a:ext cx="5410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12" name="Line 7"/>
          <p:cNvSpPr>
            <a:spLocks noChangeShapeType="1"/>
          </p:cNvSpPr>
          <p:nvPr/>
        </p:nvSpPr>
        <p:spPr bwMode="auto">
          <a:xfrm>
            <a:off x="0" y="2743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13" name="Line 8"/>
          <p:cNvSpPr>
            <a:spLocks noChangeShapeType="1"/>
          </p:cNvSpPr>
          <p:nvPr/>
        </p:nvSpPr>
        <p:spPr bwMode="auto">
          <a:xfrm flipH="1">
            <a:off x="381000" y="1752600"/>
            <a:ext cx="0" cy="411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14" name="Line 9"/>
          <p:cNvSpPr>
            <a:spLocks noChangeShapeType="1"/>
          </p:cNvSpPr>
          <p:nvPr/>
        </p:nvSpPr>
        <p:spPr bwMode="auto">
          <a:xfrm>
            <a:off x="10668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15" name="Line 10"/>
          <p:cNvSpPr>
            <a:spLocks noChangeShapeType="1"/>
          </p:cNvSpPr>
          <p:nvPr/>
        </p:nvSpPr>
        <p:spPr bwMode="auto">
          <a:xfrm>
            <a:off x="20574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16" name="Line 11"/>
          <p:cNvSpPr>
            <a:spLocks noChangeShapeType="1"/>
          </p:cNvSpPr>
          <p:nvPr/>
        </p:nvSpPr>
        <p:spPr bwMode="auto">
          <a:xfrm>
            <a:off x="29718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17" name="Line 12"/>
          <p:cNvSpPr>
            <a:spLocks noChangeShapeType="1"/>
          </p:cNvSpPr>
          <p:nvPr/>
        </p:nvSpPr>
        <p:spPr bwMode="auto">
          <a:xfrm>
            <a:off x="37338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18" name="Line 13"/>
          <p:cNvSpPr>
            <a:spLocks noChangeShapeType="1"/>
          </p:cNvSpPr>
          <p:nvPr/>
        </p:nvSpPr>
        <p:spPr bwMode="auto">
          <a:xfrm>
            <a:off x="44958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19" name="Line 14"/>
          <p:cNvSpPr>
            <a:spLocks noChangeShapeType="1"/>
          </p:cNvSpPr>
          <p:nvPr/>
        </p:nvSpPr>
        <p:spPr bwMode="auto">
          <a:xfrm>
            <a:off x="5410200" y="1752600"/>
            <a:ext cx="0" cy="411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20" name="Line 15"/>
          <p:cNvSpPr>
            <a:spLocks noChangeShapeType="1"/>
          </p:cNvSpPr>
          <p:nvPr/>
        </p:nvSpPr>
        <p:spPr bwMode="auto">
          <a:xfrm>
            <a:off x="62484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21" name="Line 16"/>
          <p:cNvSpPr>
            <a:spLocks noChangeShapeType="1"/>
          </p:cNvSpPr>
          <p:nvPr/>
        </p:nvSpPr>
        <p:spPr bwMode="auto">
          <a:xfrm>
            <a:off x="70866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22" name="Line 17"/>
          <p:cNvSpPr>
            <a:spLocks noChangeShapeType="1"/>
          </p:cNvSpPr>
          <p:nvPr/>
        </p:nvSpPr>
        <p:spPr bwMode="auto">
          <a:xfrm>
            <a:off x="7924800" y="1752600"/>
            <a:ext cx="0" cy="411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23" name="Line 18"/>
          <p:cNvSpPr>
            <a:spLocks noChangeShapeType="1"/>
          </p:cNvSpPr>
          <p:nvPr/>
        </p:nvSpPr>
        <p:spPr bwMode="auto">
          <a:xfrm>
            <a:off x="0" y="32766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24" name="Line 19"/>
          <p:cNvSpPr>
            <a:spLocks noChangeShapeType="1"/>
          </p:cNvSpPr>
          <p:nvPr/>
        </p:nvSpPr>
        <p:spPr bwMode="auto">
          <a:xfrm>
            <a:off x="0" y="3733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25" name="Line 20"/>
          <p:cNvSpPr>
            <a:spLocks noChangeShapeType="1"/>
          </p:cNvSpPr>
          <p:nvPr/>
        </p:nvSpPr>
        <p:spPr bwMode="auto">
          <a:xfrm>
            <a:off x="0" y="4114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26" name="Line 21"/>
          <p:cNvSpPr>
            <a:spLocks noChangeShapeType="1"/>
          </p:cNvSpPr>
          <p:nvPr/>
        </p:nvSpPr>
        <p:spPr bwMode="auto">
          <a:xfrm>
            <a:off x="0" y="4572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27" name="Line 22"/>
          <p:cNvSpPr>
            <a:spLocks noChangeShapeType="1"/>
          </p:cNvSpPr>
          <p:nvPr/>
        </p:nvSpPr>
        <p:spPr bwMode="auto">
          <a:xfrm>
            <a:off x="0" y="50292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28" name="Line 23"/>
          <p:cNvSpPr>
            <a:spLocks noChangeShapeType="1"/>
          </p:cNvSpPr>
          <p:nvPr/>
        </p:nvSpPr>
        <p:spPr bwMode="auto">
          <a:xfrm>
            <a:off x="0" y="5486400"/>
            <a:ext cx="9144000" cy="0"/>
          </a:xfrm>
          <a:prstGeom prst="line">
            <a:avLst/>
          </a:prstGeom>
          <a:noFill/>
          <a:ln w="38100">
            <a:solidFill>
              <a:srgbClr val="FD012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29" name="Line 24"/>
          <p:cNvSpPr>
            <a:spLocks noChangeShapeType="1"/>
          </p:cNvSpPr>
          <p:nvPr/>
        </p:nvSpPr>
        <p:spPr bwMode="auto">
          <a:xfrm>
            <a:off x="0" y="5867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30" name="Line 25"/>
          <p:cNvSpPr>
            <a:spLocks noChangeShapeType="1"/>
          </p:cNvSpPr>
          <p:nvPr/>
        </p:nvSpPr>
        <p:spPr bwMode="auto">
          <a:xfrm>
            <a:off x="0" y="2057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31" name="Line 26"/>
          <p:cNvSpPr>
            <a:spLocks noChangeShapeType="1"/>
          </p:cNvSpPr>
          <p:nvPr/>
        </p:nvSpPr>
        <p:spPr bwMode="auto">
          <a:xfrm>
            <a:off x="0" y="1600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32" name="Text Box 27"/>
          <p:cNvSpPr txBox="1">
            <a:spLocks noChangeArrowheads="1"/>
          </p:cNvSpPr>
          <p:nvPr/>
        </p:nvSpPr>
        <p:spPr bwMode="auto">
          <a:xfrm>
            <a:off x="1371600" y="1676400"/>
            <a:ext cx="7772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000"/>
              <a:t>        Balance Sheet                                Inc. Statement      Cashflow   	</a:t>
            </a:r>
          </a:p>
        </p:txBody>
      </p:sp>
      <p:sp>
        <p:nvSpPr>
          <p:cNvPr id="21533" name="Text Box 28"/>
          <p:cNvSpPr txBox="1">
            <a:spLocks noChangeArrowheads="1"/>
          </p:cNvSpPr>
          <p:nvPr/>
        </p:nvSpPr>
        <p:spPr bwMode="auto">
          <a:xfrm>
            <a:off x="228600" y="3733800"/>
            <a:ext cx="891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pPr>
            <a:r>
              <a:rPr lang="en-US" sz="2000" b="1"/>
              <a:t>		    </a:t>
            </a:r>
            <a:r>
              <a:rPr lang="en-US" sz="2000" b="1">
                <a:solidFill>
                  <a:schemeClr val="tx2"/>
                </a:solidFill>
              </a:rPr>
              <a:t>200	    	           (200) 	           200    (200)      n.a.</a:t>
            </a:r>
          </a:p>
          <a:p>
            <a:pPr>
              <a:spcBef>
                <a:spcPct val="20000"/>
              </a:spcBef>
            </a:pPr>
            <a:r>
              <a:rPr lang="en-US" sz="2000" b="1">
                <a:solidFill>
                  <a:schemeClr val="tx2"/>
                </a:solidFill>
              </a:rPr>
              <a:t>	     (50)      (50)				NO EXPENSE!	</a:t>
            </a:r>
          </a:p>
        </p:txBody>
      </p:sp>
      <p:sp>
        <p:nvSpPr>
          <p:cNvPr id="21534" name="Text Box 29"/>
          <p:cNvSpPr txBox="1">
            <a:spLocks noChangeArrowheads="1"/>
          </p:cNvSpPr>
          <p:nvPr/>
        </p:nvSpPr>
        <p:spPr bwMode="auto">
          <a:xfrm>
            <a:off x="457200" y="4724400"/>
            <a:ext cx="86868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65000"/>
              </a:spcBef>
            </a:pPr>
            <a:r>
              <a:rPr lang="en-US" sz="2400">
                <a:latin typeface="Times New Roman" pitchFamily="18" charset="0"/>
              </a:rPr>
              <a:t>               </a:t>
            </a:r>
            <a:r>
              <a:rPr lang="en-US" sz="2000" b="1">
                <a:solidFill>
                  <a:srgbClr val="FD0129"/>
                </a:solidFill>
              </a:rPr>
              <a:t>50        50</a:t>
            </a:r>
          </a:p>
          <a:p>
            <a:pPr>
              <a:lnSpc>
                <a:spcPct val="75000"/>
              </a:lnSpc>
              <a:spcBef>
                <a:spcPct val="50000"/>
              </a:spcBef>
            </a:pPr>
            <a:r>
              <a:rPr lang="en-US" sz="2000" b="1">
                <a:solidFill>
                  <a:schemeClr val="folHlink"/>
                </a:solidFill>
              </a:rPr>
              <a:t>  </a:t>
            </a:r>
            <a:r>
              <a:rPr lang="en-US" sz="2000" b="1">
                <a:solidFill>
                  <a:schemeClr val="accent2"/>
                </a:solidFill>
              </a:rPr>
              <a:t>50         (50)                                                                                          50 </a:t>
            </a:r>
            <a:r>
              <a:rPr lang="en-US" b="1">
                <a:solidFill>
                  <a:schemeClr val="accent2"/>
                </a:solidFill>
              </a:rPr>
              <a:t>OA</a:t>
            </a:r>
            <a:endParaRPr lang="en-US" sz="2000" b="1">
              <a:solidFill>
                <a:schemeClr val="accent2"/>
              </a:solidFill>
            </a:endParaRPr>
          </a:p>
        </p:txBody>
      </p:sp>
      <p:sp>
        <p:nvSpPr>
          <p:cNvPr id="21535" name="Text Box 30"/>
          <p:cNvSpPr txBox="1">
            <a:spLocks noChangeArrowheads="1"/>
          </p:cNvSpPr>
          <p:nvPr/>
        </p:nvSpPr>
        <p:spPr bwMode="auto">
          <a:xfrm>
            <a:off x="304800" y="5486400"/>
            <a:ext cx="8839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800" b="1">
                <a:solidFill>
                  <a:srgbClr val="FD0129"/>
                </a:solidFill>
              </a:rPr>
              <a:t> </a:t>
            </a:r>
            <a:endParaRPr lang="en-US" sz="2000" b="1">
              <a:solidFill>
                <a:srgbClr val="FD0129"/>
              </a:solidFill>
            </a:endParaRPr>
          </a:p>
        </p:txBody>
      </p:sp>
    </p:spTree>
  </p:cSld>
  <p:clrMapOvr>
    <a:masterClrMapping/>
  </p:clrMapOvr>
  <p:transition>
    <p:blind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B40FE53-1B09-40F1-8099-D3081309ADD1}" type="slidenum">
              <a:rPr lang="en-US" smtClean="0"/>
              <a:pPr eaLnBrk="1" hangingPunct="1">
                <a:defRPr/>
              </a:pPr>
              <a:t>21</a:t>
            </a:fld>
            <a:endParaRPr lang="en-US" smtClean="0"/>
          </a:p>
        </p:txBody>
      </p:sp>
      <p:sp>
        <p:nvSpPr>
          <p:cNvPr id="2253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253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2533" name="Rectangle 4"/>
          <p:cNvSpPr>
            <a:spLocks noGrp="1" noChangeArrowheads="1"/>
          </p:cNvSpPr>
          <p:nvPr>
            <p:ph type="title"/>
          </p:nvPr>
        </p:nvSpPr>
        <p:spPr>
          <a:xfrm>
            <a:off x="619125" y="388938"/>
            <a:ext cx="7018338" cy="762000"/>
          </a:xfrm>
          <a:effectLst>
            <a:outerShdw dist="13470" dir="2700000" algn="ctr" rotWithShape="0">
              <a:schemeClr val="bg2"/>
            </a:outerShdw>
          </a:effectLst>
        </p:spPr>
        <p:txBody>
          <a:bodyPr lIns="90488" tIns="44450" rIns="90488" bIns="44450"/>
          <a:lstStyle/>
          <a:p>
            <a:pPr eaLnBrk="1" hangingPunct="1"/>
            <a:r>
              <a:rPr lang="en-US" sz="3600" smtClean="0"/>
              <a:t>Calculate all ending balances.</a:t>
            </a:r>
            <a:r>
              <a:rPr lang="en-US" sz="3200" smtClean="0"/>
              <a:t>	</a:t>
            </a:r>
          </a:p>
        </p:txBody>
      </p:sp>
      <p:sp>
        <p:nvSpPr>
          <p:cNvPr id="22534" name="Rectangle 5"/>
          <p:cNvSpPr>
            <a:spLocks noGrp="1" noChangeArrowheads="1"/>
          </p:cNvSpPr>
          <p:nvPr>
            <p:ph type="body" idx="1"/>
          </p:nvPr>
        </p:nvSpPr>
        <p:spPr>
          <a:xfrm>
            <a:off x="0" y="1981200"/>
            <a:ext cx="9144000" cy="4419600"/>
          </a:xfrm>
        </p:spPr>
        <p:txBody>
          <a:bodyPr lIns="90488" tIns="44450" rIns="90488" bIns="44450"/>
          <a:lstStyle/>
          <a:p>
            <a:pPr marL="285750" indent="-285750" eaLnBrk="1" hangingPunct="1">
              <a:buFontTx/>
              <a:buNone/>
              <a:tabLst>
                <a:tab pos="457200" algn="l"/>
                <a:tab pos="1828800" algn="l"/>
                <a:tab pos="2514600" algn="l"/>
                <a:tab pos="3886200" algn="l"/>
                <a:tab pos="4572000" algn="l"/>
                <a:tab pos="6057900" algn="l"/>
                <a:tab pos="6400800" algn="l"/>
              </a:tabLst>
            </a:pPr>
            <a:r>
              <a:rPr lang="en-US" sz="2200" smtClean="0"/>
              <a:t>              </a:t>
            </a:r>
            <a:r>
              <a:rPr lang="en-US" sz="2000" smtClean="0"/>
              <a:t>Assets              = Liab.+  Stk. Equity          </a:t>
            </a:r>
            <a:endParaRPr lang="en-US" sz="2400" smtClean="0"/>
          </a:p>
          <a:p>
            <a:pPr marL="285750" indent="-285750" eaLnBrk="1" hangingPunct="1">
              <a:buFontTx/>
              <a:buNone/>
              <a:tabLst>
                <a:tab pos="457200" algn="l"/>
                <a:tab pos="1828800" algn="l"/>
                <a:tab pos="2514600" algn="l"/>
                <a:tab pos="3886200" algn="l"/>
                <a:tab pos="4572000" algn="l"/>
                <a:tab pos="6057900" algn="l"/>
                <a:tab pos="6400800" algn="l"/>
              </a:tabLst>
            </a:pPr>
            <a:r>
              <a:rPr lang="en-US" sz="2000" smtClean="0"/>
              <a:t>    Cash+ A/Rec .- Allow. =  A/P</a:t>
            </a:r>
            <a:r>
              <a:rPr lang="en-US" sz="1400" smtClean="0"/>
              <a:t> </a:t>
            </a:r>
            <a:r>
              <a:rPr lang="en-US" sz="2000" smtClean="0"/>
              <a:t>+</a:t>
            </a:r>
            <a:r>
              <a:rPr lang="en-US" sz="1000" smtClean="0"/>
              <a:t> </a:t>
            </a:r>
            <a:r>
              <a:rPr lang="en-US" sz="2000" smtClean="0"/>
              <a:t>C.Stk.+   R.E.    Rev. -  Exp. = N. I.   OA,IA,FA</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smtClean="0"/>
              <a:t>1             </a:t>
            </a:r>
            <a:r>
              <a:rPr lang="en-US" sz="2000" b="1" smtClean="0"/>
              <a:t>  </a:t>
            </a:r>
            <a:r>
              <a:rPr lang="en-US" sz="2000" b="1" smtClean="0">
                <a:solidFill>
                  <a:schemeClr val="tx2"/>
                </a:solidFill>
              </a:rPr>
              <a:t>10000                                      10000  10000              10000      n.a.</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smtClean="0"/>
              <a:t>2</a:t>
            </a:r>
            <a:r>
              <a:rPr lang="en-US" sz="2000" b="1" smtClean="0">
                <a:solidFill>
                  <a:schemeClr val="tx2"/>
                </a:solidFill>
              </a:rPr>
              <a:t>   7000    (7000)						         7000</a:t>
            </a:r>
            <a:r>
              <a:rPr lang="en-US" sz="1800" b="1" smtClean="0">
                <a:solidFill>
                  <a:schemeClr val="tx2"/>
                </a:solidFill>
              </a:rPr>
              <a:t> OA</a:t>
            </a:r>
            <a:endParaRPr lang="en-US" sz="2000" smtClean="0">
              <a:solidFill>
                <a:schemeClr val="tx2"/>
              </a:solidFill>
            </a:endParaRP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smtClean="0"/>
              <a:t>3</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smtClean="0"/>
              <a:t>4</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smtClean="0"/>
              <a:t>5A</a:t>
            </a:r>
            <a:r>
              <a:rPr lang="en-US" sz="2000" smtClean="0">
                <a:solidFill>
                  <a:schemeClr val="tx2"/>
                </a:solidFill>
              </a:rPr>
              <a:t> </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smtClean="0"/>
              <a:t>5B</a:t>
            </a:r>
            <a:r>
              <a:rPr lang="en-US" sz="2000" smtClean="0">
                <a:solidFill>
                  <a:schemeClr val="tx2"/>
                </a:solidFill>
              </a:rPr>
              <a:t> </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1400" smtClean="0">
                <a:solidFill>
                  <a:schemeClr val="tx2"/>
                </a:solidFill>
              </a:rPr>
              <a:t>Bal.</a:t>
            </a:r>
            <a:endParaRPr lang="en-US" sz="2400" smtClean="0">
              <a:solidFill>
                <a:schemeClr val="tx2"/>
              </a:solidFill>
            </a:endParaRPr>
          </a:p>
        </p:txBody>
      </p:sp>
      <p:sp>
        <p:nvSpPr>
          <p:cNvPr id="22535" name="Line 6"/>
          <p:cNvSpPr>
            <a:spLocks noChangeShapeType="1"/>
          </p:cNvSpPr>
          <p:nvPr/>
        </p:nvSpPr>
        <p:spPr bwMode="auto">
          <a:xfrm>
            <a:off x="0" y="2362200"/>
            <a:ext cx="5410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6" name="Line 7"/>
          <p:cNvSpPr>
            <a:spLocks noChangeShapeType="1"/>
          </p:cNvSpPr>
          <p:nvPr/>
        </p:nvSpPr>
        <p:spPr bwMode="auto">
          <a:xfrm>
            <a:off x="0" y="2743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7" name="Line 8"/>
          <p:cNvSpPr>
            <a:spLocks noChangeShapeType="1"/>
          </p:cNvSpPr>
          <p:nvPr/>
        </p:nvSpPr>
        <p:spPr bwMode="auto">
          <a:xfrm flipH="1">
            <a:off x="381000" y="1752600"/>
            <a:ext cx="0" cy="411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8" name="Line 9"/>
          <p:cNvSpPr>
            <a:spLocks noChangeShapeType="1"/>
          </p:cNvSpPr>
          <p:nvPr/>
        </p:nvSpPr>
        <p:spPr bwMode="auto">
          <a:xfrm>
            <a:off x="10668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9" name="Line 10"/>
          <p:cNvSpPr>
            <a:spLocks noChangeShapeType="1"/>
          </p:cNvSpPr>
          <p:nvPr/>
        </p:nvSpPr>
        <p:spPr bwMode="auto">
          <a:xfrm>
            <a:off x="20574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0" name="Line 11"/>
          <p:cNvSpPr>
            <a:spLocks noChangeShapeType="1"/>
          </p:cNvSpPr>
          <p:nvPr/>
        </p:nvSpPr>
        <p:spPr bwMode="auto">
          <a:xfrm>
            <a:off x="29718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1" name="Line 12"/>
          <p:cNvSpPr>
            <a:spLocks noChangeShapeType="1"/>
          </p:cNvSpPr>
          <p:nvPr/>
        </p:nvSpPr>
        <p:spPr bwMode="auto">
          <a:xfrm>
            <a:off x="37338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2" name="Line 13"/>
          <p:cNvSpPr>
            <a:spLocks noChangeShapeType="1"/>
          </p:cNvSpPr>
          <p:nvPr/>
        </p:nvSpPr>
        <p:spPr bwMode="auto">
          <a:xfrm>
            <a:off x="44958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3" name="Line 14"/>
          <p:cNvSpPr>
            <a:spLocks noChangeShapeType="1"/>
          </p:cNvSpPr>
          <p:nvPr/>
        </p:nvSpPr>
        <p:spPr bwMode="auto">
          <a:xfrm>
            <a:off x="5410200" y="1752600"/>
            <a:ext cx="0" cy="411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4" name="Line 15"/>
          <p:cNvSpPr>
            <a:spLocks noChangeShapeType="1"/>
          </p:cNvSpPr>
          <p:nvPr/>
        </p:nvSpPr>
        <p:spPr bwMode="auto">
          <a:xfrm>
            <a:off x="62484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5" name="Line 16"/>
          <p:cNvSpPr>
            <a:spLocks noChangeShapeType="1"/>
          </p:cNvSpPr>
          <p:nvPr/>
        </p:nvSpPr>
        <p:spPr bwMode="auto">
          <a:xfrm>
            <a:off x="70866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6" name="Line 17"/>
          <p:cNvSpPr>
            <a:spLocks noChangeShapeType="1"/>
          </p:cNvSpPr>
          <p:nvPr/>
        </p:nvSpPr>
        <p:spPr bwMode="auto">
          <a:xfrm>
            <a:off x="7924800" y="1752600"/>
            <a:ext cx="0" cy="411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7" name="Line 18"/>
          <p:cNvSpPr>
            <a:spLocks noChangeShapeType="1"/>
          </p:cNvSpPr>
          <p:nvPr/>
        </p:nvSpPr>
        <p:spPr bwMode="auto">
          <a:xfrm>
            <a:off x="0" y="32766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8" name="Line 19"/>
          <p:cNvSpPr>
            <a:spLocks noChangeShapeType="1"/>
          </p:cNvSpPr>
          <p:nvPr/>
        </p:nvSpPr>
        <p:spPr bwMode="auto">
          <a:xfrm>
            <a:off x="0" y="3733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9" name="Line 20"/>
          <p:cNvSpPr>
            <a:spLocks noChangeShapeType="1"/>
          </p:cNvSpPr>
          <p:nvPr/>
        </p:nvSpPr>
        <p:spPr bwMode="auto">
          <a:xfrm>
            <a:off x="0" y="4114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50" name="Line 21"/>
          <p:cNvSpPr>
            <a:spLocks noChangeShapeType="1"/>
          </p:cNvSpPr>
          <p:nvPr/>
        </p:nvSpPr>
        <p:spPr bwMode="auto">
          <a:xfrm>
            <a:off x="0" y="4572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51" name="Line 22"/>
          <p:cNvSpPr>
            <a:spLocks noChangeShapeType="1"/>
          </p:cNvSpPr>
          <p:nvPr/>
        </p:nvSpPr>
        <p:spPr bwMode="auto">
          <a:xfrm>
            <a:off x="0" y="50292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52" name="Line 23"/>
          <p:cNvSpPr>
            <a:spLocks noChangeShapeType="1"/>
          </p:cNvSpPr>
          <p:nvPr/>
        </p:nvSpPr>
        <p:spPr bwMode="auto">
          <a:xfrm>
            <a:off x="0" y="5486400"/>
            <a:ext cx="9144000" cy="0"/>
          </a:xfrm>
          <a:prstGeom prst="line">
            <a:avLst/>
          </a:prstGeom>
          <a:noFill/>
          <a:ln w="38100">
            <a:solidFill>
              <a:srgbClr val="FD012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53" name="Line 24"/>
          <p:cNvSpPr>
            <a:spLocks noChangeShapeType="1"/>
          </p:cNvSpPr>
          <p:nvPr/>
        </p:nvSpPr>
        <p:spPr bwMode="auto">
          <a:xfrm>
            <a:off x="0" y="5867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54" name="Line 25"/>
          <p:cNvSpPr>
            <a:spLocks noChangeShapeType="1"/>
          </p:cNvSpPr>
          <p:nvPr/>
        </p:nvSpPr>
        <p:spPr bwMode="auto">
          <a:xfrm>
            <a:off x="0" y="2057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55" name="Line 26"/>
          <p:cNvSpPr>
            <a:spLocks noChangeShapeType="1"/>
          </p:cNvSpPr>
          <p:nvPr/>
        </p:nvSpPr>
        <p:spPr bwMode="auto">
          <a:xfrm>
            <a:off x="0" y="1600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56" name="Text Box 27"/>
          <p:cNvSpPr txBox="1">
            <a:spLocks noChangeArrowheads="1"/>
          </p:cNvSpPr>
          <p:nvPr/>
        </p:nvSpPr>
        <p:spPr bwMode="auto">
          <a:xfrm>
            <a:off x="1371600" y="1676400"/>
            <a:ext cx="7772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000"/>
              <a:t>        Balance Sheet                                Inc. Statement      Cashflow   	</a:t>
            </a:r>
          </a:p>
        </p:txBody>
      </p:sp>
      <p:sp>
        <p:nvSpPr>
          <p:cNvPr id="22557" name="Text Box 28"/>
          <p:cNvSpPr txBox="1">
            <a:spLocks noChangeArrowheads="1"/>
          </p:cNvSpPr>
          <p:nvPr/>
        </p:nvSpPr>
        <p:spPr bwMode="auto">
          <a:xfrm>
            <a:off x="228600" y="3733800"/>
            <a:ext cx="891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pPr>
            <a:r>
              <a:rPr lang="en-US" sz="2000" b="1"/>
              <a:t>		    </a:t>
            </a:r>
            <a:r>
              <a:rPr lang="en-US" sz="2000" b="1">
                <a:solidFill>
                  <a:schemeClr val="tx2"/>
                </a:solidFill>
              </a:rPr>
              <a:t>200	    	           (200) 	           200    (200)      n.a.</a:t>
            </a:r>
          </a:p>
          <a:p>
            <a:pPr>
              <a:spcBef>
                <a:spcPct val="20000"/>
              </a:spcBef>
            </a:pPr>
            <a:r>
              <a:rPr lang="en-US" sz="2000" b="1">
                <a:solidFill>
                  <a:schemeClr val="tx2"/>
                </a:solidFill>
              </a:rPr>
              <a:t>	     (50)      (50)				NO EXPENSE!	</a:t>
            </a:r>
          </a:p>
        </p:txBody>
      </p:sp>
      <p:sp>
        <p:nvSpPr>
          <p:cNvPr id="22558" name="Text Box 29"/>
          <p:cNvSpPr txBox="1">
            <a:spLocks noChangeArrowheads="1"/>
          </p:cNvSpPr>
          <p:nvPr/>
        </p:nvSpPr>
        <p:spPr bwMode="auto">
          <a:xfrm>
            <a:off x="457200" y="4724400"/>
            <a:ext cx="86868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65000"/>
              </a:spcBef>
            </a:pPr>
            <a:r>
              <a:rPr lang="en-US" sz="2400">
                <a:latin typeface="Times New Roman" pitchFamily="18" charset="0"/>
              </a:rPr>
              <a:t>               </a:t>
            </a:r>
            <a:r>
              <a:rPr lang="en-US" sz="2000" b="1">
                <a:solidFill>
                  <a:schemeClr val="tx2"/>
                </a:solidFill>
              </a:rPr>
              <a:t>50        50</a:t>
            </a:r>
          </a:p>
          <a:p>
            <a:pPr>
              <a:lnSpc>
                <a:spcPct val="75000"/>
              </a:lnSpc>
              <a:spcBef>
                <a:spcPct val="50000"/>
              </a:spcBef>
            </a:pPr>
            <a:r>
              <a:rPr lang="en-US" sz="2000" b="1">
                <a:solidFill>
                  <a:schemeClr val="tx2"/>
                </a:solidFill>
              </a:rPr>
              <a:t>  50         (50)                                                                                          50 </a:t>
            </a:r>
            <a:r>
              <a:rPr lang="en-US" b="1">
                <a:solidFill>
                  <a:schemeClr val="tx2"/>
                </a:solidFill>
              </a:rPr>
              <a:t>OA</a:t>
            </a:r>
            <a:endParaRPr lang="en-US" sz="2000" b="1">
              <a:solidFill>
                <a:srgbClr val="FD0129"/>
              </a:solidFill>
            </a:endParaRPr>
          </a:p>
        </p:txBody>
      </p:sp>
      <p:sp>
        <p:nvSpPr>
          <p:cNvPr id="334878" name="Text Box 30"/>
          <p:cNvSpPr txBox="1">
            <a:spLocks noChangeArrowheads="1"/>
          </p:cNvSpPr>
          <p:nvPr/>
        </p:nvSpPr>
        <p:spPr bwMode="auto">
          <a:xfrm>
            <a:off x="304800" y="5486400"/>
            <a:ext cx="883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800" b="1">
                <a:solidFill>
                  <a:srgbClr val="FD0129"/>
                </a:solidFill>
              </a:rPr>
              <a:t> </a:t>
            </a:r>
            <a:r>
              <a:rPr lang="en-US" sz="2000" b="1">
                <a:solidFill>
                  <a:srgbClr val="FD0129"/>
                </a:solidFill>
              </a:rPr>
              <a:t>7050      2950      200                            9800  10000      200    9800   7050 </a:t>
            </a:r>
            <a:r>
              <a:rPr lang="en-US" sz="1400" b="1">
                <a:solidFill>
                  <a:srgbClr val="FD0129"/>
                </a:solidFill>
              </a:rPr>
              <a:t>bal.</a:t>
            </a:r>
            <a:endParaRPr lang="en-US" sz="2000" b="1">
              <a:solidFill>
                <a:srgbClr val="FD0129"/>
              </a:solidFill>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34878"/>
                                        </p:tgtEl>
                                        <p:attrNameLst>
                                          <p:attrName>style.visibility</p:attrName>
                                        </p:attrNameLst>
                                      </p:cBhvr>
                                      <p:to>
                                        <p:strVal val="visible"/>
                                      </p:to>
                                    </p:set>
                                    <p:anim calcmode="lin" valueType="num">
                                      <p:cBhvr additive="base">
                                        <p:cTn id="7" dur="500" fill="hold"/>
                                        <p:tgtEl>
                                          <p:spTgt spid="334878"/>
                                        </p:tgtEl>
                                        <p:attrNameLst>
                                          <p:attrName>ppt_x</p:attrName>
                                        </p:attrNameLst>
                                      </p:cBhvr>
                                      <p:tavLst>
                                        <p:tav tm="0">
                                          <p:val>
                                            <p:strVal val="#ppt_x"/>
                                          </p:val>
                                        </p:tav>
                                        <p:tav tm="100000">
                                          <p:val>
                                            <p:strVal val="#ppt_x"/>
                                          </p:val>
                                        </p:tav>
                                      </p:tavLst>
                                    </p:anim>
                                    <p:anim calcmode="lin" valueType="num">
                                      <p:cBhvr additive="base">
                                        <p:cTn id="8" dur="500" fill="hold"/>
                                        <p:tgtEl>
                                          <p:spTgt spid="3348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7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BA187F06-E952-4A7C-9750-EE38BC315FF6}" type="slidenum">
              <a:rPr lang="en-US" smtClean="0"/>
              <a:pPr eaLnBrk="1" hangingPunct="1">
                <a:defRPr/>
              </a:pPr>
              <a:t>22</a:t>
            </a:fld>
            <a:endParaRPr lang="en-US" smtClean="0"/>
          </a:p>
        </p:txBody>
      </p:sp>
      <p:sp>
        <p:nvSpPr>
          <p:cNvPr id="2355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3556"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06180" name="Rectangle 4"/>
          <p:cNvSpPr>
            <a:spLocks noGrp="1" noChangeArrowheads="1"/>
          </p:cNvSpPr>
          <p:nvPr>
            <p:ph type="title"/>
          </p:nvPr>
        </p:nvSpPr>
        <p:spPr>
          <a:xfrm>
            <a:off x="1263650" y="388938"/>
            <a:ext cx="6697663" cy="914400"/>
          </a:xfrm>
          <a:effectLst>
            <a:outerShdw dist="13470" dir="2700000" algn="ctr" rotWithShape="0">
              <a:schemeClr val="bg2"/>
            </a:outerShdw>
          </a:effectLst>
        </p:spPr>
        <p:txBody>
          <a:bodyPr lIns="90488" tIns="44450" rIns="90488" bIns="44450"/>
          <a:lstStyle/>
          <a:p>
            <a:pPr eaLnBrk="1" hangingPunct="1">
              <a:defRPr/>
            </a:pPr>
            <a:r>
              <a:rPr lang="en-US" smtClean="0"/>
              <a:t>     What’s</a:t>
            </a:r>
            <a:r>
              <a:rPr lang="en-US" smtClean="0">
                <a:effectLst>
                  <a:outerShdw blurRad="38100" dist="38100" dir="2700000" algn="tl">
                    <a:srgbClr val="C0C0C0"/>
                  </a:outerShdw>
                </a:effectLst>
              </a:rPr>
              <a:t> the result?</a:t>
            </a:r>
            <a:br>
              <a:rPr lang="en-US" smtClean="0">
                <a:effectLst>
                  <a:outerShdw blurRad="38100" dist="38100" dir="2700000" algn="tl">
                    <a:srgbClr val="C0C0C0"/>
                  </a:outerShdw>
                </a:effectLst>
              </a:rPr>
            </a:br>
            <a:r>
              <a:rPr lang="en-US" sz="2400" smtClean="0">
                <a:effectLst>
                  <a:outerShdw blurRad="38100" dist="38100" dir="2700000" algn="tl">
                    <a:srgbClr val="C0C0C0"/>
                  </a:outerShdw>
                </a:effectLst>
              </a:rPr>
              <a:t>After completing the horizontal model fill in below.</a:t>
            </a:r>
            <a:endParaRPr lang="en-US" smtClean="0"/>
          </a:p>
        </p:txBody>
      </p:sp>
      <p:sp>
        <p:nvSpPr>
          <p:cNvPr id="23558" name="Text Box 9"/>
          <p:cNvSpPr txBox="1">
            <a:spLocks noChangeArrowheads="1"/>
          </p:cNvSpPr>
          <p:nvPr/>
        </p:nvSpPr>
        <p:spPr bwMode="auto">
          <a:xfrm>
            <a:off x="0" y="1828800"/>
            <a:ext cx="9144000"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200" b="1">
                <a:solidFill>
                  <a:srgbClr val="FD0129"/>
                </a:solidFill>
              </a:rPr>
              <a:t> How did the previous transactions affect the financial statements?</a:t>
            </a:r>
          </a:p>
          <a:p>
            <a:pPr>
              <a:spcBef>
                <a:spcPct val="50000"/>
              </a:spcBef>
            </a:pPr>
            <a:r>
              <a:rPr lang="en-US" sz="2200" b="1">
                <a:solidFill>
                  <a:srgbClr val="FD0129"/>
                </a:solidFill>
              </a:rPr>
              <a:t>						       	</a:t>
            </a:r>
            <a:r>
              <a:rPr lang="en-US" sz="2400" b="1" u="sng">
                <a:solidFill>
                  <a:srgbClr val="9900CC"/>
                </a:solidFill>
              </a:rPr>
              <a:t>20X1        </a:t>
            </a:r>
            <a:endParaRPr lang="en-US" sz="2400" b="1">
              <a:solidFill>
                <a:srgbClr val="9900CC"/>
              </a:solidFill>
            </a:endParaRPr>
          </a:p>
          <a:p>
            <a:pPr>
              <a:lnSpc>
                <a:spcPct val="80000"/>
              </a:lnSpc>
              <a:spcBef>
                <a:spcPct val="20000"/>
              </a:spcBef>
            </a:pPr>
            <a:r>
              <a:rPr lang="en-US" sz="2400" b="1">
                <a:solidFill>
                  <a:srgbClr val="9900CC"/>
                </a:solidFill>
              </a:rPr>
              <a:t>  </a:t>
            </a:r>
          </a:p>
          <a:p>
            <a:pPr>
              <a:lnSpc>
                <a:spcPct val="80000"/>
              </a:lnSpc>
              <a:spcBef>
                <a:spcPct val="20000"/>
              </a:spcBef>
            </a:pPr>
            <a:r>
              <a:rPr lang="en-US" sz="2400" b="1">
                <a:solidFill>
                  <a:srgbClr val="9900CC"/>
                </a:solidFill>
              </a:rPr>
              <a:t>  How much Bad Debt Expense should</a:t>
            </a:r>
          </a:p>
          <a:p>
            <a:pPr>
              <a:lnSpc>
                <a:spcPct val="80000"/>
              </a:lnSpc>
              <a:spcBef>
                <a:spcPct val="20000"/>
              </a:spcBef>
            </a:pPr>
            <a:r>
              <a:rPr lang="en-US" sz="2400" b="1">
                <a:solidFill>
                  <a:srgbClr val="9900CC"/>
                </a:solidFill>
              </a:rPr>
              <a:t>     appear on the income statement?….</a:t>
            </a:r>
          </a:p>
          <a:p>
            <a:pPr>
              <a:lnSpc>
                <a:spcPct val="80000"/>
              </a:lnSpc>
              <a:spcBef>
                <a:spcPct val="20000"/>
              </a:spcBef>
            </a:pPr>
            <a:endParaRPr lang="en-US" sz="2400" b="1">
              <a:solidFill>
                <a:srgbClr val="9900CC"/>
              </a:solidFill>
            </a:endParaRPr>
          </a:p>
          <a:p>
            <a:pPr>
              <a:lnSpc>
                <a:spcPct val="80000"/>
              </a:lnSpc>
              <a:spcBef>
                <a:spcPct val="20000"/>
              </a:spcBef>
            </a:pPr>
            <a:r>
              <a:rPr lang="en-US" sz="2400" b="1">
                <a:solidFill>
                  <a:srgbClr val="9900CC"/>
                </a:solidFill>
              </a:rPr>
              <a:t>  What is the A/R: NRV at year end?……</a:t>
            </a:r>
          </a:p>
          <a:p>
            <a:pPr>
              <a:lnSpc>
                <a:spcPct val="80000"/>
              </a:lnSpc>
              <a:spcBef>
                <a:spcPct val="20000"/>
              </a:spcBef>
            </a:pPr>
            <a:endParaRPr lang="en-US" sz="2400" b="1">
              <a:solidFill>
                <a:srgbClr val="9900CC"/>
              </a:solidFill>
            </a:endParaRPr>
          </a:p>
          <a:p>
            <a:pPr>
              <a:lnSpc>
                <a:spcPct val="80000"/>
              </a:lnSpc>
              <a:spcBef>
                <a:spcPct val="20000"/>
              </a:spcBef>
            </a:pPr>
            <a:r>
              <a:rPr lang="en-US" sz="2400" b="1">
                <a:solidFill>
                  <a:srgbClr val="9900CC"/>
                </a:solidFill>
              </a:rPr>
              <a:t>  How much A/R should be added to the </a:t>
            </a:r>
          </a:p>
          <a:p>
            <a:pPr>
              <a:lnSpc>
                <a:spcPct val="80000"/>
              </a:lnSpc>
              <a:spcBef>
                <a:spcPct val="20000"/>
              </a:spcBef>
            </a:pPr>
            <a:r>
              <a:rPr lang="en-US" sz="2400" b="1">
                <a:solidFill>
                  <a:srgbClr val="9900CC"/>
                </a:solidFill>
              </a:rPr>
              <a:t>     other current assets on the year-end</a:t>
            </a:r>
          </a:p>
          <a:p>
            <a:pPr>
              <a:lnSpc>
                <a:spcPct val="80000"/>
              </a:lnSpc>
              <a:spcBef>
                <a:spcPct val="20000"/>
              </a:spcBef>
            </a:pPr>
            <a:r>
              <a:rPr lang="en-US" sz="2400" b="1">
                <a:solidFill>
                  <a:srgbClr val="9900CC"/>
                </a:solidFill>
              </a:rPr>
              <a:t>     balance sheet?………………………….   </a:t>
            </a:r>
            <a:endParaRPr lang="en-US" sz="2400">
              <a:solidFill>
                <a:srgbClr val="9900CC"/>
              </a:solidFill>
              <a:latin typeface="Times New Roman" pitchFamily="18" charset="0"/>
            </a:endParaRPr>
          </a:p>
        </p:txBody>
      </p:sp>
      <p:sp>
        <p:nvSpPr>
          <p:cNvPr id="23559" name="Text Box 10"/>
          <p:cNvSpPr txBox="1">
            <a:spLocks noChangeArrowheads="1"/>
          </p:cNvSpPr>
          <p:nvPr/>
        </p:nvSpPr>
        <p:spPr bwMode="auto">
          <a:xfrm>
            <a:off x="5791200" y="3505200"/>
            <a:ext cx="14478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0000"/>
              </a:lnSpc>
              <a:spcBef>
                <a:spcPct val="20000"/>
              </a:spcBef>
            </a:pPr>
            <a:r>
              <a:rPr lang="en-US" sz="2400" b="1">
                <a:solidFill>
                  <a:srgbClr val="FD0129"/>
                </a:solidFill>
              </a:rPr>
              <a:t> </a:t>
            </a:r>
          </a:p>
        </p:txBody>
      </p:sp>
      <p:sp>
        <p:nvSpPr>
          <p:cNvPr id="23560" name="Text Box 11"/>
          <p:cNvSpPr txBox="1">
            <a:spLocks noChangeArrowheads="1"/>
          </p:cNvSpPr>
          <p:nvPr/>
        </p:nvSpPr>
        <p:spPr bwMode="auto">
          <a:xfrm>
            <a:off x="7086600" y="3124200"/>
            <a:ext cx="1752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0000"/>
              </a:lnSpc>
              <a:spcBef>
                <a:spcPct val="20000"/>
              </a:spcBef>
            </a:pPr>
            <a:endParaRPr lang="en-US" sz="2400" b="1">
              <a:solidFill>
                <a:srgbClr val="FD0129"/>
              </a:solidFill>
            </a:endParaRPr>
          </a:p>
          <a:p>
            <a:pPr>
              <a:lnSpc>
                <a:spcPct val="90000"/>
              </a:lnSpc>
              <a:spcBef>
                <a:spcPct val="15000"/>
              </a:spcBef>
            </a:pPr>
            <a:r>
              <a:rPr lang="en-US" sz="2400" b="1">
                <a:solidFill>
                  <a:srgbClr val="FD0129"/>
                </a:solidFill>
              </a:rPr>
              <a:t>  </a:t>
            </a:r>
          </a:p>
        </p:txBody>
      </p:sp>
      <p:pic>
        <p:nvPicPr>
          <p:cNvPr id="23561" name="Picture 1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3475" y="4191000"/>
            <a:ext cx="16605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blinds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18670F9-8D77-4428-9C50-3B8195AB679B}" type="slidenum">
              <a:rPr lang="en-US" smtClean="0"/>
              <a:pPr eaLnBrk="1" hangingPunct="1">
                <a:defRPr/>
              </a:pPr>
              <a:t>23</a:t>
            </a:fld>
            <a:endParaRPr lang="en-US" smtClean="0"/>
          </a:p>
        </p:txBody>
      </p:sp>
      <p:sp>
        <p:nvSpPr>
          <p:cNvPr id="2457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458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4581" name="Rectangle 4"/>
          <p:cNvSpPr>
            <a:spLocks noGrp="1" noChangeArrowheads="1"/>
          </p:cNvSpPr>
          <p:nvPr>
            <p:ph type="title"/>
          </p:nvPr>
        </p:nvSpPr>
        <p:spPr>
          <a:xfrm>
            <a:off x="914400" y="457200"/>
            <a:ext cx="8001000" cy="762000"/>
          </a:xfrm>
          <a:effectLst>
            <a:outerShdw dist="13470" dir="2700000" algn="ctr" rotWithShape="0">
              <a:schemeClr val="bg2"/>
            </a:outerShdw>
          </a:effectLst>
        </p:spPr>
        <p:txBody>
          <a:bodyPr lIns="90488" tIns="44450" rIns="90488" bIns="44450"/>
          <a:lstStyle/>
          <a:p>
            <a:pPr eaLnBrk="1" hangingPunct="1"/>
            <a:r>
              <a:rPr lang="en-US" sz="2400" smtClean="0"/>
              <a:t>Final Account Balances</a:t>
            </a:r>
            <a:br>
              <a:rPr lang="en-US" sz="2400" smtClean="0"/>
            </a:br>
            <a:r>
              <a:rPr lang="en-US" sz="2400" smtClean="0"/>
              <a:t>Remember, the Bad Debt </a:t>
            </a:r>
            <a:r>
              <a:rPr lang="en-US" sz="2400" smtClean="0">
                <a:solidFill>
                  <a:schemeClr val="accent2"/>
                </a:solidFill>
              </a:rPr>
              <a:t>EXPENSE</a:t>
            </a:r>
            <a:r>
              <a:rPr lang="en-US" sz="2400" smtClean="0"/>
              <a:t> is accrued in the year of sale, NOT when the account is written off!	</a:t>
            </a:r>
          </a:p>
        </p:txBody>
      </p:sp>
      <p:sp>
        <p:nvSpPr>
          <p:cNvPr id="24582" name="Rectangle 5"/>
          <p:cNvSpPr>
            <a:spLocks noGrp="1" noChangeArrowheads="1"/>
          </p:cNvSpPr>
          <p:nvPr>
            <p:ph type="body" idx="1"/>
          </p:nvPr>
        </p:nvSpPr>
        <p:spPr>
          <a:xfrm>
            <a:off x="0" y="1981200"/>
            <a:ext cx="9144000" cy="4419600"/>
          </a:xfrm>
        </p:spPr>
        <p:txBody>
          <a:bodyPr lIns="90488" tIns="44450" rIns="90488" bIns="44450"/>
          <a:lstStyle/>
          <a:p>
            <a:pPr marL="285750" indent="-285750" eaLnBrk="1" hangingPunct="1">
              <a:buFontTx/>
              <a:buNone/>
              <a:tabLst>
                <a:tab pos="457200" algn="l"/>
                <a:tab pos="1828800" algn="l"/>
                <a:tab pos="2514600" algn="l"/>
                <a:tab pos="3886200" algn="l"/>
                <a:tab pos="4572000" algn="l"/>
                <a:tab pos="6057900" algn="l"/>
                <a:tab pos="6400800" algn="l"/>
              </a:tabLst>
            </a:pPr>
            <a:r>
              <a:rPr lang="en-US" sz="2200" smtClean="0"/>
              <a:t>              </a:t>
            </a:r>
            <a:r>
              <a:rPr lang="en-US" sz="2000" smtClean="0"/>
              <a:t>Assets              = Liab.+  Stk. Equity          </a:t>
            </a:r>
            <a:endParaRPr lang="en-US" sz="2400" smtClean="0"/>
          </a:p>
          <a:p>
            <a:pPr marL="285750" indent="-285750" eaLnBrk="1" hangingPunct="1">
              <a:buFontTx/>
              <a:buNone/>
              <a:tabLst>
                <a:tab pos="457200" algn="l"/>
                <a:tab pos="1828800" algn="l"/>
                <a:tab pos="2514600" algn="l"/>
                <a:tab pos="3886200" algn="l"/>
                <a:tab pos="4572000" algn="l"/>
                <a:tab pos="6057900" algn="l"/>
                <a:tab pos="6400800" algn="l"/>
              </a:tabLst>
            </a:pPr>
            <a:r>
              <a:rPr lang="en-US" sz="2000" smtClean="0"/>
              <a:t>    Cash+ A/Rec .- Allow. =  A/P</a:t>
            </a:r>
            <a:r>
              <a:rPr lang="en-US" sz="1400" smtClean="0"/>
              <a:t> </a:t>
            </a:r>
            <a:r>
              <a:rPr lang="en-US" sz="2000" smtClean="0"/>
              <a:t>+</a:t>
            </a:r>
            <a:r>
              <a:rPr lang="en-US" sz="1000" smtClean="0"/>
              <a:t> </a:t>
            </a:r>
            <a:r>
              <a:rPr lang="en-US" sz="2000" smtClean="0"/>
              <a:t>C.Stk.+   R.E.    Rev. -  </a:t>
            </a:r>
            <a:r>
              <a:rPr lang="en-US" sz="2000" smtClean="0">
                <a:solidFill>
                  <a:schemeClr val="accent2"/>
                </a:solidFill>
              </a:rPr>
              <a:t>Exp</a:t>
            </a:r>
            <a:r>
              <a:rPr lang="en-US" sz="2000" smtClean="0"/>
              <a:t>. = N. I.   OA,IA,FA</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smtClean="0"/>
              <a:t>1             </a:t>
            </a:r>
            <a:r>
              <a:rPr lang="en-US" sz="2000" b="1" smtClean="0"/>
              <a:t>  </a:t>
            </a:r>
            <a:r>
              <a:rPr lang="en-US" sz="2000" b="1" smtClean="0">
                <a:solidFill>
                  <a:schemeClr val="tx2"/>
                </a:solidFill>
              </a:rPr>
              <a:t>10000                                      10000  10000              10000      n.a.</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smtClean="0"/>
              <a:t>2</a:t>
            </a:r>
            <a:r>
              <a:rPr lang="en-US" sz="2000" b="1" smtClean="0">
                <a:solidFill>
                  <a:schemeClr val="tx2"/>
                </a:solidFill>
              </a:rPr>
              <a:t>   7000    (7000)						         7000</a:t>
            </a:r>
            <a:r>
              <a:rPr lang="en-US" sz="1800" b="1" smtClean="0">
                <a:solidFill>
                  <a:schemeClr val="tx2"/>
                </a:solidFill>
              </a:rPr>
              <a:t> OA</a:t>
            </a:r>
            <a:endParaRPr lang="en-US" sz="2000" smtClean="0">
              <a:solidFill>
                <a:schemeClr val="tx2"/>
              </a:solidFill>
            </a:endParaRP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smtClean="0"/>
              <a:t>3</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smtClean="0"/>
              <a:t>4</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smtClean="0"/>
              <a:t>5A</a:t>
            </a:r>
            <a:r>
              <a:rPr lang="en-US" sz="2000" smtClean="0">
                <a:solidFill>
                  <a:schemeClr val="tx2"/>
                </a:solidFill>
              </a:rPr>
              <a:t> </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smtClean="0"/>
              <a:t>5B</a:t>
            </a:r>
            <a:r>
              <a:rPr lang="en-US" sz="2000" smtClean="0">
                <a:solidFill>
                  <a:schemeClr val="tx2"/>
                </a:solidFill>
              </a:rPr>
              <a:t> </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1400" smtClean="0"/>
              <a:t>Bal.</a:t>
            </a:r>
            <a:endParaRPr lang="en-US" sz="2400" smtClean="0"/>
          </a:p>
        </p:txBody>
      </p:sp>
      <p:sp>
        <p:nvSpPr>
          <p:cNvPr id="24583" name="Line 6"/>
          <p:cNvSpPr>
            <a:spLocks noChangeShapeType="1"/>
          </p:cNvSpPr>
          <p:nvPr/>
        </p:nvSpPr>
        <p:spPr bwMode="auto">
          <a:xfrm>
            <a:off x="0" y="2362200"/>
            <a:ext cx="5410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4" name="Line 7"/>
          <p:cNvSpPr>
            <a:spLocks noChangeShapeType="1"/>
          </p:cNvSpPr>
          <p:nvPr/>
        </p:nvSpPr>
        <p:spPr bwMode="auto">
          <a:xfrm>
            <a:off x="0" y="2743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5" name="Line 8"/>
          <p:cNvSpPr>
            <a:spLocks noChangeShapeType="1"/>
          </p:cNvSpPr>
          <p:nvPr/>
        </p:nvSpPr>
        <p:spPr bwMode="auto">
          <a:xfrm flipH="1">
            <a:off x="381000" y="1752600"/>
            <a:ext cx="0" cy="411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6" name="Line 9"/>
          <p:cNvSpPr>
            <a:spLocks noChangeShapeType="1"/>
          </p:cNvSpPr>
          <p:nvPr/>
        </p:nvSpPr>
        <p:spPr bwMode="auto">
          <a:xfrm>
            <a:off x="10668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7" name="Line 10"/>
          <p:cNvSpPr>
            <a:spLocks noChangeShapeType="1"/>
          </p:cNvSpPr>
          <p:nvPr/>
        </p:nvSpPr>
        <p:spPr bwMode="auto">
          <a:xfrm>
            <a:off x="20574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8" name="Line 11"/>
          <p:cNvSpPr>
            <a:spLocks noChangeShapeType="1"/>
          </p:cNvSpPr>
          <p:nvPr/>
        </p:nvSpPr>
        <p:spPr bwMode="auto">
          <a:xfrm>
            <a:off x="29718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9" name="Line 12"/>
          <p:cNvSpPr>
            <a:spLocks noChangeShapeType="1"/>
          </p:cNvSpPr>
          <p:nvPr/>
        </p:nvSpPr>
        <p:spPr bwMode="auto">
          <a:xfrm>
            <a:off x="37338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0" name="Line 13"/>
          <p:cNvSpPr>
            <a:spLocks noChangeShapeType="1"/>
          </p:cNvSpPr>
          <p:nvPr/>
        </p:nvSpPr>
        <p:spPr bwMode="auto">
          <a:xfrm>
            <a:off x="44958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1" name="Line 14"/>
          <p:cNvSpPr>
            <a:spLocks noChangeShapeType="1"/>
          </p:cNvSpPr>
          <p:nvPr/>
        </p:nvSpPr>
        <p:spPr bwMode="auto">
          <a:xfrm>
            <a:off x="5410200" y="1752600"/>
            <a:ext cx="0" cy="411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2" name="Line 15"/>
          <p:cNvSpPr>
            <a:spLocks noChangeShapeType="1"/>
          </p:cNvSpPr>
          <p:nvPr/>
        </p:nvSpPr>
        <p:spPr bwMode="auto">
          <a:xfrm>
            <a:off x="62484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3" name="Line 16"/>
          <p:cNvSpPr>
            <a:spLocks noChangeShapeType="1"/>
          </p:cNvSpPr>
          <p:nvPr/>
        </p:nvSpPr>
        <p:spPr bwMode="auto">
          <a:xfrm>
            <a:off x="70866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4" name="Line 17"/>
          <p:cNvSpPr>
            <a:spLocks noChangeShapeType="1"/>
          </p:cNvSpPr>
          <p:nvPr/>
        </p:nvSpPr>
        <p:spPr bwMode="auto">
          <a:xfrm>
            <a:off x="7924800" y="1752600"/>
            <a:ext cx="0" cy="411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5" name="Line 18"/>
          <p:cNvSpPr>
            <a:spLocks noChangeShapeType="1"/>
          </p:cNvSpPr>
          <p:nvPr/>
        </p:nvSpPr>
        <p:spPr bwMode="auto">
          <a:xfrm>
            <a:off x="0" y="32766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6" name="Line 19"/>
          <p:cNvSpPr>
            <a:spLocks noChangeShapeType="1"/>
          </p:cNvSpPr>
          <p:nvPr/>
        </p:nvSpPr>
        <p:spPr bwMode="auto">
          <a:xfrm>
            <a:off x="0" y="3733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7" name="Line 20"/>
          <p:cNvSpPr>
            <a:spLocks noChangeShapeType="1"/>
          </p:cNvSpPr>
          <p:nvPr/>
        </p:nvSpPr>
        <p:spPr bwMode="auto">
          <a:xfrm>
            <a:off x="0" y="4114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8" name="Line 21"/>
          <p:cNvSpPr>
            <a:spLocks noChangeShapeType="1"/>
          </p:cNvSpPr>
          <p:nvPr/>
        </p:nvSpPr>
        <p:spPr bwMode="auto">
          <a:xfrm>
            <a:off x="0" y="4572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9" name="Line 22"/>
          <p:cNvSpPr>
            <a:spLocks noChangeShapeType="1"/>
          </p:cNvSpPr>
          <p:nvPr/>
        </p:nvSpPr>
        <p:spPr bwMode="auto">
          <a:xfrm>
            <a:off x="0" y="50292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0" name="Line 23"/>
          <p:cNvSpPr>
            <a:spLocks noChangeShapeType="1"/>
          </p:cNvSpPr>
          <p:nvPr/>
        </p:nvSpPr>
        <p:spPr bwMode="auto">
          <a:xfrm>
            <a:off x="0" y="5486400"/>
            <a:ext cx="9144000" cy="0"/>
          </a:xfrm>
          <a:prstGeom prst="line">
            <a:avLst/>
          </a:prstGeom>
          <a:noFill/>
          <a:ln w="38100">
            <a:solidFill>
              <a:srgbClr val="FD012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1" name="Line 24"/>
          <p:cNvSpPr>
            <a:spLocks noChangeShapeType="1"/>
          </p:cNvSpPr>
          <p:nvPr/>
        </p:nvSpPr>
        <p:spPr bwMode="auto">
          <a:xfrm>
            <a:off x="0" y="5867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2" name="Line 25"/>
          <p:cNvSpPr>
            <a:spLocks noChangeShapeType="1"/>
          </p:cNvSpPr>
          <p:nvPr/>
        </p:nvSpPr>
        <p:spPr bwMode="auto">
          <a:xfrm>
            <a:off x="0" y="2057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3" name="Line 26"/>
          <p:cNvSpPr>
            <a:spLocks noChangeShapeType="1"/>
          </p:cNvSpPr>
          <p:nvPr/>
        </p:nvSpPr>
        <p:spPr bwMode="auto">
          <a:xfrm>
            <a:off x="0" y="1600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4" name="Text Box 27"/>
          <p:cNvSpPr txBox="1">
            <a:spLocks noChangeArrowheads="1"/>
          </p:cNvSpPr>
          <p:nvPr/>
        </p:nvSpPr>
        <p:spPr bwMode="auto">
          <a:xfrm>
            <a:off x="1371600" y="1676400"/>
            <a:ext cx="7772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000"/>
              <a:t>        Balance Sheet                                Inc. Statement      Cashflow   	</a:t>
            </a:r>
          </a:p>
        </p:txBody>
      </p:sp>
      <p:sp>
        <p:nvSpPr>
          <p:cNvPr id="24605" name="Text Box 28"/>
          <p:cNvSpPr txBox="1">
            <a:spLocks noChangeArrowheads="1"/>
          </p:cNvSpPr>
          <p:nvPr/>
        </p:nvSpPr>
        <p:spPr bwMode="auto">
          <a:xfrm>
            <a:off x="228600" y="3733800"/>
            <a:ext cx="891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pPr>
            <a:r>
              <a:rPr lang="en-US" sz="2000" b="1"/>
              <a:t>		    </a:t>
            </a:r>
            <a:r>
              <a:rPr lang="en-US" sz="2000" b="1">
                <a:solidFill>
                  <a:schemeClr val="tx2"/>
                </a:solidFill>
              </a:rPr>
              <a:t>200	    	           (200) 	          </a:t>
            </a:r>
            <a:r>
              <a:rPr lang="en-US" sz="2000" b="1">
                <a:solidFill>
                  <a:schemeClr val="accent2"/>
                </a:solidFill>
              </a:rPr>
              <a:t> 200 </a:t>
            </a:r>
            <a:r>
              <a:rPr lang="en-US" sz="2000" b="1">
                <a:solidFill>
                  <a:schemeClr val="tx2"/>
                </a:solidFill>
              </a:rPr>
              <a:t>   (200)      n.a.</a:t>
            </a:r>
          </a:p>
          <a:p>
            <a:pPr>
              <a:spcBef>
                <a:spcPct val="20000"/>
              </a:spcBef>
            </a:pPr>
            <a:r>
              <a:rPr lang="en-US" sz="2000" b="1">
                <a:solidFill>
                  <a:schemeClr val="tx2"/>
                </a:solidFill>
              </a:rPr>
              <a:t>	     (50)      (50)				NO EXPENSE!	</a:t>
            </a:r>
          </a:p>
        </p:txBody>
      </p:sp>
      <p:sp>
        <p:nvSpPr>
          <p:cNvPr id="24606" name="Text Box 29"/>
          <p:cNvSpPr txBox="1">
            <a:spLocks noChangeArrowheads="1"/>
          </p:cNvSpPr>
          <p:nvPr/>
        </p:nvSpPr>
        <p:spPr bwMode="auto">
          <a:xfrm>
            <a:off x="457200" y="4724400"/>
            <a:ext cx="86868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65000"/>
              </a:spcBef>
            </a:pPr>
            <a:r>
              <a:rPr lang="en-US" sz="2400">
                <a:latin typeface="Times New Roman" pitchFamily="18" charset="0"/>
              </a:rPr>
              <a:t>               </a:t>
            </a:r>
            <a:r>
              <a:rPr lang="en-US" sz="2000" b="1">
                <a:solidFill>
                  <a:schemeClr val="tx2"/>
                </a:solidFill>
              </a:rPr>
              <a:t>50        50</a:t>
            </a:r>
          </a:p>
          <a:p>
            <a:pPr>
              <a:lnSpc>
                <a:spcPct val="75000"/>
              </a:lnSpc>
              <a:spcBef>
                <a:spcPct val="50000"/>
              </a:spcBef>
            </a:pPr>
            <a:r>
              <a:rPr lang="en-US" sz="2000" b="1">
                <a:solidFill>
                  <a:schemeClr val="tx2"/>
                </a:solidFill>
              </a:rPr>
              <a:t>  50         (50)                                                                                          50 </a:t>
            </a:r>
            <a:r>
              <a:rPr lang="en-US" b="1">
                <a:solidFill>
                  <a:schemeClr val="tx2"/>
                </a:solidFill>
              </a:rPr>
              <a:t>OA</a:t>
            </a:r>
            <a:endParaRPr lang="en-US" sz="2000" b="1">
              <a:solidFill>
                <a:srgbClr val="FD0129"/>
              </a:solidFill>
            </a:endParaRPr>
          </a:p>
        </p:txBody>
      </p:sp>
      <p:sp>
        <p:nvSpPr>
          <p:cNvPr id="24607" name="Text Box 30"/>
          <p:cNvSpPr txBox="1">
            <a:spLocks noChangeArrowheads="1"/>
          </p:cNvSpPr>
          <p:nvPr/>
        </p:nvSpPr>
        <p:spPr bwMode="auto">
          <a:xfrm>
            <a:off x="304800" y="5486400"/>
            <a:ext cx="883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800" b="1">
                <a:solidFill>
                  <a:srgbClr val="FD0129"/>
                </a:solidFill>
              </a:rPr>
              <a:t> </a:t>
            </a:r>
            <a:r>
              <a:rPr lang="en-US" sz="2000" b="1"/>
              <a:t>7050      2950      200                            9800  10000      200    9800   7050 </a:t>
            </a:r>
            <a:r>
              <a:rPr lang="en-US" sz="1400" b="1"/>
              <a:t>bal.</a:t>
            </a:r>
            <a:endParaRPr lang="en-US" sz="2000" b="1"/>
          </a:p>
        </p:txBody>
      </p:sp>
      <p:sp>
        <p:nvSpPr>
          <p:cNvPr id="349215" name="Line 31"/>
          <p:cNvSpPr>
            <a:spLocks noChangeShapeType="1"/>
          </p:cNvSpPr>
          <p:nvPr/>
        </p:nvSpPr>
        <p:spPr bwMode="auto">
          <a:xfrm>
            <a:off x="5486400" y="914400"/>
            <a:ext cx="1219200" cy="2895600"/>
          </a:xfrm>
          <a:prstGeom prst="line">
            <a:avLst/>
          </a:prstGeom>
          <a:noFill/>
          <a:ln w="38100">
            <a:solidFill>
              <a:srgbClr val="FD012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9216" name="Text Box 32"/>
          <p:cNvSpPr txBox="1">
            <a:spLocks noChangeArrowheads="1"/>
          </p:cNvSpPr>
          <p:nvPr/>
        </p:nvSpPr>
        <p:spPr bwMode="auto">
          <a:xfrm>
            <a:off x="1905000" y="6019800"/>
            <a:ext cx="3581400" cy="45720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b="1"/>
              <a:t>MATCHING PRINCIPLE</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49215"/>
                                        </p:tgtEl>
                                        <p:attrNameLst>
                                          <p:attrName>style.visibility</p:attrName>
                                        </p:attrNameLst>
                                      </p:cBhvr>
                                      <p:to>
                                        <p:strVal val="visible"/>
                                      </p:to>
                                    </p:set>
                                    <p:animEffect transition="in" filter="wipe(up)">
                                      <p:cBhvr>
                                        <p:cTn id="7" dur="500"/>
                                        <p:tgtEl>
                                          <p:spTgt spid="3492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1" fill="hold" grpId="0" nodeType="clickEffect">
                                  <p:stCondLst>
                                    <p:cond delay="0"/>
                                  </p:stCondLst>
                                  <p:childTnLst>
                                    <p:set>
                                      <p:cBhvr>
                                        <p:cTn id="11" dur="1" fill="hold">
                                          <p:stCondLst>
                                            <p:cond delay="0"/>
                                          </p:stCondLst>
                                        </p:cTn>
                                        <p:tgtEl>
                                          <p:spTgt spid="349216"/>
                                        </p:tgtEl>
                                        <p:attrNameLst>
                                          <p:attrName>style.visibility</p:attrName>
                                        </p:attrNameLst>
                                      </p:cBhvr>
                                      <p:to>
                                        <p:strVal val="visible"/>
                                      </p:to>
                                    </p:set>
                                    <p:anim calcmode="lin" valueType="num">
                                      <p:cBhvr additive="base">
                                        <p:cTn id="12" dur="2000" fill="hold"/>
                                        <p:tgtEl>
                                          <p:spTgt spid="349216"/>
                                        </p:tgtEl>
                                        <p:attrNameLst>
                                          <p:attrName>ppt_x</p:attrName>
                                        </p:attrNameLst>
                                      </p:cBhvr>
                                      <p:tavLst>
                                        <p:tav tm="0">
                                          <p:val>
                                            <p:strVal val="#ppt_x"/>
                                          </p:val>
                                        </p:tav>
                                        <p:tav tm="100000">
                                          <p:val>
                                            <p:strVal val="#ppt_x"/>
                                          </p:val>
                                        </p:tav>
                                      </p:tavLst>
                                    </p:anim>
                                    <p:anim calcmode="lin" valueType="num">
                                      <p:cBhvr additive="base">
                                        <p:cTn id="13" dur="2000" fill="hold"/>
                                        <p:tgtEl>
                                          <p:spTgt spid="3492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215" grpId="0" animBg="1"/>
      <p:bldP spid="349216"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F929246-7D4E-42F8-90CC-E783A11C69C3}" type="slidenum">
              <a:rPr lang="en-US" smtClean="0"/>
              <a:pPr eaLnBrk="1" hangingPunct="1">
                <a:defRPr/>
              </a:pPr>
              <a:t>24</a:t>
            </a:fld>
            <a:endParaRPr lang="en-US" smtClean="0"/>
          </a:p>
        </p:txBody>
      </p:sp>
      <p:sp>
        <p:nvSpPr>
          <p:cNvPr id="2560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5604"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08228" name="Rectangle 4"/>
          <p:cNvSpPr>
            <a:spLocks noGrp="1" noChangeArrowheads="1"/>
          </p:cNvSpPr>
          <p:nvPr>
            <p:ph type="title"/>
          </p:nvPr>
        </p:nvSpPr>
        <p:spPr>
          <a:xfrm>
            <a:off x="1263650" y="388938"/>
            <a:ext cx="6697663" cy="914400"/>
          </a:xfrm>
          <a:effectLst>
            <a:outerShdw dist="13470" dir="2700000" algn="ctr" rotWithShape="0">
              <a:schemeClr val="bg2"/>
            </a:outerShdw>
          </a:effectLst>
        </p:spPr>
        <p:txBody>
          <a:bodyPr lIns="90488" tIns="44450" rIns="90488" bIns="44450"/>
          <a:lstStyle/>
          <a:p>
            <a:pPr eaLnBrk="1" hangingPunct="1">
              <a:defRPr/>
            </a:pPr>
            <a:r>
              <a:rPr lang="en-US" smtClean="0"/>
              <a:t>     What’s</a:t>
            </a:r>
            <a:r>
              <a:rPr lang="en-US" smtClean="0">
                <a:effectLst>
                  <a:outerShdw blurRad="38100" dist="38100" dir="2700000" algn="tl">
                    <a:srgbClr val="C0C0C0"/>
                  </a:outerShdw>
                </a:effectLst>
              </a:rPr>
              <a:t> the result?</a:t>
            </a:r>
            <a:br>
              <a:rPr lang="en-US" smtClean="0">
                <a:effectLst>
                  <a:outerShdw blurRad="38100" dist="38100" dir="2700000" algn="tl">
                    <a:srgbClr val="C0C0C0"/>
                  </a:outerShdw>
                </a:effectLst>
              </a:rPr>
            </a:br>
            <a:r>
              <a:rPr lang="en-US" sz="2400" smtClean="0">
                <a:effectLst>
                  <a:outerShdw blurRad="38100" dist="38100" dir="2700000" algn="tl">
                    <a:srgbClr val="C0C0C0"/>
                  </a:outerShdw>
                </a:effectLst>
              </a:rPr>
              <a:t>After completing the horizontal model fill in below.</a:t>
            </a:r>
            <a:endParaRPr lang="en-US" smtClean="0"/>
          </a:p>
        </p:txBody>
      </p:sp>
      <p:sp>
        <p:nvSpPr>
          <p:cNvPr id="25606" name="Text Box 6"/>
          <p:cNvSpPr txBox="1">
            <a:spLocks noChangeArrowheads="1"/>
          </p:cNvSpPr>
          <p:nvPr/>
        </p:nvSpPr>
        <p:spPr bwMode="auto">
          <a:xfrm>
            <a:off x="0" y="1828800"/>
            <a:ext cx="9144000"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200" b="1">
                <a:solidFill>
                  <a:srgbClr val="FD0129"/>
                </a:solidFill>
              </a:rPr>
              <a:t> How did the previous transactions affect the financial statements?</a:t>
            </a:r>
          </a:p>
          <a:p>
            <a:pPr>
              <a:spcBef>
                <a:spcPct val="50000"/>
              </a:spcBef>
            </a:pPr>
            <a:r>
              <a:rPr lang="en-US" sz="2200" b="1">
                <a:solidFill>
                  <a:srgbClr val="FD0129"/>
                </a:solidFill>
              </a:rPr>
              <a:t>						                </a:t>
            </a:r>
            <a:r>
              <a:rPr lang="en-US" sz="2400" b="1" u="sng">
                <a:solidFill>
                  <a:srgbClr val="9900CC"/>
                </a:solidFill>
              </a:rPr>
              <a:t>20X1        </a:t>
            </a:r>
            <a:endParaRPr lang="en-US" sz="2400" b="1">
              <a:solidFill>
                <a:srgbClr val="9900CC"/>
              </a:solidFill>
            </a:endParaRPr>
          </a:p>
          <a:p>
            <a:pPr>
              <a:lnSpc>
                <a:spcPct val="80000"/>
              </a:lnSpc>
              <a:spcBef>
                <a:spcPct val="20000"/>
              </a:spcBef>
            </a:pPr>
            <a:r>
              <a:rPr lang="en-US" sz="2400" b="1">
                <a:solidFill>
                  <a:srgbClr val="9900CC"/>
                </a:solidFill>
              </a:rPr>
              <a:t>  </a:t>
            </a:r>
          </a:p>
          <a:p>
            <a:pPr>
              <a:lnSpc>
                <a:spcPct val="80000"/>
              </a:lnSpc>
              <a:spcBef>
                <a:spcPct val="20000"/>
              </a:spcBef>
            </a:pPr>
            <a:r>
              <a:rPr lang="en-US" sz="2400" b="1">
                <a:solidFill>
                  <a:srgbClr val="9900CC"/>
                </a:solidFill>
              </a:rPr>
              <a:t>  How much Bad Debt Expense should</a:t>
            </a:r>
          </a:p>
          <a:p>
            <a:pPr>
              <a:lnSpc>
                <a:spcPct val="80000"/>
              </a:lnSpc>
              <a:spcBef>
                <a:spcPct val="20000"/>
              </a:spcBef>
            </a:pPr>
            <a:r>
              <a:rPr lang="en-US" sz="2400" b="1">
                <a:solidFill>
                  <a:srgbClr val="9900CC"/>
                </a:solidFill>
              </a:rPr>
              <a:t>     appear on the income statement?….</a:t>
            </a:r>
          </a:p>
          <a:p>
            <a:pPr>
              <a:lnSpc>
                <a:spcPct val="80000"/>
              </a:lnSpc>
              <a:spcBef>
                <a:spcPct val="20000"/>
              </a:spcBef>
            </a:pPr>
            <a:endParaRPr lang="en-US" sz="2400" b="1">
              <a:solidFill>
                <a:srgbClr val="9900CC"/>
              </a:solidFill>
            </a:endParaRPr>
          </a:p>
          <a:p>
            <a:pPr>
              <a:lnSpc>
                <a:spcPct val="80000"/>
              </a:lnSpc>
              <a:spcBef>
                <a:spcPct val="20000"/>
              </a:spcBef>
            </a:pPr>
            <a:r>
              <a:rPr lang="en-US" sz="2400" b="1">
                <a:solidFill>
                  <a:srgbClr val="9900CC"/>
                </a:solidFill>
              </a:rPr>
              <a:t>  What is the A/R: NRV at year end?……</a:t>
            </a:r>
          </a:p>
          <a:p>
            <a:pPr>
              <a:lnSpc>
                <a:spcPct val="80000"/>
              </a:lnSpc>
              <a:spcBef>
                <a:spcPct val="20000"/>
              </a:spcBef>
            </a:pPr>
            <a:endParaRPr lang="en-US" sz="2400" b="1">
              <a:solidFill>
                <a:srgbClr val="9900CC"/>
              </a:solidFill>
            </a:endParaRPr>
          </a:p>
          <a:p>
            <a:pPr>
              <a:lnSpc>
                <a:spcPct val="80000"/>
              </a:lnSpc>
              <a:spcBef>
                <a:spcPct val="20000"/>
              </a:spcBef>
            </a:pPr>
            <a:r>
              <a:rPr lang="en-US" sz="2400" b="1">
                <a:solidFill>
                  <a:srgbClr val="9900CC"/>
                </a:solidFill>
              </a:rPr>
              <a:t>  How much A/R should be added to the </a:t>
            </a:r>
          </a:p>
          <a:p>
            <a:pPr>
              <a:lnSpc>
                <a:spcPct val="80000"/>
              </a:lnSpc>
              <a:spcBef>
                <a:spcPct val="20000"/>
              </a:spcBef>
            </a:pPr>
            <a:r>
              <a:rPr lang="en-US" sz="2400" b="1">
                <a:solidFill>
                  <a:srgbClr val="9900CC"/>
                </a:solidFill>
              </a:rPr>
              <a:t>     other current assets on the year-end</a:t>
            </a:r>
          </a:p>
          <a:p>
            <a:pPr>
              <a:lnSpc>
                <a:spcPct val="80000"/>
              </a:lnSpc>
              <a:spcBef>
                <a:spcPct val="20000"/>
              </a:spcBef>
            </a:pPr>
            <a:r>
              <a:rPr lang="en-US" sz="2400" b="1">
                <a:solidFill>
                  <a:srgbClr val="9900CC"/>
                </a:solidFill>
              </a:rPr>
              <a:t>     balance sheet?………………………….   </a:t>
            </a:r>
            <a:endParaRPr lang="en-US" sz="2400">
              <a:solidFill>
                <a:srgbClr val="9900CC"/>
              </a:solidFill>
              <a:latin typeface="Times New Roman" pitchFamily="18" charset="0"/>
            </a:endParaRPr>
          </a:p>
        </p:txBody>
      </p:sp>
      <p:sp>
        <p:nvSpPr>
          <p:cNvPr id="308231" name="Text Box 7"/>
          <p:cNvSpPr txBox="1">
            <a:spLocks noChangeArrowheads="1"/>
          </p:cNvSpPr>
          <p:nvPr/>
        </p:nvSpPr>
        <p:spPr bwMode="auto">
          <a:xfrm>
            <a:off x="6248400" y="3505200"/>
            <a:ext cx="14478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0000"/>
              </a:lnSpc>
              <a:spcBef>
                <a:spcPct val="20000"/>
              </a:spcBef>
            </a:pPr>
            <a:r>
              <a:rPr lang="en-US" sz="2400" b="1">
                <a:solidFill>
                  <a:srgbClr val="FD0129"/>
                </a:solidFill>
              </a:rPr>
              <a:t> $    200</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08231">
                                            <p:txEl>
                                              <p:pRg st="0" end="0"/>
                                            </p:txEl>
                                          </p:spTgt>
                                        </p:tgtEl>
                                        <p:attrNameLst>
                                          <p:attrName>style.visibility</p:attrName>
                                        </p:attrNameLst>
                                      </p:cBhvr>
                                      <p:to>
                                        <p:strVal val="visible"/>
                                      </p:to>
                                    </p:set>
                                    <p:anim calcmode="lin" valueType="num">
                                      <p:cBhvr>
                                        <p:cTn id="7" dur="1000" fill="hold"/>
                                        <p:tgtEl>
                                          <p:spTgt spid="30823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0823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0823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823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31" grpId="0" build="p" autoUpdateAnimBg="0"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FF5FEE0-E714-4E9C-AA5A-4491586761A8}" type="slidenum">
              <a:rPr lang="en-US" smtClean="0"/>
              <a:pPr eaLnBrk="1" hangingPunct="1">
                <a:defRPr/>
              </a:pPr>
              <a:t>25</a:t>
            </a:fld>
            <a:endParaRPr lang="en-US" smtClean="0"/>
          </a:p>
        </p:txBody>
      </p:sp>
      <p:sp>
        <p:nvSpPr>
          <p:cNvPr id="2662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662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6629" name="Rectangle 4"/>
          <p:cNvSpPr>
            <a:spLocks noGrp="1" noChangeArrowheads="1"/>
          </p:cNvSpPr>
          <p:nvPr>
            <p:ph type="title"/>
          </p:nvPr>
        </p:nvSpPr>
        <p:spPr>
          <a:xfrm>
            <a:off x="1143000" y="533400"/>
            <a:ext cx="8001000" cy="914400"/>
          </a:xfrm>
          <a:effectLst>
            <a:outerShdw dist="13470" dir="2700000" algn="ctr" rotWithShape="0">
              <a:schemeClr val="bg2"/>
            </a:outerShdw>
          </a:effectLst>
        </p:spPr>
        <p:txBody>
          <a:bodyPr lIns="90488" tIns="44450" rIns="90488" bIns="44450"/>
          <a:lstStyle/>
          <a:p>
            <a:pPr eaLnBrk="1" hangingPunct="1"/>
            <a:r>
              <a:rPr lang="en-US" sz="2400" smtClean="0"/>
              <a:t>Final Account Balances</a:t>
            </a:r>
            <a:br>
              <a:rPr lang="en-US" sz="2400" smtClean="0"/>
            </a:br>
            <a:r>
              <a:rPr lang="en-US" sz="2400" smtClean="0"/>
              <a:t>Net Realizable Value (NRV) = </a:t>
            </a:r>
            <a:r>
              <a:rPr lang="en-US" sz="2400" smtClean="0">
                <a:solidFill>
                  <a:srgbClr val="FD0129"/>
                </a:solidFill>
              </a:rPr>
              <a:t>Acct.Rec.</a:t>
            </a:r>
            <a:r>
              <a:rPr lang="en-US" sz="2400" smtClean="0"/>
              <a:t> - </a:t>
            </a:r>
            <a:r>
              <a:rPr lang="en-US" sz="2400" smtClean="0">
                <a:solidFill>
                  <a:schemeClr val="accent2"/>
                </a:solidFill>
              </a:rPr>
              <a:t>Allowance</a:t>
            </a:r>
            <a:r>
              <a:rPr lang="en-US" sz="2400" smtClean="0"/>
              <a:t>	</a:t>
            </a:r>
          </a:p>
        </p:txBody>
      </p:sp>
      <p:sp>
        <p:nvSpPr>
          <p:cNvPr id="26630" name="Rectangle 5"/>
          <p:cNvSpPr>
            <a:spLocks noGrp="1" noChangeArrowheads="1"/>
          </p:cNvSpPr>
          <p:nvPr>
            <p:ph type="body" idx="1"/>
          </p:nvPr>
        </p:nvSpPr>
        <p:spPr>
          <a:xfrm>
            <a:off x="0" y="1981200"/>
            <a:ext cx="9144000" cy="4419600"/>
          </a:xfrm>
        </p:spPr>
        <p:txBody>
          <a:bodyPr lIns="90488" tIns="44450" rIns="90488" bIns="44450"/>
          <a:lstStyle/>
          <a:p>
            <a:pPr marL="285750" indent="-285750" eaLnBrk="1" hangingPunct="1">
              <a:buFontTx/>
              <a:buNone/>
              <a:tabLst>
                <a:tab pos="457200" algn="l"/>
                <a:tab pos="1828800" algn="l"/>
                <a:tab pos="2514600" algn="l"/>
                <a:tab pos="3886200" algn="l"/>
                <a:tab pos="4572000" algn="l"/>
                <a:tab pos="6057900" algn="l"/>
                <a:tab pos="6400800" algn="l"/>
              </a:tabLst>
            </a:pPr>
            <a:r>
              <a:rPr lang="en-US" sz="2200" smtClean="0"/>
              <a:t>              </a:t>
            </a:r>
            <a:r>
              <a:rPr lang="en-US" sz="2000" smtClean="0"/>
              <a:t>Assets              = Liab.+  Stk. Equity          </a:t>
            </a:r>
            <a:endParaRPr lang="en-US" sz="2400" smtClean="0"/>
          </a:p>
          <a:p>
            <a:pPr marL="285750" indent="-285750" eaLnBrk="1" hangingPunct="1">
              <a:buFontTx/>
              <a:buNone/>
              <a:tabLst>
                <a:tab pos="457200" algn="l"/>
                <a:tab pos="1828800" algn="l"/>
                <a:tab pos="2514600" algn="l"/>
                <a:tab pos="3886200" algn="l"/>
                <a:tab pos="4572000" algn="l"/>
                <a:tab pos="6057900" algn="l"/>
                <a:tab pos="6400800" algn="l"/>
              </a:tabLst>
            </a:pPr>
            <a:r>
              <a:rPr lang="en-US" sz="2000" smtClean="0"/>
              <a:t>    Cash+ </a:t>
            </a:r>
            <a:r>
              <a:rPr lang="en-US" sz="2000" smtClean="0">
                <a:solidFill>
                  <a:srgbClr val="FD0129"/>
                </a:solidFill>
              </a:rPr>
              <a:t>A/Rec .- Allow</a:t>
            </a:r>
            <a:r>
              <a:rPr lang="en-US" sz="2000" smtClean="0"/>
              <a:t>. =  A/P</a:t>
            </a:r>
            <a:r>
              <a:rPr lang="en-US" sz="1400" smtClean="0"/>
              <a:t> </a:t>
            </a:r>
            <a:r>
              <a:rPr lang="en-US" sz="2000" smtClean="0"/>
              <a:t>+</a:t>
            </a:r>
            <a:r>
              <a:rPr lang="en-US" sz="1000" smtClean="0"/>
              <a:t> </a:t>
            </a:r>
            <a:r>
              <a:rPr lang="en-US" sz="2000" smtClean="0"/>
              <a:t>C.Stk.+   R.E.    Rev. -  Exp. = N. I.   OA,IA,FA</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smtClean="0"/>
              <a:t>1             </a:t>
            </a:r>
            <a:r>
              <a:rPr lang="en-US" sz="2000" b="1" smtClean="0"/>
              <a:t>  </a:t>
            </a:r>
            <a:r>
              <a:rPr lang="en-US" sz="2000" b="1" smtClean="0">
                <a:solidFill>
                  <a:schemeClr val="tx2"/>
                </a:solidFill>
              </a:rPr>
              <a:t>10000                                      10000  10000              10000      n.a.</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smtClean="0"/>
              <a:t>2</a:t>
            </a:r>
            <a:r>
              <a:rPr lang="en-US" sz="2000" b="1" smtClean="0">
                <a:solidFill>
                  <a:schemeClr val="tx2"/>
                </a:solidFill>
              </a:rPr>
              <a:t>   7000    (7000)						         7000</a:t>
            </a:r>
            <a:r>
              <a:rPr lang="en-US" sz="1800" b="1" smtClean="0">
                <a:solidFill>
                  <a:schemeClr val="tx2"/>
                </a:solidFill>
              </a:rPr>
              <a:t> OA</a:t>
            </a:r>
            <a:endParaRPr lang="en-US" sz="2000" smtClean="0">
              <a:solidFill>
                <a:schemeClr val="tx2"/>
              </a:solidFill>
            </a:endParaRP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smtClean="0"/>
              <a:t>3</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smtClean="0"/>
              <a:t>4</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smtClean="0"/>
              <a:t>5A</a:t>
            </a:r>
            <a:r>
              <a:rPr lang="en-US" sz="2000" smtClean="0">
                <a:solidFill>
                  <a:schemeClr val="tx2"/>
                </a:solidFill>
              </a:rPr>
              <a:t> </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smtClean="0"/>
              <a:t>5B</a:t>
            </a:r>
            <a:r>
              <a:rPr lang="en-US" sz="2000" smtClean="0">
                <a:solidFill>
                  <a:schemeClr val="tx2"/>
                </a:solidFill>
              </a:rPr>
              <a:t> </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1400" smtClean="0"/>
              <a:t>Bal.</a:t>
            </a:r>
            <a:endParaRPr lang="en-US" sz="2400" smtClean="0"/>
          </a:p>
        </p:txBody>
      </p:sp>
      <p:sp>
        <p:nvSpPr>
          <p:cNvPr id="26631" name="Line 6"/>
          <p:cNvSpPr>
            <a:spLocks noChangeShapeType="1"/>
          </p:cNvSpPr>
          <p:nvPr/>
        </p:nvSpPr>
        <p:spPr bwMode="auto">
          <a:xfrm>
            <a:off x="0" y="2362200"/>
            <a:ext cx="5410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2" name="Line 7"/>
          <p:cNvSpPr>
            <a:spLocks noChangeShapeType="1"/>
          </p:cNvSpPr>
          <p:nvPr/>
        </p:nvSpPr>
        <p:spPr bwMode="auto">
          <a:xfrm>
            <a:off x="0" y="2743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3" name="Line 8"/>
          <p:cNvSpPr>
            <a:spLocks noChangeShapeType="1"/>
          </p:cNvSpPr>
          <p:nvPr/>
        </p:nvSpPr>
        <p:spPr bwMode="auto">
          <a:xfrm flipH="1">
            <a:off x="381000" y="1752600"/>
            <a:ext cx="0" cy="411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4" name="Line 9"/>
          <p:cNvSpPr>
            <a:spLocks noChangeShapeType="1"/>
          </p:cNvSpPr>
          <p:nvPr/>
        </p:nvSpPr>
        <p:spPr bwMode="auto">
          <a:xfrm>
            <a:off x="10668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5" name="Line 10"/>
          <p:cNvSpPr>
            <a:spLocks noChangeShapeType="1"/>
          </p:cNvSpPr>
          <p:nvPr/>
        </p:nvSpPr>
        <p:spPr bwMode="auto">
          <a:xfrm>
            <a:off x="20574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6" name="Line 11"/>
          <p:cNvSpPr>
            <a:spLocks noChangeShapeType="1"/>
          </p:cNvSpPr>
          <p:nvPr/>
        </p:nvSpPr>
        <p:spPr bwMode="auto">
          <a:xfrm>
            <a:off x="29718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7" name="Line 12"/>
          <p:cNvSpPr>
            <a:spLocks noChangeShapeType="1"/>
          </p:cNvSpPr>
          <p:nvPr/>
        </p:nvSpPr>
        <p:spPr bwMode="auto">
          <a:xfrm>
            <a:off x="37338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8" name="Line 13"/>
          <p:cNvSpPr>
            <a:spLocks noChangeShapeType="1"/>
          </p:cNvSpPr>
          <p:nvPr/>
        </p:nvSpPr>
        <p:spPr bwMode="auto">
          <a:xfrm>
            <a:off x="44958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39" name="Line 14"/>
          <p:cNvSpPr>
            <a:spLocks noChangeShapeType="1"/>
          </p:cNvSpPr>
          <p:nvPr/>
        </p:nvSpPr>
        <p:spPr bwMode="auto">
          <a:xfrm>
            <a:off x="5410200" y="1752600"/>
            <a:ext cx="0" cy="411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0" name="Line 15"/>
          <p:cNvSpPr>
            <a:spLocks noChangeShapeType="1"/>
          </p:cNvSpPr>
          <p:nvPr/>
        </p:nvSpPr>
        <p:spPr bwMode="auto">
          <a:xfrm>
            <a:off x="62484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1" name="Line 16"/>
          <p:cNvSpPr>
            <a:spLocks noChangeShapeType="1"/>
          </p:cNvSpPr>
          <p:nvPr/>
        </p:nvSpPr>
        <p:spPr bwMode="auto">
          <a:xfrm>
            <a:off x="70866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2" name="Line 17"/>
          <p:cNvSpPr>
            <a:spLocks noChangeShapeType="1"/>
          </p:cNvSpPr>
          <p:nvPr/>
        </p:nvSpPr>
        <p:spPr bwMode="auto">
          <a:xfrm>
            <a:off x="7924800" y="1752600"/>
            <a:ext cx="0" cy="411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3" name="Line 18"/>
          <p:cNvSpPr>
            <a:spLocks noChangeShapeType="1"/>
          </p:cNvSpPr>
          <p:nvPr/>
        </p:nvSpPr>
        <p:spPr bwMode="auto">
          <a:xfrm>
            <a:off x="0" y="32766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4" name="Line 19"/>
          <p:cNvSpPr>
            <a:spLocks noChangeShapeType="1"/>
          </p:cNvSpPr>
          <p:nvPr/>
        </p:nvSpPr>
        <p:spPr bwMode="auto">
          <a:xfrm>
            <a:off x="0" y="3733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5" name="Line 20"/>
          <p:cNvSpPr>
            <a:spLocks noChangeShapeType="1"/>
          </p:cNvSpPr>
          <p:nvPr/>
        </p:nvSpPr>
        <p:spPr bwMode="auto">
          <a:xfrm>
            <a:off x="0" y="4114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6" name="Line 21"/>
          <p:cNvSpPr>
            <a:spLocks noChangeShapeType="1"/>
          </p:cNvSpPr>
          <p:nvPr/>
        </p:nvSpPr>
        <p:spPr bwMode="auto">
          <a:xfrm>
            <a:off x="0" y="4572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7" name="Line 22"/>
          <p:cNvSpPr>
            <a:spLocks noChangeShapeType="1"/>
          </p:cNvSpPr>
          <p:nvPr/>
        </p:nvSpPr>
        <p:spPr bwMode="auto">
          <a:xfrm>
            <a:off x="0" y="50292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8" name="Line 23"/>
          <p:cNvSpPr>
            <a:spLocks noChangeShapeType="1"/>
          </p:cNvSpPr>
          <p:nvPr/>
        </p:nvSpPr>
        <p:spPr bwMode="auto">
          <a:xfrm>
            <a:off x="0" y="5486400"/>
            <a:ext cx="9144000" cy="0"/>
          </a:xfrm>
          <a:prstGeom prst="line">
            <a:avLst/>
          </a:prstGeom>
          <a:noFill/>
          <a:ln w="38100">
            <a:solidFill>
              <a:srgbClr val="FD012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9" name="Line 24"/>
          <p:cNvSpPr>
            <a:spLocks noChangeShapeType="1"/>
          </p:cNvSpPr>
          <p:nvPr/>
        </p:nvSpPr>
        <p:spPr bwMode="auto">
          <a:xfrm>
            <a:off x="0" y="5867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50" name="Line 25"/>
          <p:cNvSpPr>
            <a:spLocks noChangeShapeType="1"/>
          </p:cNvSpPr>
          <p:nvPr/>
        </p:nvSpPr>
        <p:spPr bwMode="auto">
          <a:xfrm>
            <a:off x="0" y="2057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51" name="Line 26"/>
          <p:cNvSpPr>
            <a:spLocks noChangeShapeType="1"/>
          </p:cNvSpPr>
          <p:nvPr/>
        </p:nvSpPr>
        <p:spPr bwMode="auto">
          <a:xfrm>
            <a:off x="0" y="1600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52" name="Text Box 27"/>
          <p:cNvSpPr txBox="1">
            <a:spLocks noChangeArrowheads="1"/>
          </p:cNvSpPr>
          <p:nvPr/>
        </p:nvSpPr>
        <p:spPr bwMode="auto">
          <a:xfrm>
            <a:off x="1371600" y="1676400"/>
            <a:ext cx="7772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000"/>
              <a:t>        Balance Sheet                                Inc. Statement      Cashflow   	</a:t>
            </a:r>
          </a:p>
        </p:txBody>
      </p:sp>
      <p:sp>
        <p:nvSpPr>
          <p:cNvPr id="26653" name="Text Box 28"/>
          <p:cNvSpPr txBox="1">
            <a:spLocks noChangeArrowheads="1"/>
          </p:cNvSpPr>
          <p:nvPr/>
        </p:nvSpPr>
        <p:spPr bwMode="auto">
          <a:xfrm>
            <a:off x="228600" y="3733800"/>
            <a:ext cx="891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pPr>
            <a:r>
              <a:rPr lang="en-US" sz="2000" b="1"/>
              <a:t>		    </a:t>
            </a:r>
            <a:r>
              <a:rPr lang="en-US" sz="2000" b="1">
                <a:solidFill>
                  <a:schemeClr val="tx2"/>
                </a:solidFill>
              </a:rPr>
              <a:t>200	    	           (200) 	           200    (200)      n.a.</a:t>
            </a:r>
          </a:p>
          <a:p>
            <a:pPr>
              <a:spcBef>
                <a:spcPct val="20000"/>
              </a:spcBef>
            </a:pPr>
            <a:r>
              <a:rPr lang="en-US" sz="2000" b="1">
                <a:solidFill>
                  <a:schemeClr val="tx2"/>
                </a:solidFill>
              </a:rPr>
              <a:t>	     (50)      (50)				NO EXPENSE!	</a:t>
            </a:r>
          </a:p>
        </p:txBody>
      </p:sp>
      <p:sp>
        <p:nvSpPr>
          <p:cNvPr id="26654" name="Text Box 29"/>
          <p:cNvSpPr txBox="1">
            <a:spLocks noChangeArrowheads="1"/>
          </p:cNvSpPr>
          <p:nvPr/>
        </p:nvSpPr>
        <p:spPr bwMode="auto">
          <a:xfrm>
            <a:off x="457200" y="4724400"/>
            <a:ext cx="86868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65000"/>
              </a:spcBef>
            </a:pPr>
            <a:r>
              <a:rPr lang="en-US" sz="2400">
                <a:latin typeface="Times New Roman" pitchFamily="18" charset="0"/>
              </a:rPr>
              <a:t>               </a:t>
            </a:r>
            <a:r>
              <a:rPr lang="en-US" sz="2000" b="1">
                <a:solidFill>
                  <a:schemeClr val="tx2"/>
                </a:solidFill>
              </a:rPr>
              <a:t>50        50</a:t>
            </a:r>
          </a:p>
          <a:p>
            <a:pPr>
              <a:lnSpc>
                <a:spcPct val="75000"/>
              </a:lnSpc>
              <a:spcBef>
                <a:spcPct val="50000"/>
              </a:spcBef>
            </a:pPr>
            <a:r>
              <a:rPr lang="en-US" sz="2000" b="1">
                <a:solidFill>
                  <a:schemeClr val="tx2"/>
                </a:solidFill>
              </a:rPr>
              <a:t>  50         (50)                                                                                          50 </a:t>
            </a:r>
            <a:r>
              <a:rPr lang="en-US" b="1">
                <a:solidFill>
                  <a:schemeClr val="tx2"/>
                </a:solidFill>
              </a:rPr>
              <a:t>OA</a:t>
            </a:r>
            <a:endParaRPr lang="en-US" sz="2000" b="1">
              <a:solidFill>
                <a:srgbClr val="FD0129"/>
              </a:solidFill>
            </a:endParaRPr>
          </a:p>
        </p:txBody>
      </p:sp>
      <p:sp>
        <p:nvSpPr>
          <p:cNvPr id="26655" name="Text Box 30"/>
          <p:cNvSpPr txBox="1">
            <a:spLocks noChangeArrowheads="1"/>
          </p:cNvSpPr>
          <p:nvPr/>
        </p:nvSpPr>
        <p:spPr bwMode="auto">
          <a:xfrm>
            <a:off x="304800" y="5486400"/>
            <a:ext cx="883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800" b="1">
                <a:solidFill>
                  <a:srgbClr val="FD0129"/>
                </a:solidFill>
              </a:rPr>
              <a:t> </a:t>
            </a:r>
            <a:r>
              <a:rPr lang="en-US" sz="2000" b="1"/>
              <a:t>7050     </a:t>
            </a:r>
            <a:r>
              <a:rPr lang="en-US" sz="2000" b="1">
                <a:solidFill>
                  <a:schemeClr val="folHlink"/>
                </a:solidFill>
              </a:rPr>
              <a:t> </a:t>
            </a:r>
            <a:r>
              <a:rPr lang="en-US" sz="2000" b="1">
                <a:solidFill>
                  <a:srgbClr val="FD0129"/>
                </a:solidFill>
              </a:rPr>
              <a:t>2950</a:t>
            </a:r>
            <a:r>
              <a:rPr lang="en-US" sz="2000" b="1"/>
              <a:t>     </a:t>
            </a:r>
            <a:r>
              <a:rPr lang="en-US" sz="2000" b="1">
                <a:solidFill>
                  <a:schemeClr val="accent2"/>
                </a:solidFill>
              </a:rPr>
              <a:t> 200</a:t>
            </a:r>
            <a:r>
              <a:rPr lang="en-US" sz="2000" b="1"/>
              <a:t>                            9800  10000      200    9800   7050 </a:t>
            </a:r>
            <a:r>
              <a:rPr lang="en-US" sz="1400" b="1"/>
              <a:t>bal.</a:t>
            </a:r>
            <a:endParaRPr lang="en-US" sz="2000" b="1"/>
          </a:p>
        </p:txBody>
      </p:sp>
      <p:sp>
        <p:nvSpPr>
          <p:cNvPr id="355360" name="Line 32"/>
          <p:cNvSpPr>
            <a:spLocks noChangeShapeType="1"/>
          </p:cNvSpPr>
          <p:nvPr/>
        </p:nvSpPr>
        <p:spPr bwMode="auto">
          <a:xfrm flipH="1">
            <a:off x="1981200" y="1219200"/>
            <a:ext cx="4343400" cy="4343400"/>
          </a:xfrm>
          <a:prstGeom prst="line">
            <a:avLst/>
          </a:prstGeom>
          <a:noFill/>
          <a:ln w="38100">
            <a:solidFill>
              <a:srgbClr val="FD012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5361" name="Line 33"/>
          <p:cNvSpPr>
            <a:spLocks noChangeShapeType="1"/>
          </p:cNvSpPr>
          <p:nvPr/>
        </p:nvSpPr>
        <p:spPr bwMode="auto">
          <a:xfrm flipH="1">
            <a:off x="2895600" y="1295400"/>
            <a:ext cx="5029200" cy="42672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55360"/>
                                        </p:tgtEl>
                                        <p:attrNameLst>
                                          <p:attrName>style.visibility</p:attrName>
                                        </p:attrNameLst>
                                      </p:cBhvr>
                                      <p:to>
                                        <p:strVal val="visible"/>
                                      </p:to>
                                    </p:set>
                                    <p:animEffect transition="in" filter="wipe(up)">
                                      <p:cBhvr>
                                        <p:cTn id="7" dur="500"/>
                                        <p:tgtEl>
                                          <p:spTgt spid="355360"/>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55361"/>
                                        </p:tgtEl>
                                        <p:attrNameLst>
                                          <p:attrName>style.visibility</p:attrName>
                                        </p:attrNameLst>
                                      </p:cBhvr>
                                      <p:to>
                                        <p:strVal val="visible"/>
                                      </p:to>
                                    </p:set>
                                    <p:animEffect transition="in" filter="wipe(up)">
                                      <p:cBhvr>
                                        <p:cTn id="11" dur="500"/>
                                        <p:tgtEl>
                                          <p:spTgt spid="355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60" grpId="0" animBg="1"/>
      <p:bldP spid="35536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92620121-2F00-4594-835F-CFF4DA78321E}" type="slidenum">
              <a:rPr lang="en-US" smtClean="0"/>
              <a:pPr eaLnBrk="1" hangingPunct="1">
                <a:defRPr/>
              </a:pPr>
              <a:t>26</a:t>
            </a:fld>
            <a:endParaRPr lang="en-US" smtClean="0"/>
          </a:p>
        </p:txBody>
      </p:sp>
      <p:sp>
        <p:nvSpPr>
          <p:cNvPr id="2765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765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53284" name="Rectangle 4"/>
          <p:cNvSpPr>
            <a:spLocks noGrp="1" noChangeArrowheads="1"/>
          </p:cNvSpPr>
          <p:nvPr>
            <p:ph type="title"/>
          </p:nvPr>
        </p:nvSpPr>
        <p:spPr>
          <a:xfrm>
            <a:off x="1263650" y="388938"/>
            <a:ext cx="6697663" cy="914400"/>
          </a:xfrm>
          <a:effectLst>
            <a:outerShdw dist="13470" dir="2700000" algn="ctr" rotWithShape="0">
              <a:schemeClr val="bg2"/>
            </a:outerShdw>
          </a:effectLst>
        </p:spPr>
        <p:txBody>
          <a:bodyPr lIns="90488" tIns="44450" rIns="90488" bIns="44450"/>
          <a:lstStyle/>
          <a:p>
            <a:pPr eaLnBrk="1" hangingPunct="1">
              <a:defRPr/>
            </a:pPr>
            <a:r>
              <a:rPr lang="en-US" smtClean="0"/>
              <a:t>     What’s</a:t>
            </a:r>
            <a:r>
              <a:rPr lang="en-US" smtClean="0">
                <a:effectLst>
                  <a:outerShdw blurRad="38100" dist="38100" dir="2700000" algn="tl">
                    <a:srgbClr val="C0C0C0"/>
                  </a:outerShdw>
                </a:effectLst>
              </a:rPr>
              <a:t> the result?</a:t>
            </a:r>
            <a:br>
              <a:rPr lang="en-US" smtClean="0">
                <a:effectLst>
                  <a:outerShdw blurRad="38100" dist="38100" dir="2700000" algn="tl">
                    <a:srgbClr val="C0C0C0"/>
                  </a:outerShdw>
                </a:effectLst>
              </a:rPr>
            </a:br>
            <a:r>
              <a:rPr lang="en-US" sz="2400" smtClean="0">
                <a:effectLst>
                  <a:outerShdw blurRad="38100" dist="38100" dir="2700000" algn="tl">
                    <a:srgbClr val="C0C0C0"/>
                  </a:outerShdw>
                </a:effectLst>
              </a:rPr>
              <a:t>After completing the horizontal model fill in below.</a:t>
            </a:r>
            <a:endParaRPr lang="en-US" smtClean="0"/>
          </a:p>
        </p:txBody>
      </p:sp>
      <p:sp>
        <p:nvSpPr>
          <p:cNvPr id="27654" name="Text Box 5"/>
          <p:cNvSpPr txBox="1">
            <a:spLocks noChangeArrowheads="1"/>
          </p:cNvSpPr>
          <p:nvPr/>
        </p:nvSpPr>
        <p:spPr bwMode="auto">
          <a:xfrm>
            <a:off x="0" y="1828800"/>
            <a:ext cx="9144000"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200" b="1">
                <a:solidFill>
                  <a:srgbClr val="FD0129"/>
                </a:solidFill>
              </a:rPr>
              <a:t> How did the previous transactions affect the financial statements?</a:t>
            </a:r>
          </a:p>
          <a:p>
            <a:pPr>
              <a:spcBef>
                <a:spcPct val="50000"/>
              </a:spcBef>
            </a:pPr>
            <a:r>
              <a:rPr lang="en-US" sz="2200" b="1">
                <a:solidFill>
                  <a:srgbClr val="FD0129"/>
                </a:solidFill>
              </a:rPr>
              <a:t>						       	      </a:t>
            </a:r>
            <a:r>
              <a:rPr lang="en-US" sz="2400" b="1" u="sng">
                <a:solidFill>
                  <a:srgbClr val="9900CC"/>
                </a:solidFill>
              </a:rPr>
              <a:t>20X1        </a:t>
            </a:r>
            <a:endParaRPr lang="en-US" sz="2400" b="1">
              <a:solidFill>
                <a:srgbClr val="9900CC"/>
              </a:solidFill>
            </a:endParaRPr>
          </a:p>
          <a:p>
            <a:pPr>
              <a:lnSpc>
                <a:spcPct val="80000"/>
              </a:lnSpc>
              <a:spcBef>
                <a:spcPct val="20000"/>
              </a:spcBef>
            </a:pPr>
            <a:r>
              <a:rPr lang="en-US" sz="2400" b="1">
                <a:solidFill>
                  <a:srgbClr val="9900CC"/>
                </a:solidFill>
              </a:rPr>
              <a:t>  </a:t>
            </a:r>
          </a:p>
          <a:p>
            <a:pPr>
              <a:lnSpc>
                <a:spcPct val="80000"/>
              </a:lnSpc>
              <a:spcBef>
                <a:spcPct val="20000"/>
              </a:spcBef>
            </a:pPr>
            <a:r>
              <a:rPr lang="en-US" sz="2400" b="1">
                <a:solidFill>
                  <a:srgbClr val="9900CC"/>
                </a:solidFill>
              </a:rPr>
              <a:t>  How much Bad Debt Expense should</a:t>
            </a:r>
          </a:p>
          <a:p>
            <a:pPr>
              <a:lnSpc>
                <a:spcPct val="80000"/>
              </a:lnSpc>
              <a:spcBef>
                <a:spcPct val="20000"/>
              </a:spcBef>
            </a:pPr>
            <a:r>
              <a:rPr lang="en-US" sz="2400" b="1">
                <a:solidFill>
                  <a:srgbClr val="9900CC"/>
                </a:solidFill>
              </a:rPr>
              <a:t>     appear on the income statement?….</a:t>
            </a:r>
          </a:p>
          <a:p>
            <a:pPr>
              <a:lnSpc>
                <a:spcPct val="80000"/>
              </a:lnSpc>
              <a:spcBef>
                <a:spcPct val="20000"/>
              </a:spcBef>
            </a:pPr>
            <a:endParaRPr lang="en-US" sz="2400" b="1">
              <a:solidFill>
                <a:srgbClr val="9900CC"/>
              </a:solidFill>
            </a:endParaRPr>
          </a:p>
          <a:p>
            <a:pPr>
              <a:lnSpc>
                <a:spcPct val="80000"/>
              </a:lnSpc>
              <a:spcBef>
                <a:spcPct val="20000"/>
              </a:spcBef>
            </a:pPr>
            <a:r>
              <a:rPr lang="en-US" sz="2400" b="1">
                <a:solidFill>
                  <a:srgbClr val="9900CC"/>
                </a:solidFill>
              </a:rPr>
              <a:t>  What is the A/R: NRV at year end?……</a:t>
            </a:r>
          </a:p>
          <a:p>
            <a:pPr>
              <a:lnSpc>
                <a:spcPct val="80000"/>
              </a:lnSpc>
              <a:spcBef>
                <a:spcPct val="20000"/>
              </a:spcBef>
            </a:pPr>
            <a:endParaRPr lang="en-US" sz="2400" b="1">
              <a:solidFill>
                <a:srgbClr val="9900CC"/>
              </a:solidFill>
            </a:endParaRPr>
          </a:p>
          <a:p>
            <a:pPr>
              <a:lnSpc>
                <a:spcPct val="80000"/>
              </a:lnSpc>
              <a:spcBef>
                <a:spcPct val="20000"/>
              </a:spcBef>
            </a:pPr>
            <a:r>
              <a:rPr lang="en-US" sz="2400" b="1">
                <a:solidFill>
                  <a:srgbClr val="9900CC"/>
                </a:solidFill>
              </a:rPr>
              <a:t>  How much A/R should be added to the </a:t>
            </a:r>
          </a:p>
          <a:p>
            <a:pPr>
              <a:lnSpc>
                <a:spcPct val="80000"/>
              </a:lnSpc>
              <a:spcBef>
                <a:spcPct val="20000"/>
              </a:spcBef>
            </a:pPr>
            <a:r>
              <a:rPr lang="en-US" sz="2400" b="1">
                <a:solidFill>
                  <a:srgbClr val="9900CC"/>
                </a:solidFill>
              </a:rPr>
              <a:t>     other current assets on the year-end</a:t>
            </a:r>
          </a:p>
          <a:p>
            <a:pPr>
              <a:lnSpc>
                <a:spcPct val="80000"/>
              </a:lnSpc>
              <a:spcBef>
                <a:spcPct val="20000"/>
              </a:spcBef>
            </a:pPr>
            <a:r>
              <a:rPr lang="en-US" sz="2400" b="1">
                <a:solidFill>
                  <a:srgbClr val="9900CC"/>
                </a:solidFill>
              </a:rPr>
              <a:t>     balance sheet?………………………….   </a:t>
            </a:r>
            <a:endParaRPr lang="en-US" sz="2400">
              <a:solidFill>
                <a:srgbClr val="9900CC"/>
              </a:solidFill>
              <a:latin typeface="Times New Roman" pitchFamily="18" charset="0"/>
            </a:endParaRPr>
          </a:p>
        </p:txBody>
      </p:sp>
      <p:sp>
        <p:nvSpPr>
          <p:cNvPr id="353286" name="Text Box 6"/>
          <p:cNvSpPr txBox="1">
            <a:spLocks noChangeArrowheads="1"/>
          </p:cNvSpPr>
          <p:nvPr/>
        </p:nvSpPr>
        <p:spPr bwMode="auto">
          <a:xfrm>
            <a:off x="5791200" y="3505200"/>
            <a:ext cx="24384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0000"/>
              </a:lnSpc>
              <a:spcBef>
                <a:spcPct val="20000"/>
              </a:spcBef>
            </a:pPr>
            <a:r>
              <a:rPr lang="en-US" sz="2400" b="1">
                <a:solidFill>
                  <a:srgbClr val="FD0129"/>
                </a:solidFill>
              </a:rPr>
              <a:t> 	$    200</a:t>
            </a:r>
          </a:p>
          <a:p>
            <a:pPr>
              <a:spcBef>
                <a:spcPct val="20000"/>
              </a:spcBef>
            </a:pPr>
            <a:r>
              <a:rPr lang="en-US" sz="2400" b="1">
                <a:solidFill>
                  <a:srgbClr val="FD0129"/>
                </a:solidFill>
              </a:rPr>
              <a:t>        </a:t>
            </a:r>
          </a:p>
          <a:p>
            <a:pPr>
              <a:lnSpc>
                <a:spcPct val="60000"/>
              </a:lnSpc>
              <a:spcBef>
                <a:spcPct val="20000"/>
              </a:spcBef>
            </a:pPr>
            <a:r>
              <a:rPr lang="en-US" sz="2400" b="1">
                <a:solidFill>
                  <a:srgbClr val="FD0129"/>
                </a:solidFill>
              </a:rPr>
              <a:t> 	$ 2,750</a:t>
            </a:r>
          </a:p>
          <a:p>
            <a:pPr>
              <a:spcBef>
                <a:spcPct val="20000"/>
              </a:spcBef>
            </a:pPr>
            <a:endParaRPr lang="en-US" sz="2400" b="1">
              <a:solidFill>
                <a:srgbClr val="FD0129"/>
              </a:solidFill>
            </a:endParaRPr>
          </a:p>
          <a:p>
            <a:pPr>
              <a:spcBef>
                <a:spcPct val="20000"/>
              </a:spcBef>
            </a:pPr>
            <a:endParaRPr lang="en-US" sz="2400" b="1">
              <a:solidFill>
                <a:srgbClr val="FD0129"/>
              </a:solidFill>
            </a:endParaRPr>
          </a:p>
          <a:p>
            <a:pPr>
              <a:spcBef>
                <a:spcPct val="55000"/>
              </a:spcBef>
            </a:pPr>
            <a:r>
              <a:rPr lang="en-US" sz="2400" b="1">
                <a:solidFill>
                  <a:srgbClr val="FD0129"/>
                </a:solidFill>
              </a:rPr>
              <a:t> 	$ 2,750</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53286">
                                            <p:txEl>
                                              <p:pRg st="0" end="0"/>
                                            </p:txEl>
                                          </p:spTgt>
                                        </p:tgtEl>
                                        <p:attrNameLst>
                                          <p:attrName>style.visibility</p:attrName>
                                        </p:attrNameLst>
                                      </p:cBhvr>
                                      <p:to>
                                        <p:strVal val="visible"/>
                                      </p:to>
                                    </p:set>
                                    <p:anim calcmode="lin" valueType="num">
                                      <p:cBhvr>
                                        <p:cTn id="7" dur="1000" fill="hold"/>
                                        <p:tgtEl>
                                          <p:spTgt spid="35328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5328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5328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5328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353286">
                                            <p:txEl>
                                              <p:pRg st="1" end="1"/>
                                            </p:txEl>
                                          </p:spTgt>
                                        </p:tgtEl>
                                        <p:attrNameLst>
                                          <p:attrName>style.visibility</p:attrName>
                                        </p:attrNameLst>
                                      </p:cBhvr>
                                      <p:to>
                                        <p:strVal val="visible"/>
                                      </p:to>
                                    </p:set>
                                    <p:anim calcmode="lin" valueType="num">
                                      <p:cBhvr>
                                        <p:cTn id="14" dur="1000" fill="hold"/>
                                        <p:tgtEl>
                                          <p:spTgt spid="353286">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53286">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5328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5328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nodeType="afterGroup">
                            <p:stCondLst>
                              <p:cond delay="2000"/>
                            </p:stCondLst>
                            <p:childTnLst>
                              <p:par>
                                <p:cTn id="19" presetID="15" presetClass="entr" presetSubtype="0" fill="hold" grpId="0" nodeType="afterEffect">
                                  <p:stCondLst>
                                    <p:cond delay="0"/>
                                  </p:stCondLst>
                                  <p:childTnLst>
                                    <p:set>
                                      <p:cBhvr>
                                        <p:cTn id="20" dur="1" fill="hold">
                                          <p:stCondLst>
                                            <p:cond delay="0"/>
                                          </p:stCondLst>
                                        </p:cTn>
                                        <p:tgtEl>
                                          <p:spTgt spid="353286">
                                            <p:txEl>
                                              <p:pRg st="2" end="2"/>
                                            </p:txEl>
                                          </p:spTgt>
                                        </p:tgtEl>
                                        <p:attrNameLst>
                                          <p:attrName>style.visibility</p:attrName>
                                        </p:attrNameLst>
                                      </p:cBhvr>
                                      <p:to>
                                        <p:strVal val="visible"/>
                                      </p:to>
                                    </p:set>
                                    <p:anim calcmode="lin" valueType="num">
                                      <p:cBhvr>
                                        <p:cTn id="21" dur="1000" fill="hold"/>
                                        <p:tgtEl>
                                          <p:spTgt spid="353286">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53286">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5328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5328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nodeType="afterGroup">
                            <p:stCondLst>
                              <p:cond delay="3000"/>
                            </p:stCondLst>
                            <p:childTnLst>
                              <p:par>
                                <p:cTn id="26" presetID="15" presetClass="entr" presetSubtype="0" fill="hold" grpId="0" nodeType="afterEffect">
                                  <p:stCondLst>
                                    <p:cond delay="0"/>
                                  </p:stCondLst>
                                  <p:childTnLst>
                                    <p:set>
                                      <p:cBhvr>
                                        <p:cTn id="27" dur="1" fill="hold">
                                          <p:stCondLst>
                                            <p:cond delay="0"/>
                                          </p:stCondLst>
                                        </p:cTn>
                                        <p:tgtEl>
                                          <p:spTgt spid="353286">
                                            <p:txEl>
                                              <p:pRg st="5" end="5"/>
                                            </p:txEl>
                                          </p:spTgt>
                                        </p:tgtEl>
                                        <p:attrNameLst>
                                          <p:attrName>style.visibility</p:attrName>
                                        </p:attrNameLst>
                                      </p:cBhvr>
                                      <p:to>
                                        <p:strVal val="visible"/>
                                      </p:to>
                                    </p:set>
                                    <p:anim calcmode="lin" valueType="num">
                                      <p:cBhvr>
                                        <p:cTn id="28" dur="1000" fill="hold"/>
                                        <p:tgtEl>
                                          <p:spTgt spid="353286">
                                            <p:txEl>
                                              <p:pRg st="5" end="5"/>
                                            </p:txEl>
                                          </p:spTgt>
                                        </p:tgtEl>
                                        <p:attrNameLst>
                                          <p:attrName>ppt_w</p:attrName>
                                        </p:attrNameLst>
                                      </p:cBhvr>
                                      <p:tavLst>
                                        <p:tav tm="0">
                                          <p:val>
                                            <p:fltVal val="0"/>
                                          </p:val>
                                        </p:tav>
                                        <p:tav tm="100000">
                                          <p:val>
                                            <p:strVal val="#ppt_w"/>
                                          </p:val>
                                        </p:tav>
                                      </p:tavLst>
                                    </p:anim>
                                    <p:anim calcmode="lin" valueType="num">
                                      <p:cBhvr>
                                        <p:cTn id="29" dur="1000" fill="hold"/>
                                        <p:tgtEl>
                                          <p:spTgt spid="353286">
                                            <p:txEl>
                                              <p:pRg st="5" end="5"/>
                                            </p:txEl>
                                          </p:spTgt>
                                        </p:tgtEl>
                                        <p:attrNameLst>
                                          <p:attrName>ppt_h</p:attrName>
                                        </p:attrNameLst>
                                      </p:cBhvr>
                                      <p:tavLst>
                                        <p:tav tm="0">
                                          <p:val>
                                            <p:fltVal val="0"/>
                                          </p:val>
                                        </p:tav>
                                        <p:tav tm="100000">
                                          <p:val>
                                            <p:strVal val="#ppt_h"/>
                                          </p:val>
                                        </p:tav>
                                      </p:tavLst>
                                    </p:anim>
                                    <p:anim calcmode="lin" valueType="num">
                                      <p:cBhvr>
                                        <p:cTn id="30" dur="1000" fill="hold"/>
                                        <p:tgtEl>
                                          <p:spTgt spid="353286">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353286">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6" grpId="0" build="p" autoUpdateAnimBg="0"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CE08D92-B522-4D5D-8671-03C1E2568B43}" type="slidenum">
              <a:rPr lang="en-US" smtClean="0"/>
              <a:pPr eaLnBrk="1" hangingPunct="1">
                <a:defRPr/>
              </a:pPr>
              <a:t>27</a:t>
            </a:fld>
            <a:endParaRPr lang="en-US" smtClean="0"/>
          </a:p>
        </p:txBody>
      </p:sp>
      <p:sp>
        <p:nvSpPr>
          <p:cNvPr id="2867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8676"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52932" name="Rectangle 4"/>
          <p:cNvSpPr>
            <a:spLocks noChangeArrowheads="1"/>
          </p:cNvSpPr>
          <p:nvPr/>
        </p:nvSpPr>
        <p:spPr bwMode="auto">
          <a:xfrm>
            <a:off x="76200" y="152400"/>
            <a:ext cx="8991600" cy="381000"/>
          </a:xfrm>
          <a:prstGeom prst="rect">
            <a:avLst/>
          </a:prstGeom>
          <a:noFill/>
          <a:ln w="12700">
            <a:noFill/>
            <a:miter lim="800000"/>
            <a:headEnd/>
            <a:tailEnd/>
          </a:ln>
          <a:effectLst/>
        </p:spPr>
        <p:txBody>
          <a:bodyPr lIns="90488" tIns="44450" rIns="90488" bIns="44450" anchor="ctr"/>
          <a:lstStyle/>
          <a:p>
            <a:pPr algn="ctr" eaLnBrk="0" hangingPunct="0">
              <a:defRPr/>
            </a:pPr>
            <a:r>
              <a:rPr lang="en-US" sz="3600" b="1" u="sng">
                <a:solidFill>
                  <a:schemeClr val="tx2"/>
                </a:solidFill>
                <a:effectLst>
                  <a:outerShdw blurRad="38100" dist="38100" dir="2700000" algn="tl">
                    <a:srgbClr val="C0C0C0"/>
                  </a:outerShdw>
                </a:effectLst>
                <a:latin typeface="Times New Roman" pitchFamily="18" charset="0"/>
                <a:cs typeface="+mn-cs"/>
              </a:rPr>
              <a:t>Transaction Posted to T-accounts</a:t>
            </a:r>
          </a:p>
        </p:txBody>
      </p:sp>
      <p:sp>
        <p:nvSpPr>
          <p:cNvPr id="28678" name="Rectangle 5"/>
          <p:cNvSpPr>
            <a:spLocks noChangeArrowheads="1"/>
          </p:cNvSpPr>
          <p:nvPr/>
        </p:nvSpPr>
        <p:spPr bwMode="auto">
          <a:xfrm>
            <a:off x="2193925" y="2144713"/>
            <a:ext cx="2413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700">
                <a:solidFill>
                  <a:srgbClr val="000000"/>
                </a:solidFill>
              </a:rPr>
              <a:t> </a:t>
            </a:r>
          </a:p>
        </p:txBody>
      </p:sp>
      <p:sp>
        <p:nvSpPr>
          <p:cNvPr id="28679" name="Rectangle 6"/>
          <p:cNvSpPr>
            <a:spLocks noChangeArrowheads="1"/>
          </p:cNvSpPr>
          <p:nvPr/>
        </p:nvSpPr>
        <p:spPr bwMode="auto">
          <a:xfrm>
            <a:off x="1936750" y="3543300"/>
            <a:ext cx="2413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700">
                <a:solidFill>
                  <a:srgbClr val="000000"/>
                </a:solidFill>
              </a:rPr>
              <a:t> </a:t>
            </a:r>
          </a:p>
        </p:txBody>
      </p:sp>
      <p:sp>
        <p:nvSpPr>
          <p:cNvPr id="28680" name="Rectangle 7"/>
          <p:cNvSpPr>
            <a:spLocks noChangeArrowheads="1"/>
          </p:cNvSpPr>
          <p:nvPr/>
        </p:nvSpPr>
        <p:spPr bwMode="auto">
          <a:xfrm>
            <a:off x="2193925" y="3543300"/>
            <a:ext cx="2413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700">
                <a:solidFill>
                  <a:srgbClr val="000000"/>
                </a:solidFill>
              </a:rPr>
              <a:t> </a:t>
            </a:r>
          </a:p>
        </p:txBody>
      </p:sp>
      <p:sp>
        <p:nvSpPr>
          <p:cNvPr id="28681" name="Rectangle 8"/>
          <p:cNvSpPr>
            <a:spLocks noChangeArrowheads="1"/>
          </p:cNvSpPr>
          <p:nvPr/>
        </p:nvSpPr>
        <p:spPr bwMode="auto">
          <a:xfrm>
            <a:off x="228600" y="2286000"/>
            <a:ext cx="2711450" cy="74613"/>
          </a:xfrm>
          <a:prstGeom prst="rect">
            <a:avLst/>
          </a:prstGeom>
          <a:solidFill>
            <a:srgbClr val="0000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8682" name="Rectangle 9"/>
          <p:cNvSpPr>
            <a:spLocks noChangeArrowheads="1"/>
          </p:cNvSpPr>
          <p:nvPr/>
        </p:nvSpPr>
        <p:spPr bwMode="auto">
          <a:xfrm>
            <a:off x="3276600" y="2286000"/>
            <a:ext cx="2546350" cy="74613"/>
          </a:xfrm>
          <a:prstGeom prst="rect">
            <a:avLst/>
          </a:prstGeom>
          <a:solidFill>
            <a:srgbClr val="0000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8683" name="Rectangle 10"/>
          <p:cNvSpPr>
            <a:spLocks noChangeArrowheads="1"/>
          </p:cNvSpPr>
          <p:nvPr/>
        </p:nvSpPr>
        <p:spPr bwMode="auto">
          <a:xfrm>
            <a:off x="6172200" y="2262188"/>
            <a:ext cx="2470150" cy="74612"/>
          </a:xfrm>
          <a:prstGeom prst="rect">
            <a:avLst/>
          </a:prstGeom>
          <a:solidFill>
            <a:srgbClr val="0000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8684" name="Text Box 12"/>
          <p:cNvSpPr txBox="1">
            <a:spLocks noChangeArrowheads="1"/>
          </p:cNvSpPr>
          <p:nvPr/>
        </p:nvSpPr>
        <p:spPr bwMode="auto">
          <a:xfrm>
            <a:off x="914400" y="609600"/>
            <a:ext cx="8229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latin typeface="Times New Roman" pitchFamily="18" charset="0"/>
              </a:rPr>
              <a:t>     </a:t>
            </a:r>
            <a:r>
              <a:rPr lang="en-US" sz="2800" b="1">
                <a:solidFill>
                  <a:srgbClr val="FD0129"/>
                </a:solidFill>
                <a:latin typeface="Times New Roman" pitchFamily="18" charset="0"/>
              </a:rPr>
              <a:t>1.   Provided services to customers for $10,000 		which will be collected at a later date.</a:t>
            </a:r>
            <a:endParaRPr lang="en-US" sz="2400">
              <a:latin typeface="Times New Roman" pitchFamily="18" charset="0"/>
            </a:endParaRPr>
          </a:p>
        </p:txBody>
      </p:sp>
      <p:sp>
        <p:nvSpPr>
          <p:cNvPr id="28685" name="Line 13"/>
          <p:cNvSpPr>
            <a:spLocks noChangeShapeType="1"/>
          </p:cNvSpPr>
          <p:nvPr/>
        </p:nvSpPr>
        <p:spPr bwMode="auto">
          <a:xfrm>
            <a:off x="228600" y="5257800"/>
            <a:ext cx="27432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6" name="Line 14"/>
          <p:cNvSpPr>
            <a:spLocks noChangeShapeType="1"/>
          </p:cNvSpPr>
          <p:nvPr/>
        </p:nvSpPr>
        <p:spPr bwMode="auto">
          <a:xfrm>
            <a:off x="3276600" y="5257800"/>
            <a:ext cx="25908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7" name="Line 15"/>
          <p:cNvSpPr>
            <a:spLocks noChangeShapeType="1"/>
          </p:cNvSpPr>
          <p:nvPr/>
        </p:nvSpPr>
        <p:spPr bwMode="auto">
          <a:xfrm>
            <a:off x="6248400" y="5486400"/>
            <a:ext cx="25146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8" name="Line 16"/>
          <p:cNvSpPr>
            <a:spLocks noChangeShapeType="1"/>
          </p:cNvSpPr>
          <p:nvPr/>
        </p:nvSpPr>
        <p:spPr bwMode="auto">
          <a:xfrm>
            <a:off x="1676400" y="2286000"/>
            <a:ext cx="0" cy="2362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89" name="Line 17"/>
          <p:cNvSpPr>
            <a:spLocks noChangeShapeType="1"/>
          </p:cNvSpPr>
          <p:nvPr/>
        </p:nvSpPr>
        <p:spPr bwMode="auto">
          <a:xfrm>
            <a:off x="4572000" y="2286000"/>
            <a:ext cx="0" cy="2362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90" name="Line 18"/>
          <p:cNvSpPr>
            <a:spLocks noChangeShapeType="1"/>
          </p:cNvSpPr>
          <p:nvPr/>
        </p:nvSpPr>
        <p:spPr bwMode="auto">
          <a:xfrm>
            <a:off x="7391400" y="2286000"/>
            <a:ext cx="0" cy="2362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91" name="Line 19"/>
          <p:cNvSpPr>
            <a:spLocks noChangeShapeType="1"/>
          </p:cNvSpPr>
          <p:nvPr/>
        </p:nvSpPr>
        <p:spPr bwMode="auto">
          <a:xfrm>
            <a:off x="1676400" y="5257800"/>
            <a:ext cx="0" cy="12954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92" name="Line 20"/>
          <p:cNvSpPr>
            <a:spLocks noChangeShapeType="1"/>
          </p:cNvSpPr>
          <p:nvPr/>
        </p:nvSpPr>
        <p:spPr bwMode="auto">
          <a:xfrm>
            <a:off x="4572000" y="5257800"/>
            <a:ext cx="0" cy="13716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93" name="Line 21"/>
          <p:cNvSpPr>
            <a:spLocks noChangeShapeType="1"/>
          </p:cNvSpPr>
          <p:nvPr/>
        </p:nvSpPr>
        <p:spPr bwMode="auto">
          <a:xfrm>
            <a:off x="7391400" y="5486400"/>
            <a:ext cx="0" cy="10668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94" name="Text Box 22"/>
          <p:cNvSpPr txBox="1">
            <a:spLocks noChangeArrowheads="1"/>
          </p:cNvSpPr>
          <p:nvPr/>
        </p:nvSpPr>
        <p:spPr bwMode="auto">
          <a:xfrm>
            <a:off x="914400" y="18288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  Cash</a:t>
            </a:r>
            <a:endParaRPr lang="en-US" sz="2400">
              <a:latin typeface="Times New Roman" pitchFamily="18" charset="0"/>
            </a:endParaRPr>
          </a:p>
        </p:txBody>
      </p:sp>
      <p:sp>
        <p:nvSpPr>
          <p:cNvPr id="28695" name="Text Box 23"/>
          <p:cNvSpPr txBox="1">
            <a:spLocks noChangeArrowheads="1"/>
          </p:cNvSpPr>
          <p:nvPr/>
        </p:nvSpPr>
        <p:spPr bwMode="auto">
          <a:xfrm>
            <a:off x="3352800" y="1828800"/>
            <a:ext cx="236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  Acct. Rec.</a:t>
            </a:r>
          </a:p>
        </p:txBody>
      </p:sp>
      <p:sp>
        <p:nvSpPr>
          <p:cNvPr id="28696" name="Text Box 24"/>
          <p:cNvSpPr txBox="1">
            <a:spLocks noChangeArrowheads="1"/>
          </p:cNvSpPr>
          <p:nvPr/>
        </p:nvSpPr>
        <p:spPr bwMode="auto">
          <a:xfrm>
            <a:off x="6096000" y="1828800"/>
            <a:ext cx="259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Allow. for D.A</a:t>
            </a:r>
            <a:r>
              <a:rPr lang="en-US" sz="2400">
                <a:solidFill>
                  <a:schemeClr val="tx2"/>
                </a:solidFill>
                <a:latin typeface="Times New Roman" pitchFamily="18" charset="0"/>
              </a:rPr>
              <a:t>.</a:t>
            </a:r>
            <a:endParaRPr lang="en-US" sz="2400">
              <a:latin typeface="Times New Roman" pitchFamily="18" charset="0"/>
            </a:endParaRPr>
          </a:p>
        </p:txBody>
      </p:sp>
      <p:sp>
        <p:nvSpPr>
          <p:cNvPr id="28697" name="Text Box 25"/>
          <p:cNvSpPr txBox="1">
            <a:spLocks noChangeArrowheads="1"/>
          </p:cNvSpPr>
          <p:nvPr/>
        </p:nvSpPr>
        <p:spPr bwMode="auto">
          <a:xfrm>
            <a:off x="0" y="4724400"/>
            <a:ext cx="327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t> </a:t>
            </a:r>
            <a:r>
              <a:rPr lang="en-US" sz="2800" b="1">
                <a:solidFill>
                  <a:schemeClr val="tx2"/>
                </a:solidFill>
              </a:rPr>
              <a:t>Service Revenue</a:t>
            </a:r>
            <a:r>
              <a:rPr lang="en-US" sz="2800" b="1"/>
              <a:t> </a:t>
            </a:r>
            <a:endParaRPr lang="en-US" sz="2400">
              <a:latin typeface="Times New Roman" pitchFamily="18" charset="0"/>
            </a:endParaRPr>
          </a:p>
        </p:txBody>
      </p:sp>
      <p:sp>
        <p:nvSpPr>
          <p:cNvPr id="28698" name="Text Box 26"/>
          <p:cNvSpPr txBox="1">
            <a:spLocks noChangeArrowheads="1"/>
          </p:cNvSpPr>
          <p:nvPr/>
        </p:nvSpPr>
        <p:spPr bwMode="auto">
          <a:xfrm>
            <a:off x="3276600" y="4800600"/>
            <a:ext cx="2667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Bad Debt Exp.</a:t>
            </a:r>
            <a:endParaRPr lang="en-US" sz="2400">
              <a:latin typeface="Times New Roman" pitchFamily="18" charset="0"/>
            </a:endParaRPr>
          </a:p>
        </p:txBody>
      </p:sp>
      <p:sp>
        <p:nvSpPr>
          <p:cNvPr id="28699" name="Text Box 27"/>
          <p:cNvSpPr txBox="1">
            <a:spLocks noChangeArrowheads="1"/>
          </p:cNvSpPr>
          <p:nvPr/>
        </p:nvSpPr>
        <p:spPr bwMode="auto">
          <a:xfrm>
            <a:off x="6248400" y="50292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 Retain. Earn.</a:t>
            </a:r>
            <a:endParaRPr lang="en-US" sz="2400">
              <a:latin typeface="Times New Roman" pitchFamily="18" charset="0"/>
            </a:endParaRPr>
          </a:p>
        </p:txBody>
      </p:sp>
      <p:sp>
        <p:nvSpPr>
          <p:cNvPr id="28700" name="Text Box 28"/>
          <p:cNvSpPr txBox="1">
            <a:spLocks noChangeArrowheads="1"/>
          </p:cNvSpPr>
          <p:nvPr/>
        </p:nvSpPr>
        <p:spPr bwMode="auto">
          <a:xfrm>
            <a:off x="0" y="2514600"/>
            <a:ext cx="160020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0"/>
              </a:spcBef>
            </a:pPr>
            <a:endParaRPr lang="en-US" sz="2400" b="1"/>
          </a:p>
          <a:p>
            <a:pPr>
              <a:lnSpc>
                <a:spcPct val="75000"/>
              </a:lnSpc>
              <a:spcBef>
                <a:spcPct val="50000"/>
              </a:spcBef>
            </a:pPr>
            <a:endParaRPr lang="en-US" sz="2400" b="1"/>
          </a:p>
          <a:p>
            <a:pPr>
              <a:lnSpc>
                <a:spcPct val="75000"/>
              </a:lnSpc>
              <a:spcBef>
                <a:spcPct val="50000"/>
              </a:spcBef>
            </a:pPr>
            <a:endParaRPr lang="en-US" sz="2400" b="1"/>
          </a:p>
          <a:p>
            <a:pPr>
              <a:lnSpc>
                <a:spcPct val="75000"/>
              </a:lnSpc>
              <a:spcBef>
                <a:spcPct val="50000"/>
              </a:spcBef>
            </a:pPr>
            <a:endParaRPr lang="en-US" sz="2400">
              <a:latin typeface="Times New Roman" pitchFamily="18" charset="0"/>
            </a:endParaRPr>
          </a:p>
        </p:txBody>
      </p:sp>
      <p:sp>
        <p:nvSpPr>
          <p:cNvPr id="28701" name="Text Box 29"/>
          <p:cNvSpPr txBox="1">
            <a:spLocks noChangeArrowheads="1"/>
          </p:cNvSpPr>
          <p:nvPr/>
        </p:nvSpPr>
        <p:spPr bwMode="auto">
          <a:xfrm>
            <a:off x="2895600" y="2362200"/>
            <a:ext cx="1600200"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25000"/>
              </a:spcBef>
            </a:pPr>
            <a:r>
              <a:rPr lang="en-US" sz="2400" b="1"/>
              <a:t>  </a:t>
            </a:r>
          </a:p>
          <a:p>
            <a:pPr>
              <a:lnSpc>
                <a:spcPct val="75000"/>
              </a:lnSpc>
              <a:spcBef>
                <a:spcPct val="25000"/>
              </a:spcBef>
            </a:pPr>
            <a:endParaRPr lang="en-US" sz="2400" b="1"/>
          </a:p>
          <a:p>
            <a:pPr>
              <a:lnSpc>
                <a:spcPct val="75000"/>
              </a:lnSpc>
              <a:spcBef>
                <a:spcPct val="25000"/>
              </a:spcBef>
            </a:pPr>
            <a:r>
              <a:rPr lang="en-US" sz="2400" b="1"/>
              <a:t>   </a:t>
            </a:r>
          </a:p>
          <a:p>
            <a:pPr>
              <a:lnSpc>
                <a:spcPct val="75000"/>
              </a:lnSpc>
              <a:spcBef>
                <a:spcPct val="25000"/>
              </a:spcBef>
            </a:pPr>
            <a:r>
              <a:rPr lang="en-US" sz="2400" b="1"/>
              <a:t> </a:t>
            </a:r>
            <a:endParaRPr lang="en-US" sz="2400" b="1">
              <a:solidFill>
                <a:srgbClr val="FD0129"/>
              </a:solidFill>
            </a:endParaRPr>
          </a:p>
          <a:p>
            <a:pPr>
              <a:lnSpc>
                <a:spcPct val="75000"/>
              </a:lnSpc>
              <a:spcBef>
                <a:spcPct val="25000"/>
              </a:spcBef>
            </a:pPr>
            <a:endParaRPr lang="en-US" sz="2400">
              <a:latin typeface="Times New Roman" pitchFamily="18" charset="0"/>
            </a:endParaRPr>
          </a:p>
        </p:txBody>
      </p:sp>
      <p:sp>
        <p:nvSpPr>
          <p:cNvPr id="28702" name="Text Box 30"/>
          <p:cNvSpPr txBox="1">
            <a:spLocks noChangeArrowheads="1"/>
          </p:cNvSpPr>
          <p:nvPr/>
        </p:nvSpPr>
        <p:spPr bwMode="auto">
          <a:xfrm>
            <a:off x="4572000" y="2362200"/>
            <a:ext cx="1524000"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25000"/>
              </a:spcBef>
            </a:pPr>
            <a:r>
              <a:rPr lang="en-US" sz="2400" b="1"/>
              <a:t>     </a:t>
            </a:r>
          </a:p>
          <a:p>
            <a:pPr>
              <a:lnSpc>
                <a:spcPct val="75000"/>
              </a:lnSpc>
              <a:spcBef>
                <a:spcPct val="25000"/>
              </a:spcBef>
            </a:pPr>
            <a:r>
              <a:rPr lang="en-US" sz="2400" b="1"/>
              <a:t>     </a:t>
            </a:r>
            <a:endParaRPr lang="en-US" sz="2000" b="1"/>
          </a:p>
          <a:p>
            <a:pPr>
              <a:lnSpc>
                <a:spcPct val="75000"/>
              </a:lnSpc>
              <a:spcBef>
                <a:spcPct val="25000"/>
              </a:spcBef>
            </a:pPr>
            <a:endParaRPr lang="en-US" sz="2000" b="1"/>
          </a:p>
          <a:p>
            <a:pPr>
              <a:lnSpc>
                <a:spcPct val="75000"/>
              </a:lnSpc>
              <a:spcBef>
                <a:spcPct val="25000"/>
              </a:spcBef>
            </a:pPr>
            <a:endParaRPr lang="en-US" sz="2400" b="1">
              <a:solidFill>
                <a:srgbClr val="FD0129"/>
              </a:solidFill>
            </a:endParaRPr>
          </a:p>
        </p:txBody>
      </p:sp>
      <p:sp>
        <p:nvSpPr>
          <p:cNvPr id="28703" name="Text Box 31"/>
          <p:cNvSpPr txBox="1">
            <a:spLocks noChangeArrowheads="1"/>
          </p:cNvSpPr>
          <p:nvPr/>
        </p:nvSpPr>
        <p:spPr bwMode="auto">
          <a:xfrm>
            <a:off x="6019800" y="23622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b="1"/>
              <a:t> </a:t>
            </a:r>
            <a:endParaRPr lang="en-US" sz="2400" b="1">
              <a:solidFill>
                <a:srgbClr val="FD0129"/>
              </a:solidFill>
            </a:endParaRPr>
          </a:p>
        </p:txBody>
      </p:sp>
      <p:sp>
        <p:nvSpPr>
          <p:cNvPr id="28704" name="Text Box 32"/>
          <p:cNvSpPr txBox="1">
            <a:spLocks noChangeArrowheads="1"/>
          </p:cNvSpPr>
          <p:nvPr/>
        </p:nvSpPr>
        <p:spPr bwMode="auto">
          <a:xfrm>
            <a:off x="7391400" y="2438400"/>
            <a:ext cx="14478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0"/>
              </a:spcBef>
            </a:pPr>
            <a:r>
              <a:rPr lang="en-US" sz="2400">
                <a:latin typeface="Times New Roman" pitchFamily="18" charset="0"/>
              </a:rPr>
              <a:t> </a:t>
            </a:r>
            <a:endParaRPr lang="en-US" sz="2400" b="1"/>
          </a:p>
          <a:p>
            <a:pPr>
              <a:lnSpc>
                <a:spcPct val="75000"/>
              </a:lnSpc>
              <a:spcBef>
                <a:spcPct val="50000"/>
              </a:spcBef>
            </a:pPr>
            <a:r>
              <a:rPr lang="en-US" sz="2400" b="1"/>
              <a:t>   </a:t>
            </a:r>
            <a:endParaRPr lang="en-US" sz="2000" b="1"/>
          </a:p>
          <a:p>
            <a:pPr>
              <a:lnSpc>
                <a:spcPct val="75000"/>
              </a:lnSpc>
              <a:spcBef>
                <a:spcPct val="25000"/>
              </a:spcBef>
            </a:pPr>
            <a:r>
              <a:rPr lang="en-US" sz="2400" b="1"/>
              <a:t>  </a:t>
            </a:r>
            <a:endParaRPr lang="en-US" sz="2400" b="1">
              <a:solidFill>
                <a:srgbClr val="FD0129"/>
              </a:solidFill>
            </a:endParaRPr>
          </a:p>
          <a:p>
            <a:pPr>
              <a:lnSpc>
                <a:spcPct val="75000"/>
              </a:lnSpc>
              <a:spcBef>
                <a:spcPct val="25000"/>
              </a:spcBef>
            </a:pPr>
            <a:r>
              <a:rPr lang="en-US" sz="2400" b="1">
                <a:solidFill>
                  <a:srgbClr val="FD0129"/>
                </a:solidFill>
              </a:rPr>
              <a:t> </a:t>
            </a:r>
            <a:endParaRPr lang="en-US" sz="2400" b="1"/>
          </a:p>
        </p:txBody>
      </p:sp>
      <p:sp>
        <p:nvSpPr>
          <p:cNvPr id="28705" name="Text Box 33"/>
          <p:cNvSpPr txBox="1">
            <a:spLocks noChangeArrowheads="1"/>
          </p:cNvSpPr>
          <p:nvPr/>
        </p:nvSpPr>
        <p:spPr bwMode="auto">
          <a:xfrm>
            <a:off x="228600" y="5334000"/>
            <a:ext cx="3048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
              </a:spcBef>
            </a:pPr>
            <a:r>
              <a:rPr lang="en-US" sz="2400">
                <a:latin typeface="Times New Roman" pitchFamily="18" charset="0"/>
              </a:rPr>
              <a:t>                   </a:t>
            </a:r>
            <a:endParaRPr lang="en-US" sz="2400" b="1"/>
          </a:p>
          <a:p>
            <a:pPr>
              <a:lnSpc>
                <a:spcPct val="75000"/>
              </a:lnSpc>
              <a:spcBef>
                <a:spcPct val="5000"/>
              </a:spcBef>
            </a:pPr>
            <a:r>
              <a:rPr lang="en-US" sz="2400" b="1"/>
              <a:t>                        </a:t>
            </a:r>
          </a:p>
          <a:p>
            <a:pPr>
              <a:lnSpc>
                <a:spcPct val="75000"/>
              </a:lnSpc>
              <a:spcBef>
                <a:spcPct val="5000"/>
              </a:spcBef>
            </a:pPr>
            <a:endParaRPr lang="en-US" sz="2400" b="1"/>
          </a:p>
        </p:txBody>
      </p:sp>
      <p:sp>
        <p:nvSpPr>
          <p:cNvPr id="28706" name="Text Box 34"/>
          <p:cNvSpPr txBox="1">
            <a:spLocks noChangeArrowheads="1"/>
          </p:cNvSpPr>
          <p:nvPr/>
        </p:nvSpPr>
        <p:spPr bwMode="auto">
          <a:xfrm>
            <a:off x="3124200" y="5334000"/>
            <a:ext cx="27432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
              </a:spcBef>
            </a:pPr>
            <a:r>
              <a:rPr lang="en-US" sz="2400" b="1"/>
              <a:t> </a:t>
            </a:r>
          </a:p>
          <a:p>
            <a:pPr>
              <a:lnSpc>
                <a:spcPct val="60000"/>
              </a:lnSpc>
              <a:spcBef>
                <a:spcPct val="5000"/>
              </a:spcBef>
            </a:pPr>
            <a:r>
              <a:rPr lang="en-US" sz="2400" b="1"/>
              <a:t>                 </a:t>
            </a:r>
          </a:p>
          <a:p>
            <a:pPr>
              <a:lnSpc>
                <a:spcPct val="75000"/>
              </a:lnSpc>
              <a:spcBef>
                <a:spcPct val="25000"/>
              </a:spcBef>
            </a:pPr>
            <a:r>
              <a:rPr lang="en-US" sz="2400" b="1"/>
              <a:t>    </a:t>
            </a:r>
          </a:p>
        </p:txBody>
      </p:sp>
      <p:sp>
        <p:nvSpPr>
          <p:cNvPr id="28707" name="Text Box 35"/>
          <p:cNvSpPr txBox="1">
            <a:spLocks noChangeArrowheads="1"/>
          </p:cNvSpPr>
          <p:nvPr/>
        </p:nvSpPr>
        <p:spPr bwMode="auto">
          <a:xfrm>
            <a:off x="6172200" y="5486400"/>
            <a:ext cx="2743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spcBef>
                <a:spcPct val="15000"/>
              </a:spcBef>
            </a:pPr>
            <a:endParaRPr lang="en-US" sz="2400" b="1"/>
          </a:p>
          <a:p>
            <a:pPr>
              <a:lnSpc>
                <a:spcPct val="85000"/>
              </a:lnSpc>
              <a:spcBef>
                <a:spcPct val="15000"/>
              </a:spcBef>
            </a:pPr>
            <a:r>
              <a:rPr lang="en-US" sz="2400">
                <a:latin typeface="Times New Roman" pitchFamily="18" charset="0"/>
              </a:rPr>
              <a:t>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E91EA0E-C69D-4223-8698-3AD3A5FE5090}" type="slidenum">
              <a:rPr lang="en-US" smtClean="0"/>
              <a:pPr eaLnBrk="1" hangingPunct="1">
                <a:defRPr/>
              </a:pPr>
              <a:t>28</a:t>
            </a:fld>
            <a:endParaRPr lang="en-US" smtClean="0"/>
          </a:p>
        </p:txBody>
      </p:sp>
      <p:sp>
        <p:nvSpPr>
          <p:cNvPr id="2969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970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54980" name="Rectangle 4"/>
          <p:cNvSpPr>
            <a:spLocks noChangeArrowheads="1"/>
          </p:cNvSpPr>
          <p:nvPr/>
        </p:nvSpPr>
        <p:spPr bwMode="auto">
          <a:xfrm>
            <a:off x="76200" y="152400"/>
            <a:ext cx="8991600" cy="381000"/>
          </a:xfrm>
          <a:prstGeom prst="rect">
            <a:avLst/>
          </a:prstGeom>
          <a:noFill/>
          <a:ln w="12700">
            <a:noFill/>
            <a:miter lim="800000"/>
            <a:headEnd/>
            <a:tailEnd/>
          </a:ln>
          <a:effectLst/>
        </p:spPr>
        <p:txBody>
          <a:bodyPr lIns="90488" tIns="44450" rIns="90488" bIns="44450" anchor="ctr"/>
          <a:lstStyle/>
          <a:p>
            <a:pPr algn="ctr" eaLnBrk="0" hangingPunct="0">
              <a:defRPr/>
            </a:pPr>
            <a:r>
              <a:rPr lang="en-US" sz="3600" b="1" u="sng">
                <a:solidFill>
                  <a:schemeClr val="tx2"/>
                </a:solidFill>
                <a:effectLst>
                  <a:outerShdw blurRad="38100" dist="38100" dir="2700000" algn="tl">
                    <a:srgbClr val="C0C0C0"/>
                  </a:outerShdw>
                </a:effectLst>
                <a:latin typeface="Times New Roman" pitchFamily="18" charset="0"/>
                <a:cs typeface="+mn-cs"/>
              </a:rPr>
              <a:t>Transaction Posted to T-accounts</a:t>
            </a:r>
          </a:p>
        </p:txBody>
      </p:sp>
      <p:sp>
        <p:nvSpPr>
          <p:cNvPr id="29702" name="Rectangle 5"/>
          <p:cNvSpPr>
            <a:spLocks noChangeArrowheads="1"/>
          </p:cNvSpPr>
          <p:nvPr/>
        </p:nvSpPr>
        <p:spPr bwMode="auto">
          <a:xfrm>
            <a:off x="2193925" y="2144713"/>
            <a:ext cx="2413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700">
                <a:solidFill>
                  <a:srgbClr val="000000"/>
                </a:solidFill>
              </a:rPr>
              <a:t> </a:t>
            </a:r>
          </a:p>
        </p:txBody>
      </p:sp>
      <p:sp>
        <p:nvSpPr>
          <p:cNvPr id="29703" name="Rectangle 6"/>
          <p:cNvSpPr>
            <a:spLocks noChangeArrowheads="1"/>
          </p:cNvSpPr>
          <p:nvPr/>
        </p:nvSpPr>
        <p:spPr bwMode="auto">
          <a:xfrm>
            <a:off x="1936750" y="3543300"/>
            <a:ext cx="2413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700">
                <a:solidFill>
                  <a:srgbClr val="000000"/>
                </a:solidFill>
              </a:rPr>
              <a:t> </a:t>
            </a:r>
          </a:p>
        </p:txBody>
      </p:sp>
      <p:sp>
        <p:nvSpPr>
          <p:cNvPr id="29704" name="Rectangle 7"/>
          <p:cNvSpPr>
            <a:spLocks noChangeArrowheads="1"/>
          </p:cNvSpPr>
          <p:nvPr/>
        </p:nvSpPr>
        <p:spPr bwMode="auto">
          <a:xfrm>
            <a:off x="2193925" y="3543300"/>
            <a:ext cx="2413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700">
                <a:solidFill>
                  <a:srgbClr val="000000"/>
                </a:solidFill>
              </a:rPr>
              <a:t> </a:t>
            </a:r>
          </a:p>
        </p:txBody>
      </p:sp>
      <p:sp>
        <p:nvSpPr>
          <p:cNvPr id="29705" name="Rectangle 8"/>
          <p:cNvSpPr>
            <a:spLocks noChangeArrowheads="1"/>
          </p:cNvSpPr>
          <p:nvPr/>
        </p:nvSpPr>
        <p:spPr bwMode="auto">
          <a:xfrm>
            <a:off x="228600" y="2286000"/>
            <a:ext cx="2711450" cy="74613"/>
          </a:xfrm>
          <a:prstGeom prst="rect">
            <a:avLst/>
          </a:prstGeom>
          <a:solidFill>
            <a:srgbClr val="0000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9706" name="Rectangle 9"/>
          <p:cNvSpPr>
            <a:spLocks noChangeArrowheads="1"/>
          </p:cNvSpPr>
          <p:nvPr/>
        </p:nvSpPr>
        <p:spPr bwMode="auto">
          <a:xfrm>
            <a:off x="3276600" y="2286000"/>
            <a:ext cx="2546350" cy="74613"/>
          </a:xfrm>
          <a:prstGeom prst="rect">
            <a:avLst/>
          </a:prstGeom>
          <a:solidFill>
            <a:srgbClr val="0000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9707" name="Rectangle 10"/>
          <p:cNvSpPr>
            <a:spLocks noChangeArrowheads="1"/>
          </p:cNvSpPr>
          <p:nvPr/>
        </p:nvSpPr>
        <p:spPr bwMode="auto">
          <a:xfrm>
            <a:off x="6172200" y="2262188"/>
            <a:ext cx="2470150" cy="74612"/>
          </a:xfrm>
          <a:prstGeom prst="rect">
            <a:avLst/>
          </a:prstGeom>
          <a:solidFill>
            <a:srgbClr val="0000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9708" name="Text Box 12"/>
          <p:cNvSpPr txBox="1">
            <a:spLocks noChangeArrowheads="1"/>
          </p:cNvSpPr>
          <p:nvPr/>
        </p:nvSpPr>
        <p:spPr bwMode="auto">
          <a:xfrm>
            <a:off x="914400" y="609600"/>
            <a:ext cx="8229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latin typeface="Times New Roman" pitchFamily="18" charset="0"/>
              </a:rPr>
              <a:t>     1.   Provided services to customers for $10,000 	which will be collected at a later date.</a:t>
            </a:r>
            <a:endParaRPr lang="en-US" sz="2400">
              <a:latin typeface="Times New Roman" pitchFamily="18" charset="0"/>
            </a:endParaRPr>
          </a:p>
        </p:txBody>
      </p:sp>
      <p:sp>
        <p:nvSpPr>
          <p:cNvPr id="29709" name="Line 13"/>
          <p:cNvSpPr>
            <a:spLocks noChangeShapeType="1"/>
          </p:cNvSpPr>
          <p:nvPr/>
        </p:nvSpPr>
        <p:spPr bwMode="auto">
          <a:xfrm>
            <a:off x="228600" y="5257800"/>
            <a:ext cx="27432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10" name="Line 14"/>
          <p:cNvSpPr>
            <a:spLocks noChangeShapeType="1"/>
          </p:cNvSpPr>
          <p:nvPr/>
        </p:nvSpPr>
        <p:spPr bwMode="auto">
          <a:xfrm>
            <a:off x="3276600" y="5257800"/>
            <a:ext cx="25908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11" name="Line 15"/>
          <p:cNvSpPr>
            <a:spLocks noChangeShapeType="1"/>
          </p:cNvSpPr>
          <p:nvPr/>
        </p:nvSpPr>
        <p:spPr bwMode="auto">
          <a:xfrm>
            <a:off x="6248400" y="5486400"/>
            <a:ext cx="25146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12" name="Line 16"/>
          <p:cNvSpPr>
            <a:spLocks noChangeShapeType="1"/>
          </p:cNvSpPr>
          <p:nvPr/>
        </p:nvSpPr>
        <p:spPr bwMode="auto">
          <a:xfrm>
            <a:off x="1676400" y="2286000"/>
            <a:ext cx="0" cy="2362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13" name="Line 17"/>
          <p:cNvSpPr>
            <a:spLocks noChangeShapeType="1"/>
          </p:cNvSpPr>
          <p:nvPr/>
        </p:nvSpPr>
        <p:spPr bwMode="auto">
          <a:xfrm>
            <a:off x="4572000" y="2286000"/>
            <a:ext cx="0" cy="2362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14" name="Line 18"/>
          <p:cNvSpPr>
            <a:spLocks noChangeShapeType="1"/>
          </p:cNvSpPr>
          <p:nvPr/>
        </p:nvSpPr>
        <p:spPr bwMode="auto">
          <a:xfrm>
            <a:off x="7391400" y="2286000"/>
            <a:ext cx="0" cy="2362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15" name="Line 19"/>
          <p:cNvSpPr>
            <a:spLocks noChangeShapeType="1"/>
          </p:cNvSpPr>
          <p:nvPr/>
        </p:nvSpPr>
        <p:spPr bwMode="auto">
          <a:xfrm>
            <a:off x="1676400" y="5257800"/>
            <a:ext cx="0" cy="12954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16" name="Line 20"/>
          <p:cNvSpPr>
            <a:spLocks noChangeShapeType="1"/>
          </p:cNvSpPr>
          <p:nvPr/>
        </p:nvSpPr>
        <p:spPr bwMode="auto">
          <a:xfrm>
            <a:off x="4572000" y="5257800"/>
            <a:ext cx="0" cy="13716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17" name="Line 21"/>
          <p:cNvSpPr>
            <a:spLocks noChangeShapeType="1"/>
          </p:cNvSpPr>
          <p:nvPr/>
        </p:nvSpPr>
        <p:spPr bwMode="auto">
          <a:xfrm>
            <a:off x="7391400" y="5486400"/>
            <a:ext cx="0" cy="10668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18" name="Text Box 22"/>
          <p:cNvSpPr txBox="1">
            <a:spLocks noChangeArrowheads="1"/>
          </p:cNvSpPr>
          <p:nvPr/>
        </p:nvSpPr>
        <p:spPr bwMode="auto">
          <a:xfrm>
            <a:off x="914400" y="18288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  Cash</a:t>
            </a:r>
            <a:endParaRPr lang="en-US" sz="2400">
              <a:latin typeface="Times New Roman" pitchFamily="18" charset="0"/>
            </a:endParaRPr>
          </a:p>
        </p:txBody>
      </p:sp>
      <p:sp>
        <p:nvSpPr>
          <p:cNvPr id="29719" name="Text Box 23"/>
          <p:cNvSpPr txBox="1">
            <a:spLocks noChangeArrowheads="1"/>
          </p:cNvSpPr>
          <p:nvPr/>
        </p:nvSpPr>
        <p:spPr bwMode="auto">
          <a:xfrm>
            <a:off x="3352800" y="1828800"/>
            <a:ext cx="236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  Acct. Rec.</a:t>
            </a:r>
          </a:p>
        </p:txBody>
      </p:sp>
      <p:sp>
        <p:nvSpPr>
          <p:cNvPr id="29720" name="Text Box 24"/>
          <p:cNvSpPr txBox="1">
            <a:spLocks noChangeArrowheads="1"/>
          </p:cNvSpPr>
          <p:nvPr/>
        </p:nvSpPr>
        <p:spPr bwMode="auto">
          <a:xfrm>
            <a:off x="6096000" y="1828800"/>
            <a:ext cx="259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Allow. for D.A</a:t>
            </a:r>
            <a:r>
              <a:rPr lang="en-US" sz="2400">
                <a:solidFill>
                  <a:schemeClr val="tx2"/>
                </a:solidFill>
                <a:latin typeface="Times New Roman" pitchFamily="18" charset="0"/>
              </a:rPr>
              <a:t>.</a:t>
            </a:r>
            <a:endParaRPr lang="en-US" sz="2400">
              <a:latin typeface="Times New Roman" pitchFamily="18" charset="0"/>
            </a:endParaRPr>
          </a:p>
        </p:txBody>
      </p:sp>
      <p:sp>
        <p:nvSpPr>
          <p:cNvPr id="29721" name="Text Box 25"/>
          <p:cNvSpPr txBox="1">
            <a:spLocks noChangeArrowheads="1"/>
          </p:cNvSpPr>
          <p:nvPr/>
        </p:nvSpPr>
        <p:spPr bwMode="auto">
          <a:xfrm>
            <a:off x="0" y="4724400"/>
            <a:ext cx="327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t> </a:t>
            </a:r>
            <a:r>
              <a:rPr lang="en-US" sz="2800" b="1">
                <a:solidFill>
                  <a:schemeClr val="tx2"/>
                </a:solidFill>
              </a:rPr>
              <a:t>Service Revenue</a:t>
            </a:r>
            <a:r>
              <a:rPr lang="en-US" sz="2800" b="1"/>
              <a:t> </a:t>
            </a:r>
            <a:endParaRPr lang="en-US" sz="2400">
              <a:latin typeface="Times New Roman" pitchFamily="18" charset="0"/>
            </a:endParaRPr>
          </a:p>
        </p:txBody>
      </p:sp>
      <p:sp>
        <p:nvSpPr>
          <p:cNvPr id="29722" name="Text Box 26"/>
          <p:cNvSpPr txBox="1">
            <a:spLocks noChangeArrowheads="1"/>
          </p:cNvSpPr>
          <p:nvPr/>
        </p:nvSpPr>
        <p:spPr bwMode="auto">
          <a:xfrm>
            <a:off x="3276600" y="4800600"/>
            <a:ext cx="2667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Bad Debt Exp.</a:t>
            </a:r>
            <a:endParaRPr lang="en-US" sz="2400">
              <a:latin typeface="Times New Roman" pitchFamily="18" charset="0"/>
            </a:endParaRPr>
          </a:p>
        </p:txBody>
      </p:sp>
      <p:sp>
        <p:nvSpPr>
          <p:cNvPr id="29723" name="Text Box 27"/>
          <p:cNvSpPr txBox="1">
            <a:spLocks noChangeArrowheads="1"/>
          </p:cNvSpPr>
          <p:nvPr/>
        </p:nvSpPr>
        <p:spPr bwMode="auto">
          <a:xfrm>
            <a:off x="6248400" y="50292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 Retain. Earn.</a:t>
            </a:r>
            <a:endParaRPr lang="en-US" sz="2400">
              <a:latin typeface="Times New Roman" pitchFamily="18" charset="0"/>
            </a:endParaRPr>
          </a:p>
        </p:txBody>
      </p:sp>
      <p:sp>
        <p:nvSpPr>
          <p:cNvPr id="29724" name="Text Box 28"/>
          <p:cNvSpPr txBox="1">
            <a:spLocks noChangeArrowheads="1"/>
          </p:cNvSpPr>
          <p:nvPr/>
        </p:nvSpPr>
        <p:spPr bwMode="auto">
          <a:xfrm>
            <a:off x="0" y="2514600"/>
            <a:ext cx="160020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0"/>
              </a:spcBef>
            </a:pPr>
            <a:endParaRPr lang="en-US" sz="2400" b="1"/>
          </a:p>
          <a:p>
            <a:pPr>
              <a:lnSpc>
                <a:spcPct val="75000"/>
              </a:lnSpc>
              <a:spcBef>
                <a:spcPct val="50000"/>
              </a:spcBef>
            </a:pPr>
            <a:endParaRPr lang="en-US" sz="2400" b="1"/>
          </a:p>
          <a:p>
            <a:pPr>
              <a:lnSpc>
                <a:spcPct val="75000"/>
              </a:lnSpc>
              <a:spcBef>
                <a:spcPct val="50000"/>
              </a:spcBef>
            </a:pPr>
            <a:endParaRPr lang="en-US" sz="2400" b="1"/>
          </a:p>
          <a:p>
            <a:pPr>
              <a:lnSpc>
                <a:spcPct val="75000"/>
              </a:lnSpc>
              <a:spcBef>
                <a:spcPct val="50000"/>
              </a:spcBef>
            </a:pPr>
            <a:endParaRPr lang="en-US" sz="2400">
              <a:latin typeface="Times New Roman" pitchFamily="18" charset="0"/>
            </a:endParaRPr>
          </a:p>
        </p:txBody>
      </p:sp>
      <p:sp>
        <p:nvSpPr>
          <p:cNvPr id="29725" name="Text Box 29"/>
          <p:cNvSpPr txBox="1">
            <a:spLocks noChangeArrowheads="1"/>
          </p:cNvSpPr>
          <p:nvPr/>
        </p:nvSpPr>
        <p:spPr bwMode="auto">
          <a:xfrm>
            <a:off x="2895600" y="2362200"/>
            <a:ext cx="1600200"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25000"/>
              </a:spcBef>
            </a:pPr>
            <a:r>
              <a:rPr lang="en-US" sz="2400" b="1">
                <a:solidFill>
                  <a:srgbClr val="FD0129"/>
                </a:solidFill>
              </a:rPr>
              <a:t>(1) 10,000</a:t>
            </a:r>
            <a:endParaRPr lang="en-US" sz="2400" b="1"/>
          </a:p>
          <a:p>
            <a:pPr>
              <a:lnSpc>
                <a:spcPct val="75000"/>
              </a:lnSpc>
              <a:spcBef>
                <a:spcPct val="25000"/>
              </a:spcBef>
            </a:pPr>
            <a:endParaRPr lang="en-US" sz="2400" b="1"/>
          </a:p>
          <a:p>
            <a:pPr>
              <a:lnSpc>
                <a:spcPct val="75000"/>
              </a:lnSpc>
              <a:spcBef>
                <a:spcPct val="25000"/>
              </a:spcBef>
            </a:pPr>
            <a:r>
              <a:rPr lang="en-US" sz="2400" b="1"/>
              <a:t>   </a:t>
            </a:r>
          </a:p>
          <a:p>
            <a:pPr>
              <a:lnSpc>
                <a:spcPct val="75000"/>
              </a:lnSpc>
              <a:spcBef>
                <a:spcPct val="25000"/>
              </a:spcBef>
            </a:pPr>
            <a:r>
              <a:rPr lang="en-US" sz="2400" b="1"/>
              <a:t> </a:t>
            </a:r>
            <a:endParaRPr lang="en-US" sz="2400" b="1">
              <a:solidFill>
                <a:srgbClr val="FD0129"/>
              </a:solidFill>
            </a:endParaRPr>
          </a:p>
          <a:p>
            <a:pPr>
              <a:lnSpc>
                <a:spcPct val="75000"/>
              </a:lnSpc>
              <a:spcBef>
                <a:spcPct val="25000"/>
              </a:spcBef>
            </a:pPr>
            <a:endParaRPr lang="en-US" sz="2400">
              <a:latin typeface="Times New Roman" pitchFamily="18" charset="0"/>
            </a:endParaRPr>
          </a:p>
        </p:txBody>
      </p:sp>
      <p:sp>
        <p:nvSpPr>
          <p:cNvPr id="29726" name="Text Box 30"/>
          <p:cNvSpPr txBox="1">
            <a:spLocks noChangeArrowheads="1"/>
          </p:cNvSpPr>
          <p:nvPr/>
        </p:nvSpPr>
        <p:spPr bwMode="auto">
          <a:xfrm>
            <a:off x="4572000" y="2362200"/>
            <a:ext cx="1524000"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25000"/>
              </a:spcBef>
            </a:pPr>
            <a:r>
              <a:rPr lang="en-US" sz="2400" b="1"/>
              <a:t>     </a:t>
            </a:r>
          </a:p>
          <a:p>
            <a:pPr>
              <a:lnSpc>
                <a:spcPct val="75000"/>
              </a:lnSpc>
              <a:spcBef>
                <a:spcPct val="25000"/>
              </a:spcBef>
            </a:pPr>
            <a:r>
              <a:rPr lang="en-US" sz="2400" b="1"/>
              <a:t>     </a:t>
            </a:r>
            <a:endParaRPr lang="en-US" sz="2000" b="1"/>
          </a:p>
          <a:p>
            <a:pPr>
              <a:lnSpc>
                <a:spcPct val="75000"/>
              </a:lnSpc>
              <a:spcBef>
                <a:spcPct val="25000"/>
              </a:spcBef>
            </a:pPr>
            <a:endParaRPr lang="en-US" sz="2000" b="1"/>
          </a:p>
          <a:p>
            <a:pPr>
              <a:lnSpc>
                <a:spcPct val="75000"/>
              </a:lnSpc>
              <a:spcBef>
                <a:spcPct val="25000"/>
              </a:spcBef>
            </a:pPr>
            <a:endParaRPr lang="en-US" sz="2400" b="1">
              <a:solidFill>
                <a:srgbClr val="FD0129"/>
              </a:solidFill>
            </a:endParaRPr>
          </a:p>
        </p:txBody>
      </p:sp>
      <p:sp>
        <p:nvSpPr>
          <p:cNvPr id="29727" name="Text Box 31"/>
          <p:cNvSpPr txBox="1">
            <a:spLocks noChangeArrowheads="1"/>
          </p:cNvSpPr>
          <p:nvPr/>
        </p:nvSpPr>
        <p:spPr bwMode="auto">
          <a:xfrm>
            <a:off x="6019800" y="23622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b="1"/>
              <a:t> </a:t>
            </a:r>
            <a:endParaRPr lang="en-US" sz="2400" b="1">
              <a:solidFill>
                <a:srgbClr val="FD0129"/>
              </a:solidFill>
            </a:endParaRPr>
          </a:p>
        </p:txBody>
      </p:sp>
      <p:sp>
        <p:nvSpPr>
          <p:cNvPr id="29728" name="Text Box 32"/>
          <p:cNvSpPr txBox="1">
            <a:spLocks noChangeArrowheads="1"/>
          </p:cNvSpPr>
          <p:nvPr/>
        </p:nvSpPr>
        <p:spPr bwMode="auto">
          <a:xfrm>
            <a:off x="7391400" y="2438400"/>
            <a:ext cx="14478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0"/>
              </a:spcBef>
            </a:pPr>
            <a:r>
              <a:rPr lang="en-US" sz="2400">
                <a:latin typeface="Times New Roman" pitchFamily="18" charset="0"/>
              </a:rPr>
              <a:t> </a:t>
            </a:r>
            <a:endParaRPr lang="en-US" sz="2400" b="1"/>
          </a:p>
          <a:p>
            <a:pPr>
              <a:lnSpc>
                <a:spcPct val="75000"/>
              </a:lnSpc>
              <a:spcBef>
                <a:spcPct val="50000"/>
              </a:spcBef>
            </a:pPr>
            <a:r>
              <a:rPr lang="en-US" sz="2400" b="1"/>
              <a:t>   </a:t>
            </a:r>
            <a:endParaRPr lang="en-US" sz="2000" b="1"/>
          </a:p>
          <a:p>
            <a:pPr>
              <a:lnSpc>
                <a:spcPct val="75000"/>
              </a:lnSpc>
              <a:spcBef>
                <a:spcPct val="25000"/>
              </a:spcBef>
            </a:pPr>
            <a:r>
              <a:rPr lang="en-US" sz="2400" b="1"/>
              <a:t>  </a:t>
            </a:r>
            <a:endParaRPr lang="en-US" sz="2400" b="1">
              <a:solidFill>
                <a:srgbClr val="FD0129"/>
              </a:solidFill>
            </a:endParaRPr>
          </a:p>
          <a:p>
            <a:pPr>
              <a:lnSpc>
                <a:spcPct val="75000"/>
              </a:lnSpc>
              <a:spcBef>
                <a:spcPct val="25000"/>
              </a:spcBef>
            </a:pPr>
            <a:r>
              <a:rPr lang="en-US" sz="2400" b="1">
                <a:solidFill>
                  <a:srgbClr val="FD0129"/>
                </a:solidFill>
              </a:rPr>
              <a:t> </a:t>
            </a:r>
            <a:endParaRPr lang="en-US" sz="2400" b="1"/>
          </a:p>
        </p:txBody>
      </p:sp>
      <p:sp>
        <p:nvSpPr>
          <p:cNvPr id="29729" name="Text Box 33"/>
          <p:cNvSpPr txBox="1">
            <a:spLocks noChangeArrowheads="1"/>
          </p:cNvSpPr>
          <p:nvPr/>
        </p:nvSpPr>
        <p:spPr bwMode="auto">
          <a:xfrm>
            <a:off x="228600" y="5334000"/>
            <a:ext cx="30480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
              </a:spcBef>
            </a:pPr>
            <a:r>
              <a:rPr lang="en-US" sz="2400">
                <a:latin typeface="Times New Roman" pitchFamily="18" charset="0"/>
              </a:rPr>
              <a:t>                   </a:t>
            </a:r>
            <a:r>
              <a:rPr lang="en-US" sz="2400" b="1">
                <a:solidFill>
                  <a:srgbClr val="FD0129"/>
                </a:solidFill>
              </a:rPr>
              <a:t>10,000 (1)</a:t>
            </a:r>
          </a:p>
          <a:p>
            <a:pPr>
              <a:lnSpc>
                <a:spcPct val="75000"/>
              </a:lnSpc>
              <a:spcBef>
                <a:spcPct val="5000"/>
              </a:spcBef>
            </a:pPr>
            <a:endParaRPr lang="en-US" sz="2400" b="1"/>
          </a:p>
          <a:p>
            <a:pPr>
              <a:lnSpc>
                <a:spcPct val="75000"/>
              </a:lnSpc>
              <a:spcBef>
                <a:spcPct val="5000"/>
              </a:spcBef>
            </a:pPr>
            <a:r>
              <a:rPr lang="en-US" sz="2400" b="1"/>
              <a:t>                        </a:t>
            </a:r>
          </a:p>
          <a:p>
            <a:pPr>
              <a:lnSpc>
                <a:spcPct val="75000"/>
              </a:lnSpc>
              <a:spcBef>
                <a:spcPct val="5000"/>
              </a:spcBef>
            </a:pPr>
            <a:endParaRPr lang="en-US" sz="2400" b="1"/>
          </a:p>
        </p:txBody>
      </p:sp>
      <p:sp>
        <p:nvSpPr>
          <p:cNvPr id="29730" name="Text Box 34"/>
          <p:cNvSpPr txBox="1">
            <a:spLocks noChangeArrowheads="1"/>
          </p:cNvSpPr>
          <p:nvPr/>
        </p:nvSpPr>
        <p:spPr bwMode="auto">
          <a:xfrm>
            <a:off x="3124200" y="5334000"/>
            <a:ext cx="27432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
              </a:spcBef>
            </a:pPr>
            <a:r>
              <a:rPr lang="en-US" sz="2400" b="1"/>
              <a:t> </a:t>
            </a:r>
          </a:p>
          <a:p>
            <a:pPr>
              <a:lnSpc>
                <a:spcPct val="60000"/>
              </a:lnSpc>
              <a:spcBef>
                <a:spcPct val="5000"/>
              </a:spcBef>
            </a:pPr>
            <a:r>
              <a:rPr lang="en-US" sz="2400" b="1"/>
              <a:t>                 </a:t>
            </a:r>
          </a:p>
          <a:p>
            <a:pPr>
              <a:lnSpc>
                <a:spcPct val="75000"/>
              </a:lnSpc>
              <a:spcBef>
                <a:spcPct val="25000"/>
              </a:spcBef>
            </a:pPr>
            <a:r>
              <a:rPr lang="en-US" sz="2400" b="1"/>
              <a:t>    </a:t>
            </a:r>
          </a:p>
        </p:txBody>
      </p:sp>
      <p:sp>
        <p:nvSpPr>
          <p:cNvPr id="29731" name="Text Box 35"/>
          <p:cNvSpPr txBox="1">
            <a:spLocks noChangeArrowheads="1"/>
          </p:cNvSpPr>
          <p:nvPr/>
        </p:nvSpPr>
        <p:spPr bwMode="auto">
          <a:xfrm>
            <a:off x="6172200" y="5486400"/>
            <a:ext cx="2743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spcBef>
                <a:spcPct val="15000"/>
              </a:spcBef>
            </a:pPr>
            <a:endParaRPr lang="en-US" sz="2400" b="1"/>
          </a:p>
          <a:p>
            <a:pPr>
              <a:lnSpc>
                <a:spcPct val="85000"/>
              </a:lnSpc>
              <a:spcBef>
                <a:spcPct val="15000"/>
              </a:spcBef>
            </a:pPr>
            <a:r>
              <a:rPr lang="en-US" sz="2400">
                <a:latin typeface="Times New Roman" pitchFamily="18" charset="0"/>
              </a:rPr>
              <a:t>                </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4DB8B35C-4B98-4BE1-B08E-77494A9B4E96}" type="slidenum">
              <a:rPr lang="en-US" smtClean="0"/>
              <a:pPr eaLnBrk="1" hangingPunct="1">
                <a:defRPr/>
              </a:pPr>
              <a:t>29</a:t>
            </a:fld>
            <a:endParaRPr lang="en-US" smtClean="0"/>
          </a:p>
        </p:txBody>
      </p:sp>
      <p:sp>
        <p:nvSpPr>
          <p:cNvPr id="3072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0724"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50884" name="Rectangle 4"/>
          <p:cNvSpPr>
            <a:spLocks noChangeArrowheads="1"/>
          </p:cNvSpPr>
          <p:nvPr/>
        </p:nvSpPr>
        <p:spPr bwMode="auto">
          <a:xfrm>
            <a:off x="76200" y="152400"/>
            <a:ext cx="8991600" cy="381000"/>
          </a:xfrm>
          <a:prstGeom prst="rect">
            <a:avLst/>
          </a:prstGeom>
          <a:noFill/>
          <a:ln w="12700">
            <a:noFill/>
            <a:miter lim="800000"/>
            <a:headEnd/>
            <a:tailEnd/>
          </a:ln>
          <a:effectLst/>
        </p:spPr>
        <p:txBody>
          <a:bodyPr lIns="90488" tIns="44450" rIns="90488" bIns="44450" anchor="ctr"/>
          <a:lstStyle/>
          <a:p>
            <a:pPr algn="ctr" eaLnBrk="0" hangingPunct="0">
              <a:defRPr/>
            </a:pPr>
            <a:r>
              <a:rPr lang="en-US" sz="3600" b="1" u="sng">
                <a:solidFill>
                  <a:schemeClr val="tx2"/>
                </a:solidFill>
                <a:effectLst>
                  <a:outerShdw blurRad="38100" dist="38100" dir="2700000" algn="tl">
                    <a:srgbClr val="C0C0C0"/>
                  </a:outerShdw>
                </a:effectLst>
                <a:latin typeface="Times New Roman" pitchFamily="18" charset="0"/>
                <a:cs typeface="+mn-cs"/>
              </a:rPr>
              <a:t>Transaction Posted to T-accounts</a:t>
            </a:r>
          </a:p>
        </p:txBody>
      </p:sp>
      <p:sp>
        <p:nvSpPr>
          <p:cNvPr id="30726" name="Rectangle 5"/>
          <p:cNvSpPr>
            <a:spLocks noChangeArrowheads="1"/>
          </p:cNvSpPr>
          <p:nvPr/>
        </p:nvSpPr>
        <p:spPr bwMode="auto">
          <a:xfrm>
            <a:off x="2193925" y="2144713"/>
            <a:ext cx="2413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700">
                <a:solidFill>
                  <a:srgbClr val="000000"/>
                </a:solidFill>
              </a:rPr>
              <a:t> </a:t>
            </a:r>
          </a:p>
        </p:txBody>
      </p:sp>
      <p:sp>
        <p:nvSpPr>
          <p:cNvPr id="30727" name="Rectangle 6"/>
          <p:cNvSpPr>
            <a:spLocks noChangeArrowheads="1"/>
          </p:cNvSpPr>
          <p:nvPr/>
        </p:nvSpPr>
        <p:spPr bwMode="auto">
          <a:xfrm>
            <a:off x="1936750" y="3543300"/>
            <a:ext cx="2413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700">
                <a:solidFill>
                  <a:srgbClr val="000000"/>
                </a:solidFill>
              </a:rPr>
              <a:t> </a:t>
            </a:r>
          </a:p>
        </p:txBody>
      </p:sp>
      <p:sp>
        <p:nvSpPr>
          <p:cNvPr id="30728" name="Rectangle 7"/>
          <p:cNvSpPr>
            <a:spLocks noChangeArrowheads="1"/>
          </p:cNvSpPr>
          <p:nvPr/>
        </p:nvSpPr>
        <p:spPr bwMode="auto">
          <a:xfrm>
            <a:off x="2193925" y="3543300"/>
            <a:ext cx="2413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700">
                <a:solidFill>
                  <a:srgbClr val="000000"/>
                </a:solidFill>
              </a:rPr>
              <a:t> </a:t>
            </a:r>
          </a:p>
        </p:txBody>
      </p:sp>
      <p:sp>
        <p:nvSpPr>
          <p:cNvPr id="30729" name="Rectangle 8"/>
          <p:cNvSpPr>
            <a:spLocks noChangeArrowheads="1"/>
          </p:cNvSpPr>
          <p:nvPr/>
        </p:nvSpPr>
        <p:spPr bwMode="auto">
          <a:xfrm>
            <a:off x="228600" y="2286000"/>
            <a:ext cx="2711450" cy="74613"/>
          </a:xfrm>
          <a:prstGeom prst="rect">
            <a:avLst/>
          </a:prstGeom>
          <a:solidFill>
            <a:srgbClr val="0000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0730" name="Rectangle 9"/>
          <p:cNvSpPr>
            <a:spLocks noChangeArrowheads="1"/>
          </p:cNvSpPr>
          <p:nvPr/>
        </p:nvSpPr>
        <p:spPr bwMode="auto">
          <a:xfrm>
            <a:off x="3276600" y="2286000"/>
            <a:ext cx="2546350" cy="74613"/>
          </a:xfrm>
          <a:prstGeom prst="rect">
            <a:avLst/>
          </a:prstGeom>
          <a:solidFill>
            <a:srgbClr val="0000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0731" name="Rectangle 10"/>
          <p:cNvSpPr>
            <a:spLocks noChangeArrowheads="1"/>
          </p:cNvSpPr>
          <p:nvPr/>
        </p:nvSpPr>
        <p:spPr bwMode="auto">
          <a:xfrm>
            <a:off x="6172200" y="2262188"/>
            <a:ext cx="2470150" cy="74612"/>
          </a:xfrm>
          <a:prstGeom prst="rect">
            <a:avLst/>
          </a:prstGeom>
          <a:solidFill>
            <a:srgbClr val="0000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0732" name="Text Box 12"/>
          <p:cNvSpPr txBox="1">
            <a:spLocks noChangeArrowheads="1"/>
          </p:cNvSpPr>
          <p:nvPr/>
        </p:nvSpPr>
        <p:spPr bwMode="auto">
          <a:xfrm>
            <a:off x="914400" y="609600"/>
            <a:ext cx="822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latin typeface="Times New Roman" pitchFamily="18" charset="0"/>
              </a:rPr>
              <a:t>     </a:t>
            </a:r>
            <a:r>
              <a:rPr lang="en-US" sz="2800" b="1">
                <a:solidFill>
                  <a:srgbClr val="FD0129"/>
                </a:solidFill>
                <a:latin typeface="Times New Roman" pitchFamily="18" charset="0"/>
              </a:rPr>
              <a:t>2.   Collected $7,000 of the Accounts Receivables.</a:t>
            </a:r>
            <a:endParaRPr lang="en-US" sz="2400">
              <a:latin typeface="Times New Roman" pitchFamily="18" charset="0"/>
            </a:endParaRPr>
          </a:p>
        </p:txBody>
      </p:sp>
      <p:sp>
        <p:nvSpPr>
          <p:cNvPr id="30733" name="Line 13"/>
          <p:cNvSpPr>
            <a:spLocks noChangeShapeType="1"/>
          </p:cNvSpPr>
          <p:nvPr/>
        </p:nvSpPr>
        <p:spPr bwMode="auto">
          <a:xfrm>
            <a:off x="228600" y="5257800"/>
            <a:ext cx="27432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4" name="Line 14"/>
          <p:cNvSpPr>
            <a:spLocks noChangeShapeType="1"/>
          </p:cNvSpPr>
          <p:nvPr/>
        </p:nvSpPr>
        <p:spPr bwMode="auto">
          <a:xfrm>
            <a:off x="3276600" y="5257800"/>
            <a:ext cx="25908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5" name="Line 15"/>
          <p:cNvSpPr>
            <a:spLocks noChangeShapeType="1"/>
          </p:cNvSpPr>
          <p:nvPr/>
        </p:nvSpPr>
        <p:spPr bwMode="auto">
          <a:xfrm>
            <a:off x="6248400" y="5486400"/>
            <a:ext cx="25146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6" name="Line 16"/>
          <p:cNvSpPr>
            <a:spLocks noChangeShapeType="1"/>
          </p:cNvSpPr>
          <p:nvPr/>
        </p:nvSpPr>
        <p:spPr bwMode="auto">
          <a:xfrm>
            <a:off x="1676400" y="2286000"/>
            <a:ext cx="0" cy="2362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7" name="Line 17"/>
          <p:cNvSpPr>
            <a:spLocks noChangeShapeType="1"/>
          </p:cNvSpPr>
          <p:nvPr/>
        </p:nvSpPr>
        <p:spPr bwMode="auto">
          <a:xfrm>
            <a:off x="4572000" y="2286000"/>
            <a:ext cx="0" cy="2362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8" name="Line 18"/>
          <p:cNvSpPr>
            <a:spLocks noChangeShapeType="1"/>
          </p:cNvSpPr>
          <p:nvPr/>
        </p:nvSpPr>
        <p:spPr bwMode="auto">
          <a:xfrm>
            <a:off x="7391400" y="2286000"/>
            <a:ext cx="0" cy="2362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39" name="Line 19"/>
          <p:cNvSpPr>
            <a:spLocks noChangeShapeType="1"/>
          </p:cNvSpPr>
          <p:nvPr/>
        </p:nvSpPr>
        <p:spPr bwMode="auto">
          <a:xfrm>
            <a:off x="1676400" y="5257800"/>
            <a:ext cx="0" cy="12954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0" name="Line 20"/>
          <p:cNvSpPr>
            <a:spLocks noChangeShapeType="1"/>
          </p:cNvSpPr>
          <p:nvPr/>
        </p:nvSpPr>
        <p:spPr bwMode="auto">
          <a:xfrm>
            <a:off x="4572000" y="5257800"/>
            <a:ext cx="0" cy="13716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1" name="Line 21"/>
          <p:cNvSpPr>
            <a:spLocks noChangeShapeType="1"/>
          </p:cNvSpPr>
          <p:nvPr/>
        </p:nvSpPr>
        <p:spPr bwMode="auto">
          <a:xfrm>
            <a:off x="7391400" y="5486400"/>
            <a:ext cx="0" cy="10668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2" name="Text Box 22"/>
          <p:cNvSpPr txBox="1">
            <a:spLocks noChangeArrowheads="1"/>
          </p:cNvSpPr>
          <p:nvPr/>
        </p:nvSpPr>
        <p:spPr bwMode="auto">
          <a:xfrm>
            <a:off x="914400" y="18288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  Cash</a:t>
            </a:r>
            <a:endParaRPr lang="en-US" sz="2400">
              <a:latin typeface="Times New Roman" pitchFamily="18" charset="0"/>
            </a:endParaRPr>
          </a:p>
        </p:txBody>
      </p:sp>
      <p:sp>
        <p:nvSpPr>
          <p:cNvPr id="30743" name="Text Box 23"/>
          <p:cNvSpPr txBox="1">
            <a:spLocks noChangeArrowheads="1"/>
          </p:cNvSpPr>
          <p:nvPr/>
        </p:nvSpPr>
        <p:spPr bwMode="auto">
          <a:xfrm>
            <a:off x="3352800" y="1828800"/>
            <a:ext cx="236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  Acct. Rec.</a:t>
            </a:r>
          </a:p>
        </p:txBody>
      </p:sp>
      <p:sp>
        <p:nvSpPr>
          <p:cNvPr id="30744" name="Text Box 24"/>
          <p:cNvSpPr txBox="1">
            <a:spLocks noChangeArrowheads="1"/>
          </p:cNvSpPr>
          <p:nvPr/>
        </p:nvSpPr>
        <p:spPr bwMode="auto">
          <a:xfrm>
            <a:off x="6096000" y="1828800"/>
            <a:ext cx="259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Allow. for D.A</a:t>
            </a:r>
            <a:r>
              <a:rPr lang="en-US" sz="2400">
                <a:solidFill>
                  <a:schemeClr val="tx2"/>
                </a:solidFill>
                <a:latin typeface="Times New Roman" pitchFamily="18" charset="0"/>
              </a:rPr>
              <a:t>.</a:t>
            </a:r>
            <a:endParaRPr lang="en-US" sz="2400">
              <a:latin typeface="Times New Roman" pitchFamily="18" charset="0"/>
            </a:endParaRPr>
          </a:p>
        </p:txBody>
      </p:sp>
      <p:sp>
        <p:nvSpPr>
          <p:cNvPr id="30745" name="Text Box 25"/>
          <p:cNvSpPr txBox="1">
            <a:spLocks noChangeArrowheads="1"/>
          </p:cNvSpPr>
          <p:nvPr/>
        </p:nvSpPr>
        <p:spPr bwMode="auto">
          <a:xfrm>
            <a:off x="0" y="4724400"/>
            <a:ext cx="327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t> </a:t>
            </a:r>
            <a:r>
              <a:rPr lang="en-US" sz="2800" b="1">
                <a:solidFill>
                  <a:schemeClr val="tx2"/>
                </a:solidFill>
              </a:rPr>
              <a:t>Service Revenue</a:t>
            </a:r>
            <a:r>
              <a:rPr lang="en-US" sz="2800" b="1"/>
              <a:t> </a:t>
            </a:r>
            <a:endParaRPr lang="en-US" sz="2400">
              <a:latin typeface="Times New Roman" pitchFamily="18" charset="0"/>
            </a:endParaRPr>
          </a:p>
        </p:txBody>
      </p:sp>
      <p:sp>
        <p:nvSpPr>
          <p:cNvPr id="30746" name="Text Box 26"/>
          <p:cNvSpPr txBox="1">
            <a:spLocks noChangeArrowheads="1"/>
          </p:cNvSpPr>
          <p:nvPr/>
        </p:nvSpPr>
        <p:spPr bwMode="auto">
          <a:xfrm>
            <a:off x="3276600" y="4800600"/>
            <a:ext cx="2667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Bad Debt Exp.</a:t>
            </a:r>
            <a:endParaRPr lang="en-US" sz="2400">
              <a:latin typeface="Times New Roman" pitchFamily="18" charset="0"/>
            </a:endParaRPr>
          </a:p>
        </p:txBody>
      </p:sp>
      <p:sp>
        <p:nvSpPr>
          <p:cNvPr id="30747" name="Text Box 27"/>
          <p:cNvSpPr txBox="1">
            <a:spLocks noChangeArrowheads="1"/>
          </p:cNvSpPr>
          <p:nvPr/>
        </p:nvSpPr>
        <p:spPr bwMode="auto">
          <a:xfrm>
            <a:off x="6248400" y="50292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 Retain. Earn.</a:t>
            </a:r>
            <a:endParaRPr lang="en-US" sz="2400">
              <a:latin typeface="Times New Roman" pitchFamily="18" charset="0"/>
            </a:endParaRPr>
          </a:p>
        </p:txBody>
      </p:sp>
      <p:sp>
        <p:nvSpPr>
          <p:cNvPr id="30748" name="Text Box 28"/>
          <p:cNvSpPr txBox="1">
            <a:spLocks noChangeArrowheads="1"/>
          </p:cNvSpPr>
          <p:nvPr/>
        </p:nvSpPr>
        <p:spPr bwMode="auto">
          <a:xfrm>
            <a:off x="0" y="2514600"/>
            <a:ext cx="160020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0"/>
              </a:spcBef>
            </a:pPr>
            <a:endParaRPr lang="en-US" sz="2400" b="1"/>
          </a:p>
          <a:p>
            <a:pPr>
              <a:lnSpc>
                <a:spcPct val="75000"/>
              </a:lnSpc>
              <a:spcBef>
                <a:spcPct val="50000"/>
              </a:spcBef>
            </a:pPr>
            <a:endParaRPr lang="en-US" sz="2400" b="1"/>
          </a:p>
          <a:p>
            <a:pPr>
              <a:lnSpc>
                <a:spcPct val="75000"/>
              </a:lnSpc>
              <a:spcBef>
                <a:spcPct val="50000"/>
              </a:spcBef>
            </a:pPr>
            <a:endParaRPr lang="en-US" sz="2400" b="1"/>
          </a:p>
          <a:p>
            <a:pPr>
              <a:lnSpc>
                <a:spcPct val="75000"/>
              </a:lnSpc>
              <a:spcBef>
                <a:spcPct val="50000"/>
              </a:spcBef>
            </a:pPr>
            <a:endParaRPr lang="en-US" sz="2400">
              <a:latin typeface="Times New Roman" pitchFamily="18" charset="0"/>
            </a:endParaRPr>
          </a:p>
        </p:txBody>
      </p:sp>
      <p:sp>
        <p:nvSpPr>
          <p:cNvPr id="30749" name="Text Box 29"/>
          <p:cNvSpPr txBox="1">
            <a:spLocks noChangeArrowheads="1"/>
          </p:cNvSpPr>
          <p:nvPr/>
        </p:nvSpPr>
        <p:spPr bwMode="auto">
          <a:xfrm>
            <a:off x="2895600" y="2362200"/>
            <a:ext cx="1600200"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25000"/>
              </a:spcBef>
            </a:pPr>
            <a:r>
              <a:rPr lang="en-US" sz="2400" b="1"/>
              <a:t>(1) 10,000</a:t>
            </a:r>
          </a:p>
          <a:p>
            <a:pPr>
              <a:lnSpc>
                <a:spcPct val="75000"/>
              </a:lnSpc>
              <a:spcBef>
                <a:spcPct val="25000"/>
              </a:spcBef>
            </a:pPr>
            <a:endParaRPr lang="en-US" sz="2400" b="1"/>
          </a:p>
          <a:p>
            <a:pPr>
              <a:lnSpc>
                <a:spcPct val="75000"/>
              </a:lnSpc>
              <a:spcBef>
                <a:spcPct val="25000"/>
              </a:spcBef>
            </a:pPr>
            <a:r>
              <a:rPr lang="en-US" sz="2400" b="1"/>
              <a:t>   </a:t>
            </a:r>
          </a:p>
          <a:p>
            <a:pPr>
              <a:lnSpc>
                <a:spcPct val="75000"/>
              </a:lnSpc>
              <a:spcBef>
                <a:spcPct val="25000"/>
              </a:spcBef>
            </a:pPr>
            <a:r>
              <a:rPr lang="en-US" sz="2400" b="1"/>
              <a:t> </a:t>
            </a:r>
            <a:endParaRPr lang="en-US" sz="2400" b="1">
              <a:solidFill>
                <a:srgbClr val="FD0129"/>
              </a:solidFill>
            </a:endParaRPr>
          </a:p>
          <a:p>
            <a:pPr>
              <a:lnSpc>
                <a:spcPct val="75000"/>
              </a:lnSpc>
              <a:spcBef>
                <a:spcPct val="25000"/>
              </a:spcBef>
            </a:pPr>
            <a:endParaRPr lang="en-US" sz="2400">
              <a:latin typeface="Times New Roman" pitchFamily="18" charset="0"/>
            </a:endParaRPr>
          </a:p>
        </p:txBody>
      </p:sp>
      <p:sp>
        <p:nvSpPr>
          <p:cNvPr id="30750" name="Text Box 30"/>
          <p:cNvSpPr txBox="1">
            <a:spLocks noChangeArrowheads="1"/>
          </p:cNvSpPr>
          <p:nvPr/>
        </p:nvSpPr>
        <p:spPr bwMode="auto">
          <a:xfrm>
            <a:off x="4572000" y="2362200"/>
            <a:ext cx="15240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25000"/>
              </a:spcBef>
            </a:pPr>
            <a:endParaRPr lang="en-US" sz="2400" b="1"/>
          </a:p>
          <a:p>
            <a:pPr>
              <a:lnSpc>
                <a:spcPct val="75000"/>
              </a:lnSpc>
              <a:spcBef>
                <a:spcPct val="25000"/>
              </a:spcBef>
            </a:pPr>
            <a:r>
              <a:rPr lang="en-US" sz="2400" b="1"/>
              <a:t>     </a:t>
            </a:r>
          </a:p>
          <a:p>
            <a:pPr>
              <a:lnSpc>
                <a:spcPct val="75000"/>
              </a:lnSpc>
              <a:spcBef>
                <a:spcPct val="25000"/>
              </a:spcBef>
            </a:pPr>
            <a:r>
              <a:rPr lang="en-US" sz="2400" b="1"/>
              <a:t>     </a:t>
            </a:r>
            <a:endParaRPr lang="en-US" sz="2000" b="1"/>
          </a:p>
          <a:p>
            <a:pPr>
              <a:lnSpc>
                <a:spcPct val="75000"/>
              </a:lnSpc>
              <a:spcBef>
                <a:spcPct val="25000"/>
              </a:spcBef>
            </a:pPr>
            <a:endParaRPr lang="en-US" sz="2000" b="1"/>
          </a:p>
          <a:p>
            <a:pPr>
              <a:lnSpc>
                <a:spcPct val="75000"/>
              </a:lnSpc>
              <a:spcBef>
                <a:spcPct val="25000"/>
              </a:spcBef>
            </a:pPr>
            <a:endParaRPr lang="en-US" sz="2400" b="1">
              <a:solidFill>
                <a:srgbClr val="FD0129"/>
              </a:solidFill>
            </a:endParaRPr>
          </a:p>
        </p:txBody>
      </p:sp>
      <p:sp>
        <p:nvSpPr>
          <p:cNvPr id="30751" name="Text Box 31"/>
          <p:cNvSpPr txBox="1">
            <a:spLocks noChangeArrowheads="1"/>
          </p:cNvSpPr>
          <p:nvPr/>
        </p:nvSpPr>
        <p:spPr bwMode="auto">
          <a:xfrm>
            <a:off x="6019800" y="23622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b="1"/>
              <a:t> </a:t>
            </a:r>
            <a:endParaRPr lang="en-US" sz="2400" b="1">
              <a:solidFill>
                <a:srgbClr val="FD0129"/>
              </a:solidFill>
            </a:endParaRPr>
          </a:p>
        </p:txBody>
      </p:sp>
      <p:sp>
        <p:nvSpPr>
          <p:cNvPr id="30752" name="Text Box 32"/>
          <p:cNvSpPr txBox="1">
            <a:spLocks noChangeArrowheads="1"/>
          </p:cNvSpPr>
          <p:nvPr/>
        </p:nvSpPr>
        <p:spPr bwMode="auto">
          <a:xfrm>
            <a:off x="7391400" y="2438400"/>
            <a:ext cx="14478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0"/>
              </a:spcBef>
            </a:pPr>
            <a:r>
              <a:rPr lang="en-US" sz="2400">
                <a:latin typeface="Times New Roman" pitchFamily="18" charset="0"/>
              </a:rPr>
              <a:t> </a:t>
            </a:r>
            <a:endParaRPr lang="en-US" sz="2400" b="1"/>
          </a:p>
          <a:p>
            <a:pPr>
              <a:lnSpc>
                <a:spcPct val="75000"/>
              </a:lnSpc>
              <a:spcBef>
                <a:spcPct val="50000"/>
              </a:spcBef>
            </a:pPr>
            <a:r>
              <a:rPr lang="en-US" sz="2400" b="1"/>
              <a:t>   </a:t>
            </a:r>
            <a:endParaRPr lang="en-US" sz="2000" b="1"/>
          </a:p>
          <a:p>
            <a:pPr>
              <a:lnSpc>
                <a:spcPct val="75000"/>
              </a:lnSpc>
              <a:spcBef>
                <a:spcPct val="25000"/>
              </a:spcBef>
            </a:pPr>
            <a:r>
              <a:rPr lang="en-US" sz="2400" b="1"/>
              <a:t>  </a:t>
            </a:r>
            <a:endParaRPr lang="en-US" sz="2400" b="1">
              <a:solidFill>
                <a:srgbClr val="FD0129"/>
              </a:solidFill>
            </a:endParaRPr>
          </a:p>
          <a:p>
            <a:pPr>
              <a:lnSpc>
                <a:spcPct val="75000"/>
              </a:lnSpc>
              <a:spcBef>
                <a:spcPct val="25000"/>
              </a:spcBef>
            </a:pPr>
            <a:r>
              <a:rPr lang="en-US" sz="2400" b="1">
                <a:solidFill>
                  <a:srgbClr val="FD0129"/>
                </a:solidFill>
              </a:rPr>
              <a:t> </a:t>
            </a:r>
            <a:endParaRPr lang="en-US" sz="2400" b="1"/>
          </a:p>
        </p:txBody>
      </p:sp>
      <p:sp>
        <p:nvSpPr>
          <p:cNvPr id="30753" name="Text Box 33"/>
          <p:cNvSpPr txBox="1">
            <a:spLocks noChangeArrowheads="1"/>
          </p:cNvSpPr>
          <p:nvPr/>
        </p:nvSpPr>
        <p:spPr bwMode="auto">
          <a:xfrm>
            <a:off x="228600" y="5334000"/>
            <a:ext cx="30480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
              </a:spcBef>
            </a:pPr>
            <a:r>
              <a:rPr lang="en-US" sz="2400">
                <a:latin typeface="Times New Roman" pitchFamily="18" charset="0"/>
              </a:rPr>
              <a:t>                   </a:t>
            </a:r>
            <a:r>
              <a:rPr lang="en-US" sz="2400" b="1"/>
              <a:t>10,000 (1)</a:t>
            </a:r>
          </a:p>
          <a:p>
            <a:pPr>
              <a:lnSpc>
                <a:spcPct val="75000"/>
              </a:lnSpc>
              <a:spcBef>
                <a:spcPct val="5000"/>
              </a:spcBef>
            </a:pPr>
            <a:endParaRPr lang="en-US" sz="2400" b="1"/>
          </a:p>
          <a:p>
            <a:pPr>
              <a:lnSpc>
                <a:spcPct val="75000"/>
              </a:lnSpc>
              <a:spcBef>
                <a:spcPct val="5000"/>
              </a:spcBef>
            </a:pPr>
            <a:r>
              <a:rPr lang="en-US" sz="2400" b="1"/>
              <a:t>                        </a:t>
            </a:r>
          </a:p>
          <a:p>
            <a:pPr>
              <a:lnSpc>
                <a:spcPct val="75000"/>
              </a:lnSpc>
              <a:spcBef>
                <a:spcPct val="5000"/>
              </a:spcBef>
            </a:pPr>
            <a:endParaRPr lang="en-US" sz="2400" b="1"/>
          </a:p>
        </p:txBody>
      </p:sp>
      <p:sp>
        <p:nvSpPr>
          <p:cNvPr id="30754" name="Text Box 34"/>
          <p:cNvSpPr txBox="1">
            <a:spLocks noChangeArrowheads="1"/>
          </p:cNvSpPr>
          <p:nvPr/>
        </p:nvSpPr>
        <p:spPr bwMode="auto">
          <a:xfrm>
            <a:off x="3124200" y="5334000"/>
            <a:ext cx="27432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
              </a:spcBef>
            </a:pPr>
            <a:r>
              <a:rPr lang="en-US" sz="2400" b="1"/>
              <a:t> </a:t>
            </a:r>
          </a:p>
          <a:p>
            <a:pPr>
              <a:lnSpc>
                <a:spcPct val="60000"/>
              </a:lnSpc>
              <a:spcBef>
                <a:spcPct val="5000"/>
              </a:spcBef>
            </a:pPr>
            <a:r>
              <a:rPr lang="en-US" sz="2400" b="1"/>
              <a:t>                 </a:t>
            </a:r>
          </a:p>
          <a:p>
            <a:pPr>
              <a:lnSpc>
                <a:spcPct val="75000"/>
              </a:lnSpc>
              <a:spcBef>
                <a:spcPct val="25000"/>
              </a:spcBef>
            </a:pPr>
            <a:r>
              <a:rPr lang="en-US" sz="2400" b="1"/>
              <a:t>    </a:t>
            </a:r>
          </a:p>
        </p:txBody>
      </p:sp>
      <p:sp>
        <p:nvSpPr>
          <p:cNvPr id="30755" name="Text Box 35"/>
          <p:cNvSpPr txBox="1">
            <a:spLocks noChangeArrowheads="1"/>
          </p:cNvSpPr>
          <p:nvPr/>
        </p:nvSpPr>
        <p:spPr bwMode="auto">
          <a:xfrm>
            <a:off x="6172200" y="5486400"/>
            <a:ext cx="2743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spcBef>
                <a:spcPct val="15000"/>
              </a:spcBef>
            </a:pPr>
            <a:endParaRPr lang="en-US" sz="2400" b="1"/>
          </a:p>
          <a:p>
            <a:pPr>
              <a:lnSpc>
                <a:spcPct val="85000"/>
              </a:lnSpc>
              <a:spcBef>
                <a:spcPct val="15000"/>
              </a:spcBef>
            </a:pPr>
            <a:r>
              <a:rPr lang="en-US" sz="2400">
                <a:latin typeface="Times New Roman" pitchFamily="18" charset="0"/>
              </a:rPr>
              <a:t>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6"/>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6288EEE-3D33-4D11-AC13-A56DD0860622}" type="slidenum">
              <a:rPr lang="en-US" smtClean="0"/>
              <a:pPr eaLnBrk="1" hangingPunct="1">
                <a:defRPr/>
              </a:pPr>
              <a:t>3</a:t>
            </a:fld>
            <a:endParaRPr lang="en-US" smtClean="0"/>
          </a:p>
        </p:txBody>
      </p:sp>
      <p:sp>
        <p:nvSpPr>
          <p:cNvPr id="409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10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101" name="Rectangle 4"/>
          <p:cNvSpPr>
            <a:spLocks noGrp="1" noChangeArrowheads="1"/>
          </p:cNvSpPr>
          <p:nvPr>
            <p:ph type="title"/>
          </p:nvPr>
        </p:nvSpPr>
        <p:spPr>
          <a:effectLst>
            <a:outerShdw dist="13470" dir="2700000" algn="ctr" rotWithShape="0">
              <a:schemeClr val="bg2"/>
            </a:outerShdw>
          </a:effectLst>
        </p:spPr>
        <p:txBody>
          <a:bodyPr lIns="90488" tIns="44450" rIns="90488" bIns="44450"/>
          <a:lstStyle/>
          <a:p>
            <a:pPr eaLnBrk="1" hangingPunct="1"/>
            <a:r>
              <a:rPr lang="en-US" u="sng" smtClean="0"/>
              <a:t>Value of Receivables</a:t>
            </a:r>
          </a:p>
        </p:txBody>
      </p:sp>
      <p:graphicFrame>
        <p:nvGraphicFramePr>
          <p:cNvPr id="4102" name="Object 5"/>
          <p:cNvGraphicFramePr>
            <a:graphicFrameLocks noGrp="1"/>
          </p:cNvGraphicFramePr>
          <p:nvPr>
            <p:ph type="clipArt" sz="half" idx="1"/>
          </p:nvPr>
        </p:nvGraphicFramePr>
        <p:xfrm>
          <a:off x="347663" y="2616200"/>
          <a:ext cx="2852737" cy="2306638"/>
        </p:xfrm>
        <a:graphic>
          <a:graphicData uri="http://schemas.openxmlformats.org/presentationml/2006/ole">
            <mc:AlternateContent xmlns:mc="http://schemas.openxmlformats.org/markup-compatibility/2006">
              <mc:Choice xmlns:v="urn:schemas-microsoft-com:vml" Requires="v">
                <p:oleObj spid="_x0000_s4105" name="Clip" r:id="rId4" imgW="986540" imgH="798597" progId="MS_ClipArt_Gallery.2">
                  <p:embed/>
                </p:oleObj>
              </mc:Choice>
              <mc:Fallback>
                <p:oleObj name="Clip" r:id="rId4" imgW="986540" imgH="798597" progId="MS_ClipArt_Gallery.2">
                  <p:embed/>
                  <p:pic>
                    <p:nvPicPr>
                      <p:cNvPr id="0" name="Object 5"/>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663" y="2616200"/>
                        <a:ext cx="2852737" cy="2306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3" name="Rectangle 6"/>
          <p:cNvSpPr>
            <a:spLocks noGrp="1" noChangeArrowheads="1"/>
          </p:cNvSpPr>
          <p:nvPr>
            <p:ph type="body" sz="half" idx="2"/>
          </p:nvPr>
        </p:nvSpPr>
        <p:spPr>
          <a:xfrm>
            <a:off x="3119438" y="1600200"/>
            <a:ext cx="5567362" cy="4525963"/>
          </a:xfrm>
        </p:spPr>
        <p:txBody>
          <a:bodyPr lIns="90488" tIns="44450" rIns="90488" bIns="44450"/>
          <a:lstStyle/>
          <a:p>
            <a:pPr eaLnBrk="1" hangingPunct="1"/>
            <a:r>
              <a:rPr lang="en-US" sz="2800" b="1" smtClean="0"/>
              <a:t>Receivables are reported at their </a:t>
            </a:r>
            <a:r>
              <a:rPr lang="en-US" sz="2800" b="1" smtClean="0">
                <a:solidFill>
                  <a:srgbClr val="FD0129"/>
                </a:solidFill>
              </a:rPr>
              <a:t>face value less an allowance</a:t>
            </a:r>
            <a:r>
              <a:rPr lang="en-US" sz="2800" b="1" smtClean="0"/>
              <a:t> for accounts which are likely to be uncollectible.</a:t>
            </a:r>
          </a:p>
          <a:p>
            <a:pPr eaLnBrk="1" hangingPunct="1"/>
            <a:r>
              <a:rPr lang="en-US" sz="2800" b="1" smtClean="0"/>
              <a:t>The </a:t>
            </a:r>
            <a:r>
              <a:rPr lang="en-US" sz="2800" b="1" smtClean="0">
                <a:solidFill>
                  <a:schemeClr val="tx2"/>
                </a:solidFill>
              </a:rPr>
              <a:t>amount </a:t>
            </a:r>
            <a:r>
              <a:rPr lang="en-US" sz="2800" b="1" smtClean="0"/>
              <a:t>which is actually </a:t>
            </a:r>
            <a:r>
              <a:rPr lang="en-US" sz="2800" b="1" smtClean="0">
                <a:solidFill>
                  <a:schemeClr val="tx2"/>
                </a:solidFill>
              </a:rPr>
              <a:t>expected to be collected</a:t>
            </a:r>
            <a:r>
              <a:rPr lang="en-US" sz="2800" b="1" smtClean="0"/>
              <a:t> </a:t>
            </a:r>
            <a:r>
              <a:rPr lang="en-US" sz="2800" b="1" smtClean="0">
                <a:solidFill>
                  <a:schemeClr val="tx2"/>
                </a:solidFill>
              </a:rPr>
              <a:t>is</a:t>
            </a:r>
            <a:r>
              <a:rPr lang="en-US" sz="2800" b="1" smtClean="0"/>
              <a:t> called the </a:t>
            </a:r>
            <a:r>
              <a:rPr lang="en-US" sz="2800" b="1" smtClean="0">
                <a:solidFill>
                  <a:srgbClr val="FD0129"/>
                </a:solidFill>
              </a:rPr>
              <a:t>net realizable value</a:t>
            </a:r>
            <a:r>
              <a:rPr lang="en-US" sz="2800" b="1" smtClean="0"/>
              <a:t> (NRV).</a:t>
            </a:r>
          </a:p>
        </p:txBody>
      </p:sp>
    </p:spTree>
  </p:cSld>
  <p:clrMapOvr>
    <a:masterClrMapping/>
  </p:clrMapOvr>
  <p:transition>
    <p:cover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6894D6B1-7402-4207-A0C1-7C8AAEC34F32}" type="slidenum">
              <a:rPr lang="en-US" smtClean="0"/>
              <a:pPr eaLnBrk="1" hangingPunct="1">
                <a:defRPr/>
              </a:pPr>
              <a:t>30</a:t>
            </a:fld>
            <a:endParaRPr lang="en-US" smtClean="0"/>
          </a:p>
        </p:txBody>
      </p:sp>
      <p:sp>
        <p:nvSpPr>
          <p:cNvPr id="3174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174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57028" name="Rectangle 4"/>
          <p:cNvSpPr>
            <a:spLocks noChangeArrowheads="1"/>
          </p:cNvSpPr>
          <p:nvPr/>
        </p:nvSpPr>
        <p:spPr bwMode="auto">
          <a:xfrm>
            <a:off x="76200" y="152400"/>
            <a:ext cx="8991600" cy="381000"/>
          </a:xfrm>
          <a:prstGeom prst="rect">
            <a:avLst/>
          </a:prstGeom>
          <a:noFill/>
          <a:ln w="12700">
            <a:noFill/>
            <a:miter lim="800000"/>
            <a:headEnd/>
            <a:tailEnd/>
          </a:ln>
          <a:effectLst/>
        </p:spPr>
        <p:txBody>
          <a:bodyPr lIns="90488" tIns="44450" rIns="90488" bIns="44450" anchor="ctr"/>
          <a:lstStyle/>
          <a:p>
            <a:pPr algn="ctr" eaLnBrk="0" hangingPunct="0">
              <a:defRPr/>
            </a:pPr>
            <a:r>
              <a:rPr lang="en-US" sz="3600" b="1" u="sng">
                <a:solidFill>
                  <a:schemeClr val="tx2"/>
                </a:solidFill>
                <a:effectLst>
                  <a:outerShdw blurRad="38100" dist="38100" dir="2700000" algn="tl">
                    <a:srgbClr val="C0C0C0"/>
                  </a:outerShdw>
                </a:effectLst>
                <a:latin typeface="Times New Roman" pitchFamily="18" charset="0"/>
                <a:cs typeface="+mn-cs"/>
              </a:rPr>
              <a:t>Transaction Posted to T-accounts</a:t>
            </a:r>
          </a:p>
        </p:txBody>
      </p:sp>
      <p:sp>
        <p:nvSpPr>
          <p:cNvPr id="31750" name="Rectangle 5"/>
          <p:cNvSpPr>
            <a:spLocks noChangeArrowheads="1"/>
          </p:cNvSpPr>
          <p:nvPr/>
        </p:nvSpPr>
        <p:spPr bwMode="auto">
          <a:xfrm>
            <a:off x="2193925" y="2144713"/>
            <a:ext cx="2413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700">
                <a:solidFill>
                  <a:srgbClr val="000000"/>
                </a:solidFill>
              </a:rPr>
              <a:t> </a:t>
            </a:r>
          </a:p>
        </p:txBody>
      </p:sp>
      <p:sp>
        <p:nvSpPr>
          <p:cNvPr id="31751" name="Rectangle 6"/>
          <p:cNvSpPr>
            <a:spLocks noChangeArrowheads="1"/>
          </p:cNvSpPr>
          <p:nvPr/>
        </p:nvSpPr>
        <p:spPr bwMode="auto">
          <a:xfrm>
            <a:off x="1936750" y="3543300"/>
            <a:ext cx="2413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700">
                <a:solidFill>
                  <a:srgbClr val="000000"/>
                </a:solidFill>
              </a:rPr>
              <a:t> </a:t>
            </a:r>
          </a:p>
        </p:txBody>
      </p:sp>
      <p:sp>
        <p:nvSpPr>
          <p:cNvPr id="31752" name="Rectangle 7"/>
          <p:cNvSpPr>
            <a:spLocks noChangeArrowheads="1"/>
          </p:cNvSpPr>
          <p:nvPr/>
        </p:nvSpPr>
        <p:spPr bwMode="auto">
          <a:xfrm>
            <a:off x="2193925" y="3543300"/>
            <a:ext cx="2413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700">
                <a:solidFill>
                  <a:srgbClr val="000000"/>
                </a:solidFill>
              </a:rPr>
              <a:t> </a:t>
            </a:r>
          </a:p>
        </p:txBody>
      </p:sp>
      <p:sp>
        <p:nvSpPr>
          <p:cNvPr id="31753" name="Rectangle 8"/>
          <p:cNvSpPr>
            <a:spLocks noChangeArrowheads="1"/>
          </p:cNvSpPr>
          <p:nvPr/>
        </p:nvSpPr>
        <p:spPr bwMode="auto">
          <a:xfrm>
            <a:off x="228600" y="2286000"/>
            <a:ext cx="2711450" cy="74613"/>
          </a:xfrm>
          <a:prstGeom prst="rect">
            <a:avLst/>
          </a:prstGeom>
          <a:solidFill>
            <a:srgbClr val="0000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1754" name="Rectangle 9"/>
          <p:cNvSpPr>
            <a:spLocks noChangeArrowheads="1"/>
          </p:cNvSpPr>
          <p:nvPr/>
        </p:nvSpPr>
        <p:spPr bwMode="auto">
          <a:xfrm>
            <a:off x="3276600" y="2286000"/>
            <a:ext cx="2546350" cy="74613"/>
          </a:xfrm>
          <a:prstGeom prst="rect">
            <a:avLst/>
          </a:prstGeom>
          <a:solidFill>
            <a:srgbClr val="0000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1755" name="Rectangle 10"/>
          <p:cNvSpPr>
            <a:spLocks noChangeArrowheads="1"/>
          </p:cNvSpPr>
          <p:nvPr/>
        </p:nvSpPr>
        <p:spPr bwMode="auto">
          <a:xfrm>
            <a:off x="6172200" y="2262188"/>
            <a:ext cx="2470150" cy="74612"/>
          </a:xfrm>
          <a:prstGeom prst="rect">
            <a:avLst/>
          </a:prstGeom>
          <a:solidFill>
            <a:srgbClr val="0000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1756" name="Text Box 12"/>
          <p:cNvSpPr txBox="1">
            <a:spLocks noChangeArrowheads="1"/>
          </p:cNvSpPr>
          <p:nvPr/>
        </p:nvSpPr>
        <p:spPr bwMode="auto">
          <a:xfrm>
            <a:off x="914400" y="609600"/>
            <a:ext cx="822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latin typeface="Times New Roman" pitchFamily="18" charset="0"/>
              </a:rPr>
              <a:t>     2.   Collected $7,000 of the Accounts Receivables.</a:t>
            </a:r>
            <a:endParaRPr lang="en-US" sz="2400">
              <a:latin typeface="Times New Roman" pitchFamily="18" charset="0"/>
            </a:endParaRPr>
          </a:p>
        </p:txBody>
      </p:sp>
      <p:sp>
        <p:nvSpPr>
          <p:cNvPr id="31757" name="Line 13"/>
          <p:cNvSpPr>
            <a:spLocks noChangeShapeType="1"/>
          </p:cNvSpPr>
          <p:nvPr/>
        </p:nvSpPr>
        <p:spPr bwMode="auto">
          <a:xfrm>
            <a:off x="228600" y="5257800"/>
            <a:ext cx="27432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58" name="Line 14"/>
          <p:cNvSpPr>
            <a:spLocks noChangeShapeType="1"/>
          </p:cNvSpPr>
          <p:nvPr/>
        </p:nvSpPr>
        <p:spPr bwMode="auto">
          <a:xfrm>
            <a:off x="3276600" y="5257800"/>
            <a:ext cx="25908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59" name="Line 15"/>
          <p:cNvSpPr>
            <a:spLocks noChangeShapeType="1"/>
          </p:cNvSpPr>
          <p:nvPr/>
        </p:nvSpPr>
        <p:spPr bwMode="auto">
          <a:xfrm>
            <a:off x="6248400" y="5486400"/>
            <a:ext cx="25146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60" name="Line 16"/>
          <p:cNvSpPr>
            <a:spLocks noChangeShapeType="1"/>
          </p:cNvSpPr>
          <p:nvPr/>
        </p:nvSpPr>
        <p:spPr bwMode="auto">
          <a:xfrm>
            <a:off x="1676400" y="2286000"/>
            <a:ext cx="0" cy="2362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61" name="Line 17"/>
          <p:cNvSpPr>
            <a:spLocks noChangeShapeType="1"/>
          </p:cNvSpPr>
          <p:nvPr/>
        </p:nvSpPr>
        <p:spPr bwMode="auto">
          <a:xfrm>
            <a:off x="4572000" y="2286000"/>
            <a:ext cx="0" cy="2362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62" name="Line 18"/>
          <p:cNvSpPr>
            <a:spLocks noChangeShapeType="1"/>
          </p:cNvSpPr>
          <p:nvPr/>
        </p:nvSpPr>
        <p:spPr bwMode="auto">
          <a:xfrm>
            <a:off x="7391400" y="2286000"/>
            <a:ext cx="0" cy="2362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63" name="Line 19"/>
          <p:cNvSpPr>
            <a:spLocks noChangeShapeType="1"/>
          </p:cNvSpPr>
          <p:nvPr/>
        </p:nvSpPr>
        <p:spPr bwMode="auto">
          <a:xfrm>
            <a:off x="1676400" y="5257800"/>
            <a:ext cx="0" cy="12954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64" name="Line 20"/>
          <p:cNvSpPr>
            <a:spLocks noChangeShapeType="1"/>
          </p:cNvSpPr>
          <p:nvPr/>
        </p:nvSpPr>
        <p:spPr bwMode="auto">
          <a:xfrm>
            <a:off x="4572000" y="5257800"/>
            <a:ext cx="0" cy="13716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65" name="Line 21"/>
          <p:cNvSpPr>
            <a:spLocks noChangeShapeType="1"/>
          </p:cNvSpPr>
          <p:nvPr/>
        </p:nvSpPr>
        <p:spPr bwMode="auto">
          <a:xfrm>
            <a:off x="7391400" y="5486400"/>
            <a:ext cx="0" cy="10668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66" name="Text Box 22"/>
          <p:cNvSpPr txBox="1">
            <a:spLocks noChangeArrowheads="1"/>
          </p:cNvSpPr>
          <p:nvPr/>
        </p:nvSpPr>
        <p:spPr bwMode="auto">
          <a:xfrm>
            <a:off x="914400" y="18288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  Cash</a:t>
            </a:r>
            <a:endParaRPr lang="en-US" sz="2400">
              <a:latin typeface="Times New Roman" pitchFamily="18" charset="0"/>
            </a:endParaRPr>
          </a:p>
        </p:txBody>
      </p:sp>
      <p:sp>
        <p:nvSpPr>
          <p:cNvPr id="31767" name="Text Box 23"/>
          <p:cNvSpPr txBox="1">
            <a:spLocks noChangeArrowheads="1"/>
          </p:cNvSpPr>
          <p:nvPr/>
        </p:nvSpPr>
        <p:spPr bwMode="auto">
          <a:xfrm>
            <a:off x="3352800" y="1828800"/>
            <a:ext cx="236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  Acct. Rec.</a:t>
            </a:r>
          </a:p>
        </p:txBody>
      </p:sp>
      <p:sp>
        <p:nvSpPr>
          <p:cNvPr id="31768" name="Text Box 24"/>
          <p:cNvSpPr txBox="1">
            <a:spLocks noChangeArrowheads="1"/>
          </p:cNvSpPr>
          <p:nvPr/>
        </p:nvSpPr>
        <p:spPr bwMode="auto">
          <a:xfrm>
            <a:off x="6096000" y="1828800"/>
            <a:ext cx="259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Allow. for D.A</a:t>
            </a:r>
            <a:r>
              <a:rPr lang="en-US" sz="2400">
                <a:solidFill>
                  <a:schemeClr val="tx2"/>
                </a:solidFill>
                <a:latin typeface="Times New Roman" pitchFamily="18" charset="0"/>
              </a:rPr>
              <a:t>.</a:t>
            </a:r>
            <a:endParaRPr lang="en-US" sz="2400">
              <a:latin typeface="Times New Roman" pitchFamily="18" charset="0"/>
            </a:endParaRPr>
          </a:p>
        </p:txBody>
      </p:sp>
      <p:sp>
        <p:nvSpPr>
          <p:cNvPr id="31769" name="Text Box 25"/>
          <p:cNvSpPr txBox="1">
            <a:spLocks noChangeArrowheads="1"/>
          </p:cNvSpPr>
          <p:nvPr/>
        </p:nvSpPr>
        <p:spPr bwMode="auto">
          <a:xfrm>
            <a:off x="0" y="4724400"/>
            <a:ext cx="327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t> </a:t>
            </a:r>
            <a:r>
              <a:rPr lang="en-US" sz="2800" b="1">
                <a:solidFill>
                  <a:schemeClr val="tx2"/>
                </a:solidFill>
              </a:rPr>
              <a:t>Service Revenue</a:t>
            </a:r>
            <a:r>
              <a:rPr lang="en-US" sz="2800" b="1"/>
              <a:t> </a:t>
            </a:r>
            <a:endParaRPr lang="en-US" sz="2400">
              <a:latin typeface="Times New Roman" pitchFamily="18" charset="0"/>
            </a:endParaRPr>
          </a:p>
        </p:txBody>
      </p:sp>
      <p:sp>
        <p:nvSpPr>
          <p:cNvPr id="31770" name="Text Box 26"/>
          <p:cNvSpPr txBox="1">
            <a:spLocks noChangeArrowheads="1"/>
          </p:cNvSpPr>
          <p:nvPr/>
        </p:nvSpPr>
        <p:spPr bwMode="auto">
          <a:xfrm>
            <a:off x="3276600" y="4800600"/>
            <a:ext cx="2667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Bad Debt Exp.</a:t>
            </a:r>
            <a:endParaRPr lang="en-US" sz="2400">
              <a:latin typeface="Times New Roman" pitchFamily="18" charset="0"/>
            </a:endParaRPr>
          </a:p>
        </p:txBody>
      </p:sp>
      <p:sp>
        <p:nvSpPr>
          <p:cNvPr id="31771" name="Text Box 27"/>
          <p:cNvSpPr txBox="1">
            <a:spLocks noChangeArrowheads="1"/>
          </p:cNvSpPr>
          <p:nvPr/>
        </p:nvSpPr>
        <p:spPr bwMode="auto">
          <a:xfrm>
            <a:off x="6248400" y="50292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 Retain. Earn.</a:t>
            </a:r>
            <a:endParaRPr lang="en-US" sz="2400">
              <a:latin typeface="Times New Roman" pitchFamily="18" charset="0"/>
            </a:endParaRPr>
          </a:p>
        </p:txBody>
      </p:sp>
      <p:sp>
        <p:nvSpPr>
          <p:cNvPr id="31772" name="Text Box 28"/>
          <p:cNvSpPr txBox="1">
            <a:spLocks noChangeArrowheads="1"/>
          </p:cNvSpPr>
          <p:nvPr/>
        </p:nvSpPr>
        <p:spPr bwMode="auto">
          <a:xfrm>
            <a:off x="0" y="2514600"/>
            <a:ext cx="160020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0"/>
              </a:spcBef>
            </a:pPr>
            <a:r>
              <a:rPr lang="en-US" sz="2400" b="1">
                <a:solidFill>
                  <a:srgbClr val="FD0129"/>
                </a:solidFill>
              </a:rPr>
              <a:t>(2)   7,000</a:t>
            </a:r>
            <a:endParaRPr lang="en-US" sz="2400" b="1"/>
          </a:p>
          <a:p>
            <a:pPr>
              <a:lnSpc>
                <a:spcPct val="75000"/>
              </a:lnSpc>
              <a:spcBef>
                <a:spcPct val="50000"/>
              </a:spcBef>
            </a:pPr>
            <a:endParaRPr lang="en-US" sz="2400" b="1"/>
          </a:p>
          <a:p>
            <a:pPr>
              <a:lnSpc>
                <a:spcPct val="75000"/>
              </a:lnSpc>
              <a:spcBef>
                <a:spcPct val="50000"/>
              </a:spcBef>
            </a:pPr>
            <a:endParaRPr lang="en-US" sz="2400" b="1"/>
          </a:p>
          <a:p>
            <a:pPr>
              <a:lnSpc>
                <a:spcPct val="75000"/>
              </a:lnSpc>
              <a:spcBef>
                <a:spcPct val="50000"/>
              </a:spcBef>
            </a:pPr>
            <a:endParaRPr lang="en-US" sz="2400">
              <a:latin typeface="Times New Roman" pitchFamily="18" charset="0"/>
            </a:endParaRPr>
          </a:p>
        </p:txBody>
      </p:sp>
      <p:sp>
        <p:nvSpPr>
          <p:cNvPr id="31773" name="Text Box 29"/>
          <p:cNvSpPr txBox="1">
            <a:spLocks noChangeArrowheads="1"/>
          </p:cNvSpPr>
          <p:nvPr/>
        </p:nvSpPr>
        <p:spPr bwMode="auto">
          <a:xfrm>
            <a:off x="2895600" y="2362200"/>
            <a:ext cx="1600200"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25000"/>
              </a:spcBef>
            </a:pPr>
            <a:r>
              <a:rPr lang="en-US" sz="2400" b="1"/>
              <a:t>(1) 10,000</a:t>
            </a:r>
          </a:p>
          <a:p>
            <a:pPr>
              <a:lnSpc>
                <a:spcPct val="75000"/>
              </a:lnSpc>
              <a:spcBef>
                <a:spcPct val="25000"/>
              </a:spcBef>
            </a:pPr>
            <a:endParaRPr lang="en-US" sz="2400" b="1"/>
          </a:p>
          <a:p>
            <a:pPr>
              <a:lnSpc>
                <a:spcPct val="75000"/>
              </a:lnSpc>
              <a:spcBef>
                <a:spcPct val="25000"/>
              </a:spcBef>
            </a:pPr>
            <a:r>
              <a:rPr lang="en-US" sz="2400" b="1"/>
              <a:t>   </a:t>
            </a:r>
          </a:p>
          <a:p>
            <a:pPr>
              <a:lnSpc>
                <a:spcPct val="75000"/>
              </a:lnSpc>
              <a:spcBef>
                <a:spcPct val="25000"/>
              </a:spcBef>
            </a:pPr>
            <a:r>
              <a:rPr lang="en-US" sz="2400" b="1"/>
              <a:t> </a:t>
            </a:r>
            <a:endParaRPr lang="en-US" sz="2400" b="1">
              <a:solidFill>
                <a:srgbClr val="FD0129"/>
              </a:solidFill>
            </a:endParaRPr>
          </a:p>
          <a:p>
            <a:pPr>
              <a:lnSpc>
                <a:spcPct val="75000"/>
              </a:lnSpc>
              <a:spcBef>
                <a:spcPct val="25000"/>
              </a:spcBef>
            </a:pPr>
            <a:endParaRPr lang="en-US" sz="2400">
              <a:latin typeface="Times New Roman" pitchFamily="18" charset="0"/>
            </a:endParaRPr>
          </a:p>
        </p:txBody>
      </p:sp>
      <p:sp>
        <p:nvSpPr>
          <p:cNvPr id="31774" name="Text Box 30"/>
          <p:cNvSpPr txBox="1">
            <a:spLocks noChangeArrowheads="1"/>
          </p:cNvSpPr>
          <p:nvPr/>
        </p:nvSpPr>
        <p:spPr bwMode="auto">
          <a:xfrm>
            <a:off x="4572000" y="2362200"/>
            <a:ext cx="15240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25000"/>
              </a:spcBef>
            </a:pPr>
            <a:r>
              <a:rPr lang="en-US" sz="2400" b="1">
                <a:solidFill>
                  <a:srgbClr val="FD0129"/>
                </a:solidFill>
              </a:rPr>
              <a:t>7,000 (2)</a:t>
            </a:r>
            <a:endParaRPr lang="en-US" sz="2400" b="1"/>
          </a:p>
          <a:p>
            <a:pPr>
              <a:lnSpc>
                <a:spcPct val="75000"/>
              </a:lnSpc>
              <a:spcBef>
                <a:spcPct val="25000"/>
              </a:spcBef>
            </a:pPr>
            <a:r>
              <a:rPr lang="en-US" sz="2400" b="1"/>
              <a:t>     </a:t>
            </a:r>
          </a:p>
          <a:p>
            <a:pPr>
              <a:lnSpc>
                <a:spcPct val="75000"/>
              </a:lnSpc>
              <a:spcBef>
                <a:spcPct val="25000"/>
              </a:spcBef>
            </a:pPr>
            <a:r>
              <a:rPr lang="en-US" sz="2400" b="1"/>
              <a:t>     </a:t>
            </a:r>
            <a:endParaRPr lang="en-US" sz="2000" b="1"/>
          </a:p>
          <a:p>
            <a:pPr>
              <a:lnSpc>
                <a:spcPct val="75000"/>
              </a:lnSpc>
              <a:spcBef>
                <a:spcPct val="25000"/>
              </a:spcBef>
            </a:pPr>
            <a:endParaRPr lang="en-US" sz="2000" b="1"/>
          </a:p>
          <a:p>
            <a:pPr>
              <a:lnSpc>
                <a:spcPct val="75000"/>
              </a:lnSpc>
              <a:spcBef>
                <a:spcPct val="25000"/>
              </a:spcBef>
            </a:pPr>
            <a:endParaRPr lang="en-US" sz="2400" b="1">
              <a:solidFill>
                <a:srgbClr val="FD0129"/>
              </a:solidFill>
            </a:endParaRPr>
          </a:p>
        </p:txBody>
      </p:sp>
      <p:sp>
        <p:nvSpPr>
          <p:cNvPr id="31775" name="Text Box 31"/>
          <p:cNvSpPr txBox="1">
            <a:spLocks noChangeArrowheads="1"/>
          </p:cNvSpPr>
          <p:nvPr/>
        </p:nvSpPr>
        <p:spPr bwMode="auto">
          <a:xfrm>
            <a:off x="6019800" y="23622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b="1"/>
              <a:t> </a:t>
            </a:r>
            <a:endParaRPr lang="en-US" sz="2400" b="1">
              <a:solidFill>
                <a:srgbClr val="FD0129"/>
              </a:solidFill>
            </a:endParaRPr>
          </a:p>
        </p:txBody>
      </p:sp>
      <p:sp>
        <p:nvSpPr>
          <p:cNvPr id="31776" name="Text Box 32"/>
          <p:cNvSpPr txBox="1">
            <a:spLocks noChangeArrowheads="1"/>
          </p:cNvSpPr>
          <p:nvPr/>
        </p:nvSpPr>
        <p:spPr bwMode="auto">
          <a:xfrm>
            <a:off x="7391400" y="2438400"/>
            <a:ext cx="14478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0"/>
              </a:spcBef>
            </a:pPr>
            <a:r>
              <a:rPr lang="en-US" sz="2400">
                <a:latin typeface="Times New Roman" pitchFamily="18" charset="0"/>
              </a:rPr>
              <a:t> </a:t>
            </a:r>
            <a:endParaRPr lang="en-US" sz="2400" b="1"/>
          </a:p>
          <a:p>
            <a:pPr>
              <a:lnSpc>
                <a:spcPct val="75000"/>
              </a:lnSpc>
              <a:spcBef>
                <a:spcPct val="50000"/>
              </a:spcBef>
            </a:pPr>
            <a:r>
              <a:rPr lang="en-US" sz="2400" b="1"/>
              <a:t>   </a:t>
            </a:r>
            <a:endParaRPr lang="en-US" sz="2000" b="1"/>
          </a:p>
          <a:p>
            <a:pPr>
              <a:lnSpc>
                <a:spcPct val="75000"/>
              </a:lnSpc>
              <a:spcBef>
                <a:spcPct val="25000"/>
              </a:spcBef>
            </a:pPr>
            <a:r>
              <a:rPr lang="en-US" sz="2400" b="1"/>
              <a:t>  </a:t>
            </a:r>
            <a:endParaRPr lang="en-US" sz="2400" b="1">
              <a:solidFill>
                <a:srgbClr val="FD0129"/>
              </a:solidFill>
            </a:endParaRPr>
          </a:p>
          <a:p>
            <a:pPr>
              <a:lnSpc>
                <a:spcPct val="75000"/>
              </a:lnSpc>
              <a:spcBef>
                <a:spcPct val="25000"/>
              </a:spcBef>
            </a:pPr>
            <a:r>
              <a:rPr lang="en-US" sz="2400" b="1">
                <a:solidFill>
                  <a:srgbClr val="FD0129"/>
                </a:solidFill>
              </a:rPr>
              <a:t> </a:t>
            </a:r>
            <a:endParaRPr lang="en-US" sz="2400" b="1"/>
          </a:p>
        </p:txBody>
      </p:sp>
      <p:sp>
        <p:nvSpPr>
          <p:cNvPr id="31777" name="Text Box 33"/>
          <p:cNvSpPr txBox="1">
            <a:spLocks noChangeArrowheads="1"/>
          </p:cNvSpPr>
          <p:nvPr/>
        </p:nvSpPr>
        <p:spPr bwMode="auto">
          <a:xfrm>
            <a:off x="228600" y="5334000"/>
            <a:ext cx="30480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
              </a:spcBef>
            </a:pPr>
            <a:r>
              <a:rPr lang="en-US" sz="2400">
                <a:latin typeface="Times New Roman" pitchFamily="18" charset="0"/>
              </a:rPr>
              <a:t>                   </a:t>
            </a:r>
            <a:r>
              <a:rPr lang="en-US" sz="2400" b="1"/>
              <a:t>10,000 (1)</a:t>
            </a:r>
          </a:p>
          <a:p>
            <a:pPr>
              <a:lnSpc>
                <a:spcPct val="75000"/>
              </a:lnSpc>
              <a:spcBef>
                <a:spcPct val="5000"/>
              </a:spcBef>
            </a:pPr>
            <a:endParaRPr lang="en-US" sz="2400" b="1"/>
          </a:p>
          <a:p>
            <a:pPr>
              <a:lnSpc>
                <a:spcPct val="75000"/>
              </a:lnSpc>
              <a:spcBef>
                <a:spcPct val="5000"/>
              </a:spcBef>
            </a:pPr>
            <a:r>
              <a:rPr lang="en-US" sz="2400" b="1"/>
              <a:t>                        </a:t>
            </a:r>
          </a:p>
          <a:p>
            <a:pPr>
              <a:lnSpc>
                <a:spcPct val="75000"/>
              </a:lnSpc>
              <a:spcBef>
                <a:spcPct val="5000"/>
              </a:spcBef>
            </a:pPr>
            <a:endParaRPr lang="en-US" sz="2400" b="1"/>
          </a:p>
        </p:txBody>
      </p:sp>
      <p:sp>
        <p:nvSpPr>
          <p:cNvPr id="31778" name="Text Box 34"/>
          <p:cNvSpPr txBox="1">
            <a:spLocks noChangeArrowheads="1"/>
          </p:cNvSpPr>
          <p:nvPr/>
        </p:nvSpPr>
        <p:spPr bwMode="auto">
          <a:xfrm>
            <a:off x="3124200" y="5334000"/>
            <a:ext cx="27432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
              </a:spcBef>
            </a:pPr>
            <a:r>
              <a:rPr lang="en-US" sz="2400" b="1"/>
              <a:t> </a:t>
            </a:r>
          </a:p>
          <a:p>
            <a:pPr>
              <a:lnSpc>
                <a:spcPct val="60000"/>
              </a:lnSpc>
              <a:spcBef>
                <a:spcPct val="5000"/>
              </a:spcBef>
            </a:pPr>
            <a:r>
              <a:rPr lang="en-US" sz="2400" b="1"/>
              <a:t>                 </a:t>
            </a:r>
          </a:p>
          <a:p>
            <a:pPr>
              <a:lnSpc>
                <a:spcPct val="75000"/>
              </a:lnSpc>
              <a:spcBef>
                <a:spcPct val="25000"/>
              </a:spcBef>
            </a:pPr>
            <a:r>
              <a:rPr lang="en-US" sz="2400" b="1"/>
              <a:t>    </a:t>
            </a:r>
          </a:p>
        </p:txBody>
      </p:sp>
      <p:sp>
        <p:nvSpPr>
          <p:cNvPr id="31779" name="Text Box 35"/>
          <p:cNvSpPr txBox="1">
            <a:spLocks noChangeArrowheads="1"/>
          </p:cNvSpPr>
          <p:nvPr/>
        </p:nvSpPr>
        <p:spPr bwMode="auto">
          <a:xfrm>
            <a:off x="6172200" y="5486400"/>
            <a:ext cx="2743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spcBef>
                <a:spcPct val="15000"/>
              </a:spcBef>
            </a:pPr>
            <a:endParaRPr lang="en-US" sz="2400" b="1"/>
          </a:p>
          <a:p>
            <a:pPr>
              <a:lnSpc>
                <a:spcPct val="85000"/>
              </a:lnSpc>
              <a:spcBef>
                <a:spcPct val="15000"/>
              </a:spcBef>
            </a:pPr>
            <a:r>
              <a:rPr lang="en-US" sz="2400">
                <a:latin typeface="Times New Roman" pitchFamily="18" charset="0"/>
              </a:rPr>
              <a:t>                </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C07B10DD-FB05-4C84-BD00-9E2A52920404}" type="slidenum">
              <a:rPr lang="en-US" smtClean="0"/>
              <a:pPr eaLnBrk="1" hangingPunct="1">
                <a:defRPr/>
              </a:pPr>
              <a:t>31</a:t>
            </a:fld>
            <a:endParaRPr lang="en-US" smtClean="0"/>
          </a:p>
        </p:txBody>
      </p:sp>
      <p:sp>
        <p:nvSpPr>
          <p:cNvPr id="3277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277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48836" name="Rectangle 4"/>
          <p:cNvSpPr>
            <a:spLocks noChangeArrowheads="1"/>
          </p:cNvSpPr>
          <p:nvPr/>
        </p:nvSpPr>
        <p:spPr bwMode="auto">
          <a:xfrm>
            <a:off x="76200" y="152400"/>
            <a:ext cx="8991600" cy="381000"/>
          </a:xfrm>
          <a:prstGeom prst="rect">
            <a:avLst/>
          </a:prstGeom>
          <a:noFill/>
          <a:ln w="12700">
            <a:noFill/>
            <a:miter lim="800000"/>
            <a:headEnd/>
            <a:tailEnd/>
          </a:ln>
          <a:effectLst/>
        </p:spPr>
        <p:txBody>
          <a:bodyPr lIns="90488" tIns="44450" rIns="90488" bIns="44450" anchor="ctr"/>
          <a:lstStyle/>
          <a:p>
            <a:pPr algn="ctr" eaLnBrk="0" hangingPunct="0">
              <a:defRPr/>
            </a:pPr>
            <a:r>
              <a:rPr lang="en-US" sz="3600" b="1" u="sng">
                <a:solidFill>
                  <a:schemeClr val="tx2"/>
                </a:solidFill>
                <a:effectLst>
                  <a:outerShdw blurRad="38100" dist="38100" dir="2700000" algn="tl">
                    <a:srgbClr val="C0C0C0"/>
                  </a:outerShdw>
                </a:effectLst>
                <a:latin typeface="Times New Roman" pitchFamily="18" charset="0"/>
                <a:cs typeface="+mn-cs"/>
              </a:rPr>
              <a:t>Transaction Posted to T-accounts</a:t>
            </a:r>
          </a:p>
        </p:txBody>
      </p:sp>
      <p:sp>
        <p:nvSpPr>
          <p:cNvPr id="32774" name="Rectangle 5"/>
          <p:cNvSpPr>
            <a:spLocks noChangeArrowheads="1"/>
          </p:cNvSpPr>
          <p:nvPr/>
        </p:nvSpPr>
        <p:spPr bwMode="auto">
          <a:xfrm>
            <a:off x="2193925" y="2144713"/>
            <a:ext cx="2413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700">
                <a:solidFill>
                  <a:srgbClr val="000000"/>
                </a:solidFill>
              </a:rPr>
              <a:t> </a:t>
            </a:r>
          </a:p>
        </p:txBody>
      </p:sp>
      <p:sp>
        <p:nvSpPr>
          <p:cNvPr id="32775" name="Rectangle 6"/>
          <p:cNvSpPr>
            <a:spLocks noChangeArrowheads="1"/>
          </p:cNvSpPr>
          <p:nvPr/>
        </p:nvSpPr>
        <p:spPr bwMode="auto">
          <a:xfrm>
            <a:off x="1936750" y="3543300"/>
            <a:ext cx="2413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700">
                <a:solidFill>
                  <a:srgbClr val="000000"/>
                </a:solidFill>
              </a:rPr>
              <a:t> </a:t>
            </a:r>
          </a:p>
        </p:txBody>
      </p:sp>
      <p:sp>
        <p:nvSpPr>
          <p:cNvPr id="32776" name="Rectangle 7"/>
          <p:cNvSpPr>
            <a:spLocks noChangeArrowheads="1"/>
          </p:cNvSpPr>
          <p:nvPr/>
        </p:nvSpPr>
        <p:spPr bwMode="auto">
          <a:xfrm>
            <a:off x="2193925" y="3543300"/>
            <a:ext cx="2413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700">
                <a:solidFill>
                  <a:srgbClr val="000000"/>
                </a:solidFill>
              </a:rPr>
              <a:t> </a:t>
            </a:r>
          </a:p>
        </p:txBody>
      </p:sp>
      <p:sp>
        <p:nvSpPr>
          <p:cNvPr id="32777" name="Rectangle 8"/>
          <p:cNvSpPr>
            <a:spLocks noChangeArrowheads="1"/>
          </p:cNvSpPr>
          <p:nvPr/>
        </p:nvSpPr>
        <p:spPr bwMode="auto">
          <a:xfrm>
            <a:off x="228600" y="2286000"/>
            <a:ext cx="2711450" cy="74613"/>
          </a:xfrm>
          <a:prstGeom prst="rect">
            <a:avLst/>
          </a:prstGeom>
          <a:solidFill>
            <a:srgbClr val="0000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2778" name="Rectangle 9"/>
          <p:cNvSpPr>
            <a:spLocks noChangeArrowheads="1"/>
          </p:cNvSpPr>
          <p:nvPr/>
        </p:nvSpPr>
        <p:spPr bwMode="auto">
          <a:xfrm>
            <a:off x="3276600" y="2286000"/>
            <a:ext cx="2546350" cy="74613"/>
          </a:xfrm>
          <a:prstGeom prst="rect">
            <a:avLst/>
          </a:prstGeom>
          <a:solidFill>
            <a:srgbClr val="0000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2779" name="Rectangle 10"/>
          <p:cNvSpPr>
            <a:spLocks noChangeArrowheads="1"/>
          </p:cNvSpPr>
          <p:nvPr/>
        </p:nvSpPr>
        <p:spPr bwMode="auto">
          <a:xfrm>
            <a:off x="6172200" y="2262188"/>
            <a:ext cx="2470150" cy="74612"/>
          </a:xfrm>
          <a:prstGeom prst="rect">
            <a:avLst/>
          </a:prstGeom>
          <a:solidFill>
            <a:srgbClr val="0000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2780" name="Text Box 12"/>
          <p:cNvSpPr txBox="1">
            <a:spLocks noChangeArrowheads="1"/>
          </p:cNvSpPr>
          <p:nvPr/>
        </p:nvSpPr>
        <p:spPr bwMode="auto">
          <a:xfrm>
            <a:off x="914400" y="609600"/>
            <a:ext cx="82296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spcBef>
                <a:spcPct val="10000"/>
              </a:spcBef>
            </a:pPr>
            <a:r>
              <a:rPr lang="en-US" sz="2800" b="1">
                <a:latin typeface="Times New Roman" pitchFamily="18" charset="0"/>
              </a:rPr>
              <a:t> </a:t>
            </a:r>
            <a:r>
              <a:rPr lang="en-US" sz="2800" b="1">
                <a:solidFill>
                  <a:srgbClr val="FD0129"/>
                </a:solidFill>
                <a:latin typeface="Times New Roman" pitchFamily="18" charset="0"/>
              </a:rPr>
              <a:t>3.   At Yr. end it was estimated that 2% of the year’s    </a:t>
            </a:r>
          </a:p>
          <a:p>
            <a:pPr>
              <a:lnSpc>
                <a:spcPct val="85000"/>
              </a:lnSpc>
              <a:spcBef>
                <a:spcPct val="10000"/>
              </a:spcBef>
            </a:pPr>
            <a:r>
              <a:rPr lang="en-US" sz="2800" b="1">
                <a:solidFill>
                  <a:srgbClr val="FD0129"/>
                </a:solidFill>
                <a:latin typeface="Times New Roman" pitchFamily="18" charset="0"/>
              </a:rPr>
              <a:t>       credit sales will never be collected.</a:t>
            </a:r>
            <a:endParaRPr lang="en-US" sz="2400">
              <a:solidFill>
                <a:srgbClr val="FD0129"/>
              </a:solidFill>
              <a:latin typeface="Times New Roman" pitchFamily="18" charset="0"/>
            </a:endParaRPr>
          </a:p>
        </p:txBody>
      </p:sp>
      <p:sp>
        <p:nvSpPr>
          <p:cNvPr id="32781" name="Line 13"/>
          <p:cNvSpPr>
            <a:spLocks noChangeShapeType="1"/>
          </p:cNvSpPr>
          <p:nvPr/>
        </p:nvSpPr>
        <p:spPr bwMode="auto">
          <a:xfrm>
            <a:off x="228600" y="5257800"/>
            <a:ext cx="27432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2" name="Line 14"/>
          <p:cNvSpPr>
            <a:spLocks noChangeShapeType="1"/>
          </p:cNvSpPr>
          <p:nvPr/>
        </p:nvSpPr>
        <p:spPr bwMode="auto">
          <a:xfrm>
            <a:off x="3276600" y="5257800"/>
            <a:ext cx="25908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3" name="Line 15"/>
          <p:cNvSpPr>
            <a:spLocks noChangeShapeType="1"/>
          </p:cNvSpPr>
          <p:nvPr/>
        </p:nvSpPr>
        <p:spPr bwMode="auto">
          <a:xfrm>
            <a:off x="6248400" y="5486400"/>
            <a:ext cx="25146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4" name="Line 16"/>
          <p:cNvSpPr>
            <a:spLocks noChangeShapeType="1"/>
          </p:cNvSpPr>
          <p:nvPr/>
        </p:nvSpPr>
        <p:spPr bwMode="auto">
          <a:xfrm>
            <a:off x="1676400" y="2286000"/>
            <a:ext cx="0" cy="2362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5" name="Line 17"/>
          <p:cNvSpPr>
            <a:spLocks noChangeShapeType="1"/>
          </p:cNvSpPr>
          <p:nvPr/>
        </p:nvSpPr>
        <p:spPr bwMode="auto">
          <a:xfrm>
            <a:off x="4572000" y="2286000"/>
            <a:ext cx="0" cy="2362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6" name="Line 18"/>
          <p:cNvSpPr>
            <a:spLocks noChangeShapeType="1"/>
          </p:cNvSpPr>
          <p:nvPr/>
        </p:nvSpPr>
        <p:spPr bwMode="auto">
          <a:xfrm>
            <a:off x="7391400" y="2286000"/>
            <a:ext cx="0" cy="2362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7" name="Line 19"/>
          <p:cNvSpPr>
            <a:spLocks noChangeShapeType="1"/>
          </p:cNvSpPr>
          <p:nvPr/>
        </p:nvSpPr>
        <p:spPr bwMode="auto">
          <a:xfrm>
            <a:off x="1676400" y="5257800"/>
            <a:ext cx="0" cy="12954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8" name="Line 20"/>
          <p:cNvSpPr>
            <a:spLocks noChangeShapeType="1"/>
          </p:cNvSpPr>
          <p:nvPr/>
        </p:nvSpPr>
        <p:spPr bwMode="auto">
          <a:xfrm>
            <a:off x="4572000" y="5257800"/>
            <a:ext cx="0" cy="13716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9" name="Line 21"/>
          <p:cNvSpPr>
            <a:spLocks noChangeShapeType="1"/>
          </p:cNvSpPr>
          <p:nvPr/>
        </p:nvSpPr>
        <p:spPr bwMode="auto">
          <a:xfrm>
            <a:off x="7391400" y="5486400"/>
            <a:ext cx="0" cy="10668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90" name="Text Box 22"/>
          <p:cNvSpPr txBox="1">
            <a:spLocks noChangeArrowheads="1"/>
          </p:cNvSpPr>
          <p:nvPr/>
        </p:nvSpPr>
        <p:spPr bwMode="auto">
          <a:xfrm>
            <a:off x="914400" y="18288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  Cash</a:t>
            </a:r>
            <a:endParaRPr lang="en-US" sz="2400">
              <a:latin typeface="Times New Roman" pitchFamily="18" charset="0"/>
            </a:endParaRPr>
          </a:p>
        </p:txBody>
      </p:sp>
      <p:sp>
        <p:nvSpPr>
          <p:cNvPr id="32791" name="Text Box 23"/>
          <p:cNvSpPr txBox="1">
            <a:spLocks noChangeArrowheads="1"/>
          </p:cNvSpPr>
          <p:nvPr/>
        </p:nvSpPr>
        <p:spPr bwMode="auto">
          <a:xfrm>
            <a:off x="3352800" y="1828800"/>
            <a:ext cx="236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  Acct. Rec.</a:t>
            </a:r>
          </a:p>
        </p:txBody>
      </p:sp>
      <p:sp>
        <p:nvSpPr>
          <p:cNvPr id="32792" name="Text Box 24"/>
          <p:cNvSpPr txBox="1">
            <a:spLocks noChangeArrowheads="1"/>
          </p:cNvSpPr>
          <p:nvPr/>
        </p:nvSpPr>
        <p:spPr bwMode="auto">
          <a:xfrm>
            <a:off x="6096000" y="1828800"/>
            <a:ext cx="259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Allow. for D.A</a:t>
            </a:r>
            <a:r>
              <a:rPr lang="en-US" sz="2400">
                <a:solidFill>
                  <a:schemeClr val="tx2"/>
                </a:solidFill>
                <a:latin typeface="Times New Roman" pitchFamily="18" charset="0"/>
              </a:rPr>
              <a:t>.</a:t>
            </a:r>
            <a:endParaRPr lang="en-US" sz="2400">
              <a:latin typeface="Times New Roman" pitchFamily="18" charset="0"/>
            </a:endParaRPr>
          </a:p>
        </p:txBody>
      </p:sp>
      <p:sp>
        <p:nvSpPr>
          <p:cNvPr id="32793" name="Text Box 25"/>
          <p:cNvSpPr txBox="1">
            <a:spLocks noChangeArrowheads="1"/>
          </p:cNvSpPr>
          <p:nvPr/>
        </p:nvSpPr>
        <p:spPr bwMode="auto">
          <a:xfrm>
            <a:off x="0" y="4724400"/>
            <a:ext cx="327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t> </a:t>
            </a:r>
            <a:r>
              <a:rPr lang="en-US" sz="2800" b="1">
                <a:solidFill>
                  <a:schemeClr val="tx2"/>
                </a:solidFill>
              </a:rPr>
              <a:t>Service Revenue</a:t>
            </a:r>
            <a:r>
              <a:rPr lang="en-US" sz="2800" b="1"/>
              <a:t> </a:t>
            </a:r>
            <a:endParaRPr lang="en-US" sz="2400">
              <a:latin typeface="Times New Roman" pitchFamily="18" charset="0"/>
            </a:endParaRPr>
          </a:p>
        </p:txBody>
      </p:sp>
      <p:sp>
        <p:nvSpPr>
          <p:cNvPr id="32794" name="Text Box 26"/>
          <p:cNvSpPr txBox="1">
            <a:spLocks noChangeArrowheads="1"/>
          </p:cNvSpPr>
          <p:nvPr/>
        </p:nvSpPr>
        <p:spPr bwMode="auto">
          <a:xfrm>
            <a:off x="3276600" y="4800600"/>
            <a:ext cx="2667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Bad Debt Exp.</a:t>
            </a:r>
            <a:endParaRPr lang="en-US" sz="2400">
              <a:latin typeface="Times New Roman" pitchFamily="18" charset="0"/>
            </a:endParaRPr>
          </a:p>
        </p:txBody>
      </p:sp>
      <p:sp>
        <p:nvSpPr>
          <p:cNvPr id="32795" name="Text Box 27"/>
          <p:cNvSpPr txBox="1">
            <a:spLocks noChangeArrowheads="1"/>
          </p:cNvSpPr>
          <p:nvPr/>
        </p:nvSpPr>
        <p:spPr bwMode="auto">
          <a:xfrm>
            <a:off x="6248400" y="50292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 Retain. Earn.</a:t>
            </a:r>
            <a:endParaRPr lang="en-US" sz="2400">
              <a:latin typeface="Times New Roman" pitchFamily="18" charset="0"/>
            </a:endParaRPr>
          </a:p>
        </p:txBody>
      </p:sp>
      <p:sp>
        <p:nvSpPr>
          <p:cNvPr id="32796" name="Text Box 28"/>
          <p:cNvSpPr txBox="1">
            <a:spLocks noChangeArrowheads="1"/>
          </p:cNvSpPr>
          <p:nvPr/>
        </p:nvSpPr>
        <p:spPr bwMode="auto">
          <a:xfrm>
            <a:off x="0" y="2514600"/>
            <a:ext cx="160020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0"/>
              </a:spcBef>
            </a:pPr>
            <a:r>
              <a:rPr lang="en-US" sz="2400" b="1"/>
              <a:t>(2)   7,000</a:t>
            </a:r>
          </a:p>
          <a:p>
            <a:pPr>
              <a:lnSpc>
                <a:spcPct val="75000"/>
              </a:lnSpc>
              <a:spcBef>
                <a:spcPct val="50000"/>
              </a:spcBef>
            </a:pPr>
            <a:endParaRPr lang="en-US" sz="2400" b="1"/>
          </a:p>
          <a:p>
            <a:pPr>
              <a:lnSpc>
                <a:spcPct val="75000"/>
              </a:lnSpc>
              <a:spcBef>
                <a:spcPct val="50000"/>
              </a:spcBef>
            </a:pPr>
            <a:endParaRPr lang="en-US" sz="2400" b="1"/>
          </a:p>
          <a:p>
            <a:pPr>
              <a:lnSpc>
                <a:spcPct val="75000"/>
              </a:lnSpc>
              <a:spcBef>
                <a:spcPct val="50000"/>
              </a:spcBef>
            </a:pPr>
            <a:endParaRPr lang="en-US" sz="2400">
              <a:latin typeface="Times New Roman" pitchFamily="18" charset="0"/>
            </a:endParaRPr>
          </a:p>
        </p:txBody>
      </p:sp>
      <p:sp>
        <p:nvSpPr>
          <p:cNvPr id="32797" name="Text Box 29"/>
          <p:cNvSpPr txBox="1">
            <a:spLocks noChangeArrowheads="1"/>
          </p:cNvSpPr>
          <p:nvPr/>
        </p:nvSpPr>
        <p:spPr bwMode="auto">
          <a:xfrm>
            <a:off x="2895600" y="2362200"/>
            <a:ext cx="1600200"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25000"/>
              </a:spcBef>
            </a:pPr>
            <a:r>
              <a:rPr lang="en-US" sz="2400" b="1"/>
              <a:t>(1) 10,000</a:t>
            </a:r>
          </a:p>
          <a:p>
            <a:pPr>
              <a:lnSpc>
                <a:spcPct val="75000"/>
              </a:lnSpc>
              <a:spcBef>
                <a:spcPct val="25000"/>
              </a:spcBef>
            </a:pPr>
            <a:endParaRPr lang="en-US" sz="2400" b="1"/>
          </a:p>
          <a:p>
            <a:pPr>
              <a:lnSpc>
                <a:spcPct val="75000"/>
              </a:lnSpc>
              <a:spcBef>
                <a:spcPct val="25000"/>
              </a:spcBef>
            </a:pPr>
            <a:r>
              <a:rPr lang="en-US" sz="2400" b="1"/>
              <a:t>   </a:t>
            </a:r>
          </a:p>
          <a:p>
            <a:pPr>
              <a:lnSpc>
                <a:spcPct val="75000"/>
              </a:lnSpc>
              <a:spcBef>
                <a:spcPct val="25000"/>
              </a:spcBef>
            </a:pPr>
            <a:r>
              <a:rPr lang="en-US" sz="2400" b="1"/>
              <a:t> </a:t>
            </a:r>
            <a:endParaRPr lang="en-US" sz="2400" b="1">
              <a:solidFill>
                <a:srgbClr val="FD0129"/>
              </a:solidFill>
            </a:endParaRPr>
          </a:p>
          <a:p>
            <a:pPr>
              <a:lnSpc>
                <a:spcPct val="75000"/>
              </a:lnSpc>
              <a:spcBef>
                <a:spcPct val="25000"/>
              </a:spcBef>
            </a:pPr>
            <a:endParaRPr lang="en-US" sz="2400">
              <a:latin typeface="Times New Roman" pitchFamily="18" charset="0"/>
            </a:endParaRPr>
          </a:p>
        </p:txBody>
      </p:sp>
      <p:sp>
        <p:nvSpPr>
          <p:cNvPr id="32798" name="Text Box 30"/>
          <p:cNvSpPr txBox="1">
            <a:spLocks noChangeArrowheads="1"/>
          </p:cNvSpPr>
          <p:nvPr/>
        </p:nvSpPr>
        <p:spPr bwMode="auto">
          <a:xfrm>
            <a:off x="4572000" y="2362200"/>
            <a:ext cx="15240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25000"/>
              </a:spcBef>
            </a:pPr>
            <a:r>
              <a:rPr lang="en-US" sz="2400" b="1"/>
              <a:t>7,000 (2)</a:t>
            </a:r>
          </a:p>
          <a:p>
            <a:pPr>
              <a:lnSpc>
                <a:spcPct val="75000"/>
              </a:lnSpc>
              <a:spcBef>
                <a:spcPct val="25000"/>
              </a:spcBef>
            </a:pPr>
            <a:r>
              <a:rPr lang="en-US" sz="2400" b="1"/>
              <a:t>     </a:t>
            </a:r>
          </a:p>
          <a:p>
            <a:pPr>
              <a:lnSpc>
                <a:spcPct val="75000"/>
              </a:lnSpc>
              <a:spcBef>
                <a:spcPct val="25000"/>
              </a:spcBef>
            </a:pPr>
            <a:r>
              <a:rPr lang="en-US" sz="2400" b="1"/>
              <a:t>     </a:t>
            </a:r>
            <a:endParaRPr lang="en-US" sz="2000" b="1"/>
          </a:p>
          <a:p>
            <a:pPr>
              <a:lnSpc>
                <a:spcPct val="75000"/>
              </a:lnSpc>
              <a:spcBef>
                <a:spcPct val="25000"/>
              </a:spcBef>
            </a:pPr>
            <a:endParaRPr lang="en-US" sz="2000" b="1"/>
          </a:p>
          <a:p>
            <a:pPr>
              <a:lnSpc>
                <a:spcPct val="75000"/>
              </a:lnSpc>
              <a:spcBef>
                <a:spcPct val="25000"/>
              </a:spcBef>
            </a:pPr>
            <a:endParaRPr lang="en-US" sz="2400" b="1">
              <a:solidFill>
                <a:srgbClr val="FD0129"/>
              </a:solidFill>
            </a:endParaRPr>
          </a:p>
        </p:txBody>
      </p:sp>
      <p:sp>
        <p:nvSpPr>
          <p:cNvPr id="32799" name="Text Box 31"/>
          <p:cNvSpPr txBox="1">
            <a:spLocks noChangeArrowheads="1"/>
          </p:cNvSpPr>
          <p:nvPr/>
        </p:nvSpPr>
        <p:spPr bwMode="auto">
          <a:xfrm>
            <a:off x="6019800" y="23622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b="1"/>
              <a:t> </a:t>
            </a:r>
            <a:endParaRPr lang="en-US" sz="2400" b="1">
              <a:solidFill>
                <a:srgbClr val="FD0129"/>
              </a:solidFill>
            </a:endParaRPr>
          </a:p>
        </p:txBody>
      </p:sp>
      <p:sp>
        <p:nvSpPr>
          <p:cNvPr id="32800" name="Text Box 32"/>
          <p:cNvSpPr txBox="1">
            <a:spLocks noChangeArrowheads="1"/>
          </p:cNvSpPr>
          <p:nvPr/>
        </p:nvSpPr>
        <p:spPr bwMode="auto">
          <a:xfrm>
            <a:off x="7391400" y="2438400"/>
            <a:ext cx="14478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0"/>
              </a:spcBef>
            </a:pPr>
            <a:r>
              <a:rPr lang="en-US" sz="2400">
                <a:latin typeface="Times New Roman" pitchFamily="18" charset="0"/>
              </a:rPr>
              <a:t> </a:t>
            </a:r>
            <a:endParaRPr lang="en-US" sz="2400" b="1"/>
          </a:p>
          <a:p>
            <a:pPr>
              <a:lnSpc>
                <a:spcPct val="75000"/>
              </a:lnSpc>
              <a:spcBef>
                <a:spcPct val="50000"/>
              </a:spcBef>
            </a:pPr>
            <a:r>
              <a:rPr lang="en-US" sz="2400" b="1"/>
              <a:t>   </a:t>
            </a:r>
            <a:endParaRPr lang="en-US" sz="2000" b="1"/>
          </a:p>
          <a:p>
            <a:pPr>
              <a:lnSpc>
                <a:spcPct val="75000"/>
              </a:lnSpc>
              <a:spcBef>
                <a:spcPct val="25000"/>
              </a:spcBef>
            </a:pPr>
            <a:r>
              <a:rPr lang="en-US" sz="2400" b="1"/>
              <a:t>  </a:t>
            </a:r>
            <a:endParaRPr lang="en-US" sz="2400" b="1">
              <a:solidFill>
                <a:srgbClr val="FD0129"/>
              </a:solidFill>
            </a:endParaRPr>
          </a:p>
          <a:p>
            <a:pPr>
              <a:lnSpc>
                <a:spcPct val="75000"/>
              </a:lnSpc>
              <a:spcBef>
                <a:spcPct val="25000"/>
              </a:spcBef>
            </a:pPr>
            <a:r>
              <a:rPr lang="en-US" sz="2400" b="1">
                <a:solidFill>
                  <a:srgbClr val="FD0129"/>
                </a:solidFill>
              </a:rPr>
              <a:t> </a:t>
            </a:r>
            <a:endParaRPr lang="en-US" sz="2400" b="1"/>
          </a:p>
        </p:txBody>
      </p:sp>
      <p:sp>
        <p:nvSpPr>
          <p:cNvPr id="32801" name="Text Box 33"/>
          <p:cNvSpPr txBox="1">
            <a:spLocks noChangeArrowheads="1"/>
          </p:cNvSpPr>
          <p:nvPr/>
        </p:nvSpPr>
        <p:spPr bwMode="auto">
          <a:xfrm>
            <a:off x="228600" y="5334000"/>
            <a:ext cx="30480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
              </a:spcBef>
            </a:pPr>
            <a:r>
              <a:rPr lang="en-US" sz="2400">
                <a:latin typeface="Times New Roman" pitchFamily="18" charset="0"/>
              </a:rPr>
              <a:t>                   </a:t>
            </a:r>
            <a:r>
              <a:rPr lang="en-US" sz="2400" b="1"/>
              <a:t>10,000 (1)</a:t>
            </a:r>
          </a:p>
          <a:p>
            <a:pPr>
              <a:lnSpc>
                <a:spcPct val="75000"/>
              </a:lnSpc>
              <a:spcBef>
                <a:spcPct val="5000"/>
              </a:spcBef>
            </a:pPr>
            <a:endParaRPr lang="en-US" sz="2400" b="1"/>
          </a:p>
          <a:p>
            <a:pPr>
              <a:lnSpc>
                <a:spcPct val="75000"/>
              </a:lnSpc>
              <a:spcBef>
                <a:spcPct val="5000"/>
              </a:spcBef>
            </a:pPr>
            <a:r>
              <a:rPr lang="en-US" sz="2400" b="1"/>
              <a:t>                        </a:t>
            </a:r>
          </a:p>
          <a:p>
            <a:pPr>
              <a:lnSpc>
                <a:spcPct val="75000"/>
              </a:lnSpc>
              <a:spcBef>
                <a:spcPct val="5000"/>
              </a:spcBef>
            </a:pPr>
            <a:endParaRPr lang="en-US" sz="2400" b="1"/>
          </a:p>
        </p:txBody>
      </p:sp>
      <p:sp>
        <p:nvSpPr>
          <p:cNvPr id="32802" name="Text Box 34"/>
          <p:cNvSpPr txBox="1">
            <a:spLocks noChangeArrowheads="1"/>
          </p:cNvSpPr>
          <p:nvPr/>
        </p:nvSpPr>
        <p:spPr bwMode="auto">
          <a:xfrm>
            <a:off x="3124200" y="5334000"/>
            <a:ext cx="27432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
              </a:spcBef>
            </a:pPr>
            <a:r>
              <a:rPr lang="en-US" sz="2400" b="1"/>
              <a:t> </a:t>
            </a:r>
          </a:p>
          <a:p>
            <a:pPr>
              <a:lnSpc>
                <a:spcPct val="60000"/>
              </a:lnSpc>
              <a:spcBef>
                <a:spcPct val="5000"/>
              </a:spcBef>
            </a:pPr>
            <a:r>
              <a:rPr lang="en-US" sz="2400" b="1"/>
              <a:t>                 </a:t>
            </a:r>
          </a:p>
          <a:p>
            <a:pPr>
              <a:lnSpc>
                <a:spcPct val="75000"/>
              </a:lnSpc>
              <a:spcBef>
                <a:spcPct val="25000"/>
              </a:spcBef>
            </a:pPr>
            <a:r>
              <a:rPr lang="en-US" sz="2400" b="1"/>
              <a:t>    </a:t>
            </a:r>
          </a:p>
        </p:txBody>
      </p:sp>
      <p:sp>
        <p:nvSpPr>
          <p:cNvPr id="32803" name="Text Box 35"/>
          <p:cNvSpPr txBox="1">
            <a:spLocks noChangeArrowheads="1"/>
          </p:cNvSpPr>
          <p:nvPr/>
        </p:nvSpPr>
        <p:spPr bwMode="auto">
          <a:xfrm>
            <a:off x="6172200" y="5486400"/>
            <a:ext cx="2743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spcBef>
                <a:spcPct val="15000"/>
              </a:spcBef>
            </a:pPr>
            <a:endParaRPr lang="en-US" sz="2400" b="1"/>
          </a:p>
          <a:p>
            <a:pPr>
              <a:lnSpc>
                <a:spcPct val="85000"/>
              </a:lnSpc>
              <a:spcBef>
                <a:spcPct val="15000"/>
              </a:spcBef>
            </a:pPr>
            <a:r>
              <a:rPr lang="en-US" sz="2400">
                <a:latin typeface="Times New Roman" pitchFamily="18" charset="0"/>
              </a:rPr>
              <a:t>                </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8AA27EB-47FC-4F46-9B14-5B0BEB1A1CDA}" type="slidenum">
              <a:rPr lang="en-US" smtClean="0"/>
              <a:pPr eaLnBrk="1" hangingPunct="1">
                <a:defRPr/>
              </a:pPr>
              <a:t>32</a:t>
            </a:fld>
            <a:endParaRPr lang="en-US" smtClean="0"/>
          </a:p>
        </p:txBody>
      </p:sp>
      <p:sp>
        <p:nvSpPr>
          <p:cNvPr id="3379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3796"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59076" name="Rectangle 4"/>
          <p:cNvSpPr>
            <a:spLocks noChangeArrowheads="1"/>
          </p:cNvSpPr>
          <p:nvPr/>
        </p:nvSpPr>
        <p:spPr bwMode="auto">
          <a:xfrm>
            <a:off x="76200" y="152400"/>
            <a:ext cx="8991600" cy="381000"/>
          </a:xfrm>
          <a:prstGeom prst="rect">
            <a:avLst/>
          </a:prstGeom>
          <a:noFill/>
          <a:ln w="12700">
            <a:noFill/>
            <a:miter lim="800000"/>
            <a:headEnd/>
            <a:tailEnd/>
          </a:ln>
          <a:effectLst/>
        </p:spPr>
        <p:txBody>
          <a:bodyPr lIns="90488" tIns="44450" rIns="90488" bIns="44450" anchor="ctr"/>
          <a:lstStyle/>
          <a:p>
            <a:pPr algn="ctr" eaLnBrk="0" hangingPunct="0">
              <a:defRPr/>
            </a:pPr>
            <a:r>
              <a:rPr lang="en-US" sz="3600" b="1" u="sng">
                <a:solidFill>
                  <a:schemeClr val="tx2"/>
                </a:solidFill>
                <a:effectLst>
                  <a:outerShdw blurRad="38100" dist="38100" dir="2700000" algn="tl">
                    <a:srgbClr val="C0C0C0"/>
                  </a:outerShdw>
                </a:effectLst>
                <a:latin typeface="Times New Roman" pitchFamily="18" charset="0"/>
                <a:cs typeface="+mn-cs"/>
              </a:rPr>
              <a:t>Transaction Posted to T-accounts</a:t>
            </a:r>
          </a:p>
        </p:txBody>
      </p:sp>
      <p:sp>
        <p:nvSpPr>
          <p:cNvPr id="33798" name="Rectangle 5"/>
          <p:cNvSpPr>
            <a:spLocks noChangeArrowheads="1"/>
          </p:cNvSpPr>
          <p:nvPr/>
        </p:nvSpPr>
        <p:spPr bwMode="auto">
          <a:xfrm>
            <a:off x="2193925" y="2144713"/>
            <a:ext cx="2413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700">
                <a:solidFill>
                  <a:srgbClr val="000000"/>
                </a:solidFill>
              </a:rPr>
              <a:t> </a:t>
            </a:r>
          </a:p>
        </p:txBody>
      </p:sp>
      <p:sp>
        <p:nvSpPr>
          <p:cNvPr id="33799" name="Rectangle 6"/>
          <p:cNvSpPr>
            <a:spLocks noChangeArrowheads="1"/>
          </p:cNvSpPr>
          <p:nvPr/>
        </p:nvSpPr>
        <p:spPr bwMode="auto">
          <a:xfrm>
            <a:off x="1936750" y="3543300"/>
            <a:ext cx="2413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700">
                <a:solidFill>
                  <a:srgbClr val="000000"/>
                </a:solidFill>
              </a:rPr>
              <a:t> </a:t>
            </a:r>
          </a:p>
        </p:txBody>
      </p:sp>
      <p:sp>
        <p:nvSpPr>
          <p:cNvPr id="33800" name="Rectangle 7"/>
          <p:cNvSpPr>
            <a:spLocks noChangeArrowheads="1"/>
          </p:cNvSpPr>
          <p:nvPr/>
        </p:nvSpPr>
        <p:spPr bwMode="auto">
          <a:xfrm>
            <a:off x="2193925" y="3543300"/>
            <a:ext cx="2413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700">
                <a:solidFill>
                  <a:srgbClr val="000000"/>
                </a:solidFill>
              </a:rPr>
              <a:t> </a:t>
            </a:r>
          </a:p>
        </p:txBody>
      </p:sp>
      <p:sp>
        <p:nvSpPr>
          <p:cNvPr id="33801" name="Rectangle 8"/>
          <p:cNvSpPr>
            <a:spLocks noChangeArrowheads="1"/>
          </p:cNvSpPr>
          <p:nvPr/>
        </p:nvSpPr>
        <p:spPr bwMode="auto">
          <a:xfrm>
            <a:off x="228600" y="2286000"/>
            <a:ext cx="2711450" cy="74613"/>
          </a:xfrm>
          <a:prstGeom prst="rect">
            <a:avLst/>
          </a:prstGeom>
          <a:solidFill>
            <a:srgbClr val="0000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3802" name="Rectangle 9"/>
          <p:cNvSpPr>
            <a:spLocks noChangeArrowheads="1"/>
          </p:cNvSpPr>
          <p:nvPr/>
        </p:nvSpPr>
        <p:spPr bwMode="auto">
          <a:xfrm>
            <a:off x="3276600" y="2286000"/>
            <a:ext cx="2546350" cy="74613"/>
          </a:xfrm>
          <a:prstGeom prst="rect">
            <a:avLst/>
          </a:prstGeom>
          <a:solidFill>
            <a:srgbClr val="0000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3803" name="Rectangle 10"/>
          <p:cNvSpPr>
            <a:spLocks noChangeArrowheads="1"/>
          </p:cNvSpPr>
          <p:nvPr/>
        </p:nvSpPr>
        <p:spPr bwMode="auto">
          <a:xfrm>
            <a:off x="6172200" y="2262188"/>
            <a:ext cx="2470150" cy="74612"/>
          </a:xfrm>
          <a:prstGeom prst="rect">
            <a:avLst/>
          </a:prstGeom>
          <a:solidFill>
            <a:srgbClr val="0000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3804" name="Text Box 12"/>
          <p:cNvSpPr txBox="1">
            <a:spLocks noChangeArrowheads="1"/>
          </p:cNvSpPr>
          <p:nvPr/>
        </p:nvSpPr>
        <p:spPr bwMode="auto">
          <a:xfrm>
            <a:off x="914400" y="609600"/>
            <a:ext cx="82296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spcBef>
                <a:spcPct val="10000"/>
              </a:spcBef>
            </a:pPr>
            <a:r>
              <a:rPr lang="en-US" sz="2800" b="1">
                <a:solidFill>
                  <a:srgbClr val="FD0129"/>
                </a:solidFill>
                <a:latin typeface="Times New Roman" pitchFamily="18" charset="0"/>
              </a:rPr>
              <a:t>3.   At Yr. end it was estimated that 2% of the year’s    </a:t>
            </a:r>
          </a:p>
          <a:p>
            <a:pPr>
              <a:lnSpc>
                <a:spcPct val="85000"/>
              </a:lnSpc>
              <a:spcBef>
                <a:spcPct val="10000"/>
              </a:spcBef>
            </a:pPr>
            <a:r>
              <a:rPr lang="en-US" sz="2800" b="1">
                <a:solidFill>
                  <a:srgbClr val="FD0129"/>
                </a:solidFill>
                <a:latin typeface="Times New Roman" pitchFamily="18" charset="0"/>
              </a:rPr>
              <a:t>       credit sales will never be collected.</a:t>
            </a:r>
            <a:r>
              <a:rPr lang="en-US" sz="2800" b="1">
                <a:latin typeface="Times New Roman" pitchFamily="18" charset="0"/>
              </a:rPr>
              <a:t> </a:t>
            </a:r>
          </a:p>
        </p:txBody>
      </p:sp>
      <p:sp>
        <p:nvSpPr>
          <p:cNvPr id="33805" name="Line 13"/>
          <p:cNvSpPr>
            <a:spLocks noChangeShapeType="1"/>
          </p:cNvSpPr>
          <p:nvPr/>
        </p:nvSpPr>
        <p:spPr bwMode="auto">
          <a:xfrm>
            <a:off x="228600" y="5257800"/>
            <a:ext cx="27432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6" name="Line 14"/>
          <p:cNvSpPr>
            <a:spLocks noChangeShapeType="1"/>
          </p:cNvSpPr>
          <p:nvPr/>
        </p:nvSpPr>
        <p:spPr bwMode="auto">
          <a:xfrm>
            <a:off x="3276600" y="5257800"/>
            <a:ext cx="25908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7" name="Line 15"/>
          <p:cNvSpPr>
            <a:spLocks noChangeShapeType="1"/>
          </p:cNvSpPr>
          <p:nvPr/>
        </p:nvSpPr>
        <p:spPr bwMode="auto">
          <a:xfrm>
            <a:off x="6248400" y="5486400"/>
            <a:ext cx="25146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8" name="Line 16"/>
          <p:cNvSpPr>
            <a:spLocks noChangeShapeType="1"/>
          </p:cNvSpPr>
          <p:nvPr/>
        </p:nvSpPr>
        <p:spPr bwMode="auto">
          <a:xfrm>
            <a:off x="1676400" y="2286000"/>
            <a:ext cx="0" cy="2362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9" name="Line 17"/>
          <p:cNvSpPr>
            <a:spLocks noChangeShapeType="1"/>
          </p:cNvSpPr>
          <p:nvPr/>
        </p:nvSpPr>
        <p:spPr bwMode="auto">
          <a:xfrm>
            <a:off x="4572000" y="2286000"/>
            <a:ext cx="0" cy="2362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10" name="Line 18"/>
          <p:cNvSpPr>
            <a:spLocks noChangeShapeType="1"/>
          </p:cNvSpPr>
          <p:nvPr/>
        </p:nvSpPr>
        <p:spPr bwMode="auto">
          <a:xfrm>
            <a:off x="7391400" y="2286000"/>
            <a:ext cx="0" cy="2362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11" name="Line 19"/>
          <p:cNvSpPr>
            <a:spLocks noChangeShapeType="1"/>
          </p:cNvSpPr>
          <p:nvPr/>
        </p:nvSpPr>
        <p:spPr bwMode="auto">
          <a:xfrm>
            <a:off x="1676400" y="5257800"/>
            <a:ext cx="0" cy="12954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12" name="Line 20"/>
          <p:cNvSpPr>
            <a:spLocks noChangeShapeType="1"/>
          </p:cNvSpPr>
          <p:nvPr/>
        </p:nvSpPr>
        <p:spPr bwMode="auto">
          <a:xfrm>
            <a:off x="4572000" y="5257800"/>
            <a:ext cx="0" cy="13716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13" name="Line 21"/>
          <p:cNvSpPr>
            <a:spLocks noChangeShapeType="1"/>
          </p:cNvSpPr>
          <p:nvPr/>
        </p:nvSpPr>
        <p:spPr bwMode="auto">
          <a:xfrm>
            <a:off x="7391400" y="5486400"/>
            <a:ext cx="0" cy="10668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14" name="Text Box 22"/>
          <p:cNvSpPr txBox="1">
            <a:spLocks noChangeArrowheads="1"/>
          </p:cNvSpPr>
          <p:nvPr/>
        </p:nvSpPr>
        <p:spPr bwMode="auto">
          <a:xfrm>
            <a:off x="914400" y="18288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  Cash</a:t>
            </a:r>
            <a:endParaRPr lang="en-US" sz="2400">
              <a:latin typeface="Times New Roman" pitchFamily="18" charset="0"/>
            </a:endParaRPr>
          </a:p>
        </p:txBody>
      </p:sp>
      <p:sp>
        <p:nvSpPr>
          <p:cNvPr id="33815" name="Text Box 23"/>
          <p:cNvSpPr txBox="1">
            <a:spLocks noChangeArrowheads="1"/>
          </p:cNvSpPr>
          <p:nvPr/>
        </p:nvSpPr>
        <p:spPr bwMode="auto">
          <a:xfrm>
            <a:off x="3352800" y="1828800"/>
            <a:ext cx="236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  Acct. Rec.</a:t>
            </a:r>
          </a:p>
        </p:txBody>
      </p:sp>
      <p:sp>
        <p:nvSpPr>
          <p:cNvPr id="33816" name="Text Box 24"/>
          <p:cNvSpPr txBox="1">
            <a:spLocks noChangeArrowheads="1"/>
          </p:cNvSpPr>
          <p:nvPr/>
        </p:nvSpPr>
        <p:spPr bwMode="auto">
          <a:xfrm>
            <a:off x="6096000" y="1828800"/>
            <a:ext cx="259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Allow. for D.A</a:t>
            </a:r>
            <a:r>
              <a:rPr lang="en-US" sz="2400">
                <a:solidFill>
                  <a:schemeClr val="tx2"/>
                </a:solidFill>
                <a:latin typeface="Times New Roman" pitchFamily="18" charset="0"/>
              </a:rPr>
              <a:t>.</a:t>
            </a:r>
            <a:endParaRPr lang="en-US" sz="2400">
              <a:latin typeface="Times New Roman" pitchFamily="18" charset="0"/>
            </a:endParaRPr>
          </a:p>
        </p:txBody>
      </p:sp>
      <p:sp>
        <p:nvSpPr>
          <p:cNvPr id="33817" name="Text Box 25"/>
          <p:cNvSpPr txBox="1">
            <a:spLocks noChangeArrowheads="1"/>
          </p:cNvSpPr>
          <p:nvPr/>
        </p:nvSpPr>
        <p:spPr bwMode="auto">
          <a:xfrm>
            <a:off x="0" y="4724400"/>
            <a:ext cx="327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t> </a:t>
            </a:r>
            <a:r>
              <a:rPr lang="en-US" sz="2800" b="1">
                <a:solidFill>
                  <a:schemeClr val="tx2"/>
                </a:solidFill>
              </a:rPr>
              <a:t>Service Revenue</a:t>
            </a:r>
            <a:r>
              <a:rPr lang="en-US" sz="2800" b="1"/>
              <a:t> </a:t>
            </a:r>
            <a:endParaRPr lang="en-US" sz="2400">
              <a:latin typeface="Times New Roman" pitchFamily="18" charset="0"/>
            </a:endParaRPr>
          </a:p>
        </p:txBody>
      </p:sp>
      <p:sp>
        <p:nvSpPr>
          <p:cNvPr id="33818" name="Text Box 26"/>
          <p:cNvSpPr txBox="1">
            <a:spLocks noChangeArrowheads="1"/>
          </p:cNvSpPr>
          <p:nvPr/>
        </p:nvSpPr>
        <p:spPr bwMode="auto">
          <a:xfrm>
            <a:off x="3276600" y="4800600"/>
            <a:ext cx="2667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Bad Debt Exp.</a:t>
            </a:r>
            <a:endParaRPr lang="en-US" sz="2400">
              <a:latin typeface="Times New Roman" pitchFamily="18" charset="0"/>
            </a:endParaRPr>
          </a:p>
        </p:txBody>
      </p:sp>
      <p:sp>
        <p:nvSpPr>
          <p:cNvPr id="33819" name="Text Box 27"/>
          <p:cNvSpPr txBox="1">
            <a:spLocks noChangeArrowheads="1"/>
          </p:cNvSpPr>
          <p:nvPr/>
        </p:nvSpPr>
        <p:spPr bwMode="auto">
          <a:xfrm>
            <a:off x="6248400" y="50292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 Retain. Earn.</a:t>
            </a:r>
            <a:endParaRPr lang="en-US" sz="2400">
              <a:latin typeface="Times New Roman" pitchFamily="18" charset="0"/>
            </a:endParaRPr>
          </a:p>
        </p:txBody>
      </p:sp>
      <p:sp>
        <p:nvSpPr>
          <p:cNvPr id="33820" name="Text Box 28"/>
          <p:cNvSpPr txBox="1">
            <a:spLocks noChangeArrowheads="1"/>
          </p:cNvSpPr>
          <p:nvPr/>
        </p:nvSpPr>
        <p:spPr bwMode="auto">
          <a:xfrm>
            <a:off x="0" y="2438400"/>
            <a:ext cx="160020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0"/>
              </a:spcBef>
            </a:pPr>
            <a:r>
              <a:rPr lang="en-US" sz="2400" b="1"/>
              <a:t>(2)   7,000</a:t>
            </a:r>
          </a:p>
          <a:p>
            <a:pPr>
              <a:lnSpc>
                <a:spcPct val="75000"/>
              </a:lnSpc>
              <a:spcBef>
                <a:spcPct val="50000"/>
              </a:spcBef>
            </a:pPr>
            <a:endParaRPr lang="en-US" sz="2400" b="1"/>
          </a:p>
          <a:p>
            <a:pPr>
              <a:lnSpc>
                <a:spcPct val="75000"/>
              </a:lnSpc>
              <a:spcBef>
                <a:spcPct val="50000"/>
              </a:spcBef>
            </a:pPr>
            <a:endParaRPr lang="en-US" sz="2400" b="1"/>
          </a:p>
          <a:p>
            <a:pPr>
              <a:lnSpc>
                <a:spcPct val="75000"/>
              </a:lnSpc>
              <a:spcBef>
                <a:spcPct val="50000"/>
              </a:spcBef>
            </a:pPr>
            <a:endParaRPr lang="en-US" sz="2400">
              <a:latin typeface="Times New Roman" pitchFamily="18" charset="0"/>
            </a:endParaRPr>
          </a:p>
        </p:txBody>
      </p:sp>
      <p:sp>
        <p:nvSpPr>
          <p:cNvPr id="33821" name="Text Box 29"/>
          <p:cNvSpPr txBox="1">
            <a:spLocks noChangeArrowheads="1"/>
          </p:cNvSpPr>
          <p:nvPr/>
        </p:nvSpPr>
        <p:spPr bwMode="auto">
          <a:xfrm>
            <a:off x="2895600" y="2362200"/>
            <a:ext cx="1600200"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25000"/>
              </a:spcBef>
            </a:pPr>
            <a:r>
              <a:rPr lang="en-US" sz="2400" b="1"/>
              <a:t>(1) 10,000</a:t>
            </a:r>
          </a:p>
          <a:p>
            <a:pPr>
              <a:lnSpc>
                <a:spcPct val="75000"/>
              </a:lnSpc>
              <a:spcBef>
                <a:spcPct val="25000"/>
              </a:spcBef>
            </a:pPr>
            <a:endParaRPr lang="en-US" sz="2400" b="1"/>
          </a:p>
          <a:p>
            <a:pPr>
              <a:lnSpc>
                <a:spcPct val="75000"/>
              </a:lnSpc>
              <a:spcBef>
                <a:spcPct val="25000"/>
              </a:spcBef>
            </a:pPr>
            <a:r>
              <a:rPr lang="en-US" sz="2400" b="1"/>
              <a:t>   </a:t>
            </a:r>
          </a:p>
          <a:p>
            <a:pPr>
              <a:lnSpc>
                <a:spcPct val="75000"/>
              </a:lnSpc>
              <a:spcBef>
                <a:spcPct val="25000"/>
              </a:spcBef>
            </a:pPr>
            <a:r>
              <a:rPr lang="en-US" sz="2400" b="1"/>
              <a:t> </a:t>
            </a:r>
            <a:endParaRPr lang="en-US" sz="2400" b="1">
              <a:solidFill>
                <a:srgbClr val="FD0129"/>
              </a:solidFill>
            </a:endParaRPr>
          </a:p>
          <a:p>
            <a:pPr>
              <a:lnSpc>
                <a:spcPct val="75000"/>
              </a:lnSpc>
              <a:spcBef>
                <a:spcPct val="25000"/>
              </a:spcBef>
            </a:pPr>
            <a:endParaRPr lang="en-US" sz="2400">
              <a:latin typeface="Times New Roman" pitchFamily="18" charset="0"/>
            </a:endParaRPr>
          </a:p>
        </p:txBody>
      </p:sp>
      <p:sp>
        <p:nvSpPr>
          <p:cNvPr id="33822" name="Text Box 30"/>
          <p:cNvSpPr txBox="1">
            <a:spLocks noChangeArrowheads="1"/>
          </p:cNvSpPr>
          <p:nvPr/>
        </p:nvSpPr>
        <p:spPr bwMode="auto">
          <a:xfrm>
            <a:off x="4572000" y="2362200"/>
            <a:ext cx="15240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25000"/>
              </a:spcBef>
            </a:pPr>
            <a:r>
              <a:rPr lang="en-US" sz="2400" b="1"/>
              <a:t>7,000 (2)</a:t>
            </a:r>
          </a:p>
          <a:p>
            <a:pPr>
              <a:lnSpc>
                <a:spcPct val="75000"/>
              </a:lnSpc>
              <a:spcBef>
                <a:spcPct val="25000"/>
              </a:spcBef>
            </a:pPr>
            <a:r>
              <a:rPr lang="en-US" sz="2400" b="1"/>
              <a:t>     </a:t>
            </a:r>
          </a:p>
          <a:p>
            <a:pPr>
              <a:lnSpc>
                <a:spcPct val="75000"/>
              </a:lnSpc>
              <a:spcBef>
                <a:spcPct val="25000"/>
              </a:spcBef>
            </a:pPr>
            <a:r>
              <a:rPr lang="en-US" sz="2400" b="1"/>
              <a:t>     </a:t>
            </a:r>
            <a:endParaRPr lang="en-US" sz="2000" b="1"/>
          </a:p>
          <a:p>
            <a:pPr>
              <a:lnSpc>
                <a:spcPct val="75000"/>
              </a:lnSpc>
              <a:spcBef>
                <a:spcPct val="25000"/>
              </a:spcBef>
            </a:pPr>
            <a:endParaRPr lang="en-US" sz="2000" b="1"/>
          </a:p>
          <a:p>
            <a:pPr>
              <a:lnSpc>
                <a:spcPct val="75000"/>
              </a:lnSpc>
              <a:spcBef>
                <a:spcPct val="25000"/>
              </a:spcBef>
            </a:pPr>
            <a:endParaRPr lang="en-US" sz="2400" b="1">
              <a:solidFill>
                <a:srgbClr val="FD0129"/>
              </a:solidFill>
            </a:endParaRPr>
          </a:p>
        </p:txBody>
      </p:sp>
      <p:sp>
        <p:nvSpPr>
          <p:cNvPr id="33823" name="Text Box 31"/>
          <p:cNvSpPr txBox="1">
            <a:spLocks noChangeArrowheads="1"/>
          </p:cNvSpPr>
          <p:nvPr/>
        </p:nvSpPr>
        <p:spPr bwMode="auto">
          <a:xfrm>
            <a:off x="6019800" y="23622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b="1"/>
              <a:t> </a:t>
            </a:r>
            <a:endParaRPr lang="en-US" sz="2400" b="1">
              <a:solidFill>
                <a:srgbClr val="FD0129"/>
              </a:solidFill>
            </a:endParaRPr>
          </a:p>
        </p:txBody>
      </p:sp>
      <p:sp>
        <p:nvSpPr>
          <p:cNvPr id="33824" name="Text Box 32"/>
          <p:cNvSpPr txBox="1">
            <a:spLocks noChangeArrowheads="1"/>
          </p:cNvSpPr>
          <p:nvPr/>
        </p:nvSpPr>
        <p:spPr bwMode="auto">
          <a:xfrm>
            <a:off x="7391400" y="2438400"/>
            <a:ext cx="14478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0"/>
              </a:spcBef>
            </a:pPr>
            <a:r>
              <a:rPr lang="en-US" sz="2400">
                <a:latin typeface="Times New Roman" pitchFamily="18" charset="0"/>
              </a:rPr>
              <a:t> </a:t>
            </a:r>
            <a:r>
              <a:rPr lang="en-US" sz="2400" b="1">
                <a:solidFill>
                  <a:srgbClr val="FD0129"/>
                </a:solidFill>
              </a:rPr>
              <a:t>200   (3)</a:t>
            </a:r>
            <a:endParaRPr lang="en-US" sz="2400" b="1"/>
          </a:p>
          <a:p>
            <a:pPr>
              <a:lnSpc>
                <a:spcPct val="75000"/>
              </a:lnSpc>
              <a:spcBef>
                <a:spcPct val="50000"/>
              </a:spcBef>
            </a:pPr>
            <a:r>
              <a:rPr lang="en-US" sz="2400" b="1"/>
              <a:t>   </a:t>
            </a:r>
            <a:endParaRPr lang="en-US" sz="2000" b="1"/>
          </a:p>
          <a:p>
            <a:pPr>
              <a:lnSpc>
                <a:spcPct val="75000"/>
              </a:lnSpc>
              <a:spcBef>
                <a:spcPct val="25000"/>
              </a:spcBef>
            </a:pPr>
            <a:r>
              <a:rPr lang="en-US" sz="2400" b="1"/>
              <a:t>  </a:t>
            </a:r>
            <a:endParaRPr lang="en-US" sz="2400" b="1">
              <a:solidFill>
                <a:srgbClr val="FD0129"/>
              </a:solidFill>
            </a:endParaRPr>
          </a:p>
          <a:p>
            <a:pPr>
              <a:lnSpc>
                <a:spcPct val="75000"/>
              </a:lnSpc>
              <a:spcBef>
                <a:spcPct val="25000"/>
              </a:spcBef>
            </a:pPr>
            <a:r>
              <a:rPr lang="en-US" sz="2400" b="1">
                <a:solidFill>
                  <a:srgbClr val="FD0129"/>
                </a:solidFill>
              </a:rPr>
              <a:t> </a:t>
            </a:r>
            <a:endParaRPr lang="en-US" sz="2400" b="1"/>
          </a:p>
        </p:txBody>
      </p:sp>
      <p:sp>
        <p:nvSpPr>
          <p:cNvPr id="33825" name="Text Box 33"/>
          <p:cNvSpPr txBox="1">
            <a:spLocks noChangeArrowheads="1"/>
          </p:cNvSpPr>
          <p:nvPr/>
        </p:nvSpPr>
        <p:spPr bwMode="auto">
          <a:xfrm>
            <a:off x="228600" y="5334000"/>
            <a:ext cx="30480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
              </a:spcBef>
            </a:pPr>
            <a:r>
              <a:rPr lang="en-US" sz="2400">
                <a:latin typeface="Times New Roman" pitchFamily="18" charset="0"/>
              </a:rPr>
              <a:t>                   </a:t>
            </a:r>
            <a:r>
              <a:rPr lang="en-US" sz="2400" b="1"/>
              <a:t>10,000 (1)</a:t>
            </a:r>
          </a:p>
          <a:p>
            <a:pPr>
              <a:lnSpc>
                <a:spcPct val="75000"/>
              </a:lnSpc>
              <a:spcBef>
                <a:spcPct val="5000"/>
              </a:spcBef>
            </a:pPr>
            <a:endParaRPr lang="en-US" sz="2400" b="1"/>
          </a:p>
          <a:p>
            <a:pPr>
              <a:lnSpc>
                <a:spcPct val="75000"/>
              </a:lnSpc>
              <a:spcBef>
                <a:spcPct val="5000"/>
              </a:spcBef>
            </a:pPr>
            <a:r>
              <a:rPr lang="en-US" sz="2400" b="1"/>
              <a:t>                        </a:t>
            </a:r>
          </a:p>
          <a:p>
            <a:pPr>
              <a:lnSpc>
                <a:spcPct val="75000"/>
              </a:lnSpc>
              <a:spcBef>
                <a:spcPct val="5000"/>
              </a:spcBef>
            </a:pPr>
            <a:endParaRPr lang="en-US" sz="2400" b="1"/>
          </a:p>
        </p:txBody>
      </p:sp>
      <p:sp>
        <p:nvSpPr>
          <p:cNvPr id="33826" name="Text Box 34"/>
          <p:cNvSpPr txBox="1">
            <a:spLocks noChangeArrowheads="1"/>
          </p:cNvSpPr>
          <p:nvPr/>
        </p:nvSpPr>
        <p:spPr bwMode="auto">
          <a:xfrm>
            <a:off x="3124200" y="5334000"/>
            <a:ext cx="27432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
              </a:spcBef>
            </a:pPr>
            <a:r>
              <a:rPr lang="en-US" sz="2400" b="1"/>
              <a:t> </a:t>
            </a:r>
            <a:r>
              <a:rPr lang="en-US" sz="2400" b="1">
                <a:solidFill>
                  <a:srgbClr val="FD0129"/>
                </a:solidFill>
              </a:rPr>
              <a:t>(3)  200</a:t>
            </a:r>
            <a:r>
              <a:rPr lang="en-US" sz="2400" b="1"/>
              <a:t>    </a:t>
            </a:r>
          </a:p>
          <a:p>
            <a:pPr>
              <a:lnSpc>
                <a:spcPct val="60000"/>
              </a:lnSpc>
              <a:spcBef>
                <a:spcPct val="5000"/>
              </a:spcBef>
            </a:pPr>
            <a:r>
              <a:rPr lang="en-US" sz="2400" b="1"/>
              <a:t>                 </a:t>
            </a:r>
          </a:p>
          <a:p>
            <a:pPr>
              <a:lnSpc>
                <a:spcPct val="75000"/>
              </a:lnSpc>
              <a:spcBef>
                <a:spcPct val="25000"/>
              </a:spcBef>
            </a:pPr>
            <a:r>
              <a:rPr lang="en-US" sz="2400" b="1"/>
              <a:t>    </a:t>
            </a:r>
          </a:p>
        </p:txBody>
      </p:sp>
      <p:sp>
        <p:nvSpPr>
          <p:cNvPr id="33827" name="Text Box 35"/>
          <p:cNvSpPr txBox="1">
            <a:spLocks noChangeArrowheads="1"/>
          </p:cNvSpPr>
          <p:nvPr/>
        </p:nvSpPr>
        <p:spPr bwMode="auto">
          <a:xfrm>
            <a:off x="6172200" y="5486400"/>
            <a:ext cx="2743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spcBef>
                <a:spcPct val="15000"/>
              </a:spcBef>
            </a:pPr>
            <a:endParaRPr lang="en-US" sz="2400" b="1"/>
          </a:p>
          <a:p>
            <a:pPr>
              <a:lnSpc>
                <a:spcPct val="85000"/>
              </a:lnSpc>
              <a:spcBef>
                <a:spcPct val="15000"/>
              </a:spcBef>
            </a:pPr>
            <a:r>
              <a:rPr lang="en-US" sz="2400">
                <a:latin typeface="Times New Roman" pitchFamily="18" charset="0"/>
              </a:rPr>
              <a:t>                </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E1BBDCF-8CA5-4F19-9D86-BE5038A2B80A}" type="slidenum">
              <a:rPr lang="en-US" smtClean="0"/>
              <a:pPr eaLnBrk="1" hangingPunct="1">
                <a:defRPr/>
              </a:pPr>
              <a:t>33</a:t>
            </a:fld>
            <a:endParaRPr lang="en-US" smtClean="0"/>
          </a:p>
        </p:txBody>
      </p:sp>
      <p:sp>
        <p:nvSpPr>
          <p:cNvPr id="3481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482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46788" name="Rectangle 4"/>
          <p:cNvSpPr>
            <a:spLocks noChangeArrowheads="1"/>
          </p:cNvSpPr>
          <p:nvPr/>
        </p:nvSpPr>
        <p:spPr bwMode="auto">
          <a:xfrm>
            <a:off x="76200" y="152400"/>
            <a:ext cx="8991600" cy="381000"/>
          </a:xfrm>
          <a:prstGeom prst="rect">
            <a:avLst/>
          </a:prstGeom>
          <a:noFill/>
          <a:ln w="12700">
            <a:noFill/>
            <a:miter lim="800000"/>
            <a:headEnd/>
            <a:tailEnd/>
          </a:ln>
          <a:effectLst/>
        </p:spPr>
        <p:txBody>
          <a:bodyPr lIns="90488" tIns="44450" rIns="90488" bIns="44450" anchor="ctr"/>
          <a:lstStyle/>
          <a:p>
            <a:pPr algn="ctr" eaLnBrk="0" hangingPunct="0">
              <a:defRPr/>
            </a:pPr>
            <a:r>
              <a:rPr lang="en-US" sz="3600" b="1" u="sng">
                <a:solidFill>
                  <a:schemeClr val="tx2"/>
                </a:solidFill>
                <a:effectLst>
                  <a:outerShdw blurRad="38100" dist="38100" dir="2700000" algn="tl">
                    <a:srgbClr val="C0C0C0"/>
                  </a:outerShdw>
                </a:effectLst>
                <a:latin typeface="Times New Roman" pitchFamily="18" charset="0"/>
                <a:cs typeface="+mn-cs"/>
              </a:rPr>
              <a:t>Transaction Posted to T-accounts</a:t>
            </a:r>
          </a:p>
        </p:txBody>
      </p:sp>
      <p:sp>
        <p:nvSpPr>
          <p:cNvPr id="34822" name="Rectangle 5"/>
          <p:cNvSpPr>
            <a:spLocks noChangeArrowheads="1"/>
          </p:cNvSpPr>
          <p:nvPr/>
        </p:nvSpPr>
        <p:spPr bwMode="auto">
          <a:xfrm>
            <a:off x="2193925" y="2144713"/>
            <a:ext cx="2413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700">
                <a:solidFill>
                  <a:srgbClr val="000000"/>
                </a:solidFill>
              </a:rPr>
              <a:t> </a:t>
            </a:r>
          </a:p>
        </p:txBody>
      </p:sp>
      <p:sp>
        <p:nvSpPr>
          <p:cNvPr id="34823" name="Rectangle 6"/>
          <p:cNvSpPr>
            <a:spLocks noChangeArrowheads="1"/>
          </p:cNvSpPr>
          <p:nvPr/>
        </p:nvSpPr>
        <p:spPr bwMode="auto">
          <a:xfrm>
            <a:off x="1936750" y="3543300"/>
            <a:ext cx="2413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700">
                <a:solidFill>
                  <a:srgbClr val="000000"/>
                </a:solidFill>
              </a:rPr>
              <a:t> </a:t>
            </a:r>
          </a:p>
        </p:txBody>
      </p:sp>
      <p:sp>
        <p:nvSpPr>
          <p:cNvPr id="34824" name="Rectangle 7"/>
          <p:cNvSpPr>
            <a:spLocks noChangeArrowheads="1"/>
          </p:cNvSpPr>
          <p:nvPr/>
        </p:nvSpPr>
        <p:spPr bwMode="auto">
          <a:xfrm>
            <a:off x="2193925" y="3543300"/>
            <a:ext cx="2413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700">
                <a:solidFill>
                  <a:srgbClr val="000000"/>
                </a:solidFill>
              </a:rPr>
              <a:t> </a:t>
            </a:r>
          </a:p>
        </p:txBody>
      </p:sp>
      <p:sp>
        <p:nvSpPr>
          <p:cNvPr id="34825" name="Rectangle 8"/>
          <p:cNvSpPr>
            <a:spLocks noChangeArrowheads="1"/>
          </p:cNvSpPr>
          <p:nvPr/>
        </p:nvSpPr>
        <p:spPr bwMode="auto">
          <a:xfrm>
            <a:off x="228600" y="2286000"/>
            <a:ext cx="2711450" cy="74613"/>
          </a:xfrm>
          <a:prstGeom prst="rect">
            <a:avLst/>
          </a:prstGeom>
          <a:solidFill>
            <a:srgbClr val="0000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4826" name="Rectangle 9"/>
          <p:cNvSpPr>
            <a:spLocks noChangeArrowheads="1"/>
          </p:cNvSpPr>
          <p:nvPr/>
        </p:nvSpPr>
        <p:spPr bwMode="auto">
          <a:xfrm>
            <a:off x="3276600" y="2286000"/>
            <a:ext cx="2546350" cy="74613"/>
          </a:xfrm>
          <a:prstGeom prst="rect">
            <a:avLst/>
          </a:prstGeom>
          <a:solidFill>
            <a:srgbClr val="0000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4827" name="Rectangle 10"/>
          <p:cNvSpPr>
            <a:spLocks noChangeArrowheads="1"/>
          </p:cNvSpPr>
          <p:nvPr/>
        </p:nvSpPr>
        <p:spPr bwMode="auto">
          <a:xfrm>
            <a:off x="6172200" y="2262188"/>
            <a:ext cx="2470150" cy="74612"/>
          </a:xfrm>
          <a:prstGeom prst="rect">
            <a:avLst/>
          </a:prstGeom>
          <a:solidFill>
            <a:srgbClr val="0000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4828" name="Text Box 12"/>
          <p:cNvSpPr txBox="1">
            <a:spLocks noChangeArrowheads="1"/>
          </p:cNvSpPr>
          <p:nvPr/>
        </p:nvSpPr>
        <p:spPr bwMode="auto">
          <a:xfrm>
            <a:off x="914400" y="609600"/>
            <a:ext cx="8229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latin typeface="Times New Roman" pitchFamily="18" charset="0"/>
              </a:rPr>
              <a:t>         </a:t>
            </a:r>
            <a:r>
              <a:rPr lang="en-US" sz="2800" b="1">
                <a:solidFill>
                  <a:srgbClr val="FD0129"/>
                </a:solidFill>
                <a:latin typeface="Times New Roman" pitchFamily="18" charset="0"/>
              </a:rPr>
              <a:t>4.   Jane Doe’s $50 account was written-off as 		uncollectible.</a:t>
            </a:r>
            <a:endParaRPr lang="en-US" sz="2400">
              <a:solidFill>
                <a:srgbClr val="FD0129"/>
              </a:solidFill>
              <a:latin typeface="Times New Roman" pitchFamily="18" charset="0"/>
            </a:endParaRPr>
          </a:p>
        </p:txBody>
      </p:sp>
      <p:sp>
        <p:nvSpPr>
          <p:cNvPr id="34829" name="Line 13"/>
          <p:cNvSpPr>
            <a:spLocks noChangeShapeType="1"/>
          </p:cNvSpPr>
          <p:nvPr/>
        </p:nvSpPr>
        <p:spPr bwMode="auto">
          <a:xfrm>
            <a:off x="228600" y="5257800"/>
            <a:ext cx="27432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0" name="Line 14"/>
          <p:cNvSpPr>
            <a:spLocks noChangeShapeType="1"/>
          </p:cNvSpPr>
          <p:nvPr/>
        </p:nvSpPr>
        <p:spPr bwMode="auto">
          <a:xfrm>
            <a:off x="3276600" y="5257800"/>
            <a:ext cx="25908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1" name="Line 15"/>
          <p:cNvSpPr>
            <a:spLocks noChangeShapeType="1"/>
          </p:cNvSpPr>
          <p:nvPr/>
        </p:nvSpPr>
        <p:spPr bwMode="auto">
          <a:xfrm>
            <a:off x="6248400" y="5486400"/>
            <a:ext cx="25146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2" name="Line 16"/>
          <p:cNvSpPr>
            <a:spLocks noChangeShapeType="1"/>
          </p:cNvSpPr>
          <p:nvPr/>
        </p:nvSpPr>
        <p:spPr bwMode="auto">
          <a:xfrm>
            <a:off x="1676400" y="2286000"/>
            <a:ext cx="0" cy="2362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3" name="Line 17"/>
          <p:cNvSpPr>
            <a:spLocks noChangeShapeType="1"/>
          </p:cNvSpPr>
          <p:nvPr/>
        </p:nvSpPr>
        <p:spPr bwMode="auto">
          <a:xfrm>
            <a:off x="4572000" y="2286000"/>
            <a:ext cx="0" cy="2362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4" name="Line 18"/>
          <p:cNvSpPr>
            <a:spLocks noChangeShapeType="1"/>
          </p:cNvSpPr>
          <p:nvPr/>
        </p:nvSpPr>
        <p:spPr bwMode="auto">
          <a:xfrm>
            <a:off x="7391400" y="2286000"/>
            <a:ext cx="0" cy="2362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5" name="Line 19"/>
          <p:cNvSpPr>
            <a:spLocks noChangeShapeType="1"/>
          </p:cNvSpPr>
          <p:nvPr/>
        </p:nvSpPr>
        <p:spPr bwMode="auto">
          <a:xfrm>
            <a:off x="1676400" y="5257800"/>
            <a:ext cx="0" cy="12954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6" name="Line 20"/>
          <p:cNvSpPr>
            <a:spLocks noChangeShapeType="1"/>
          </p:cNvSpPr>
          <p:nvPr/>
        </p:nvSpPr>
        <p:spPr bwMode="auto">
          <a:xfrm>
            <a:off x="4572000" y="5257800"/>
            <a:ext cx="0" cy="13716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7" name="Line 21"/>
          <p:cNvSpPr>
            <a:spLocks noChangeShapeType="1"/>
          </p:cNvSpPr>
          <p:nvPr/>
        </p:nvSpPr>
        <p:spPr bwMode="auto">
          <a:xfrm>
            <a:off x="7391400" y="5486400"/>
            <a:ext cx="0" cy="10668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8" name="Text Box 22"/>
          <p:cNvSpPr txBox="1">
            <a:spLocks noChangeArrowheads="1"/>
          </p:cNvSpPr>
          <p:nvPr/>
        </p:nvSpPr>
        <p:spPr bwMode="auto">
          <a:xfrm>
            <a:off x="914400" y="18288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  Cash</a:t>
            </a:r>
            <a:endParaRPr lang="en-US" sz="2400">
              <a:latin typeface="Times New Roman" pitchFamily="18" charset="0"/>
            </a:endParaRPr>
          </a:p>
        </p:txBody>
      </p:sp>
      <p:sp>
        <p:nvSpPr>
          <p:cNvPr id="34839" name="Text Box 23"/>
          <p:cNvSpPr txBox="1">
            <a:spLocks noChangeArrowheads="1"/>
          </p:cNvSpPr>
          <p:nvPr/>
        </p:nvSpPr>
        <p:spPr bwMode="auto">
          <a:xfrm>
            <a:off x="3352800" y="1828800"/>
            <a:ext cx="236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  Acct. Rec.</a:t>
            </a:r>
          </a:p>
        </p:txBody>
      </p:sp>
      <p:sp>
        <p:nvSpPr>
          <p:cNvPr id="34840" name="Text Box 24"/>
          <p:cNvSpPr txBox="1">
            <a:spLocks noChangeArrowheads="1"/>
          </p:cNvSpPr>
          <p:nvPr/>
        </p:nvSpPr>
        <p:spPr bwMode="auto">
          <a:xfrm>
            <a:off x="6096000" y="1828800"/>
            <a:ext cx="259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Allow. for D.A</a:t>
            </a:r>
            <a:r>
              <a:rPr lang="en-US" sz="2400">
                <a:solidFill>
                  <a:schemeClr val="tx2"/>
                </a:solidFill>
                <a:latin typeface="Times New Roman" pitchFamily="18" charset="0"/>
              </a:rPr>
              <a:t>.</a:t>
            </a:r>
            <a:endParaRPr lang="en-US" sz="2400">
              <a:latin typeface="Times New Roman" pitchFamily="18" charset="0"/>
            </a:endParaRPr>
          </a:p>
        </p:txBody>
      </p:sp>
      <p:sp>
        <p:nvSpPr>
          <p:cNvPr id="34841" name="Text Box 25"/>
          <p:cNvSpPr txBox="1">
            <a:spLocks noChangeArrowheads="1"/>
          </p:cNvSpPr>
          <p:nvPr/>
        </p:nvSpPr>
        <p:spPr bwMode="auto">
          <a:xfrm>
            <a:off x="0" y="4724400"/>
            <a:ext cx="327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t> </a:t>
            </a:r>
            <a:r>
              <a:rPr lang="en-US" sz="2800" b="1">
                <a:solidFill>
                  <a:schemeClr val="tx2"/>
                </a:solidFill>
              </a:rPr>
              <a:t>Service Revenue</a:t>
            </a:r>
            <a:r>
              <a:rPr lang="en-US" sz="2800" b="1"/>
              <a:t> </a:t>
            </a:r>
            <a:endParaRPr lang="en-US" sz="2400">
              <a:latin typeface="Times New Roman" pitchFamily="18" charset="0"/>
            </a:endParaRPr>
          </a:p>
        </p:txBody>
      </p:sp>
      <p:sp>
        <p:nvSpPr>
          <p:cNvPr id="34842" name="Text Box 26"/>
          <p:cNvSpPr txBox="1">
            <a:spLocks noChangeArrowheads="1"/>
          </p:cNvSpPr>
          <p:nvPr/>
        </p:nvSpPr>
        <p:spPr bwMode="auto">
          <a:xfrm>
            <a:off x="3276600" y="4800600"/>
            <a:ext cx="2667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Bad Debt Exp.</a:t>
            </a:r>
            <a:endParaRPr lang="en-US" sz="2400">
              <a:latin typeface="Times New Roman" pitchFamily="18" charset="0"/>
            </a:endParaRPr>
          </a:p>
        </p:txBody>
      </p:sp>
      <p:sp>
        <p:nvSpPr>
          <p:cNvPr id="34843" name="Text Box 27"/>
          <p:cNvSpPr txBox="1">
            <a:spLocks noChangeArrowheads="1"/>
          </p:cNvSpPr>
          <p:nvPr/>
        </p:nvSpPr>
        <p:spPr bwMode="auto">
          <a:xfrm>
            <a:off x="6248400" y="50292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 Retain. Earn.</a:t>
            </a:r>
            <a:endParaRPr lang="en-US" sz="2400">
              <a:latin typeface="Times New Roman" pitchFamily="18" charset="0"/>
            </a:endParaRPr>
          </a:p>
        </p:txBody>
      </p:sp>
      <p:sp>
        <p:nvSpPr>
          <p:cNvPr id="34844" name="Text Box 28"/>
          <p:cNvSpPr txBox="1">
            <a:spLocks noChangeArrowheads="1"/>
          </p:cNvSpPr>
          <p:nvPr/>
        </p:nvSpPr>
        <p:spPr bwMode="auto">
          <a:xfrm>
            <a:off x="0" y="2514600"/>
            <a:ext cx="160020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0"/>
              </a:spcBef>
            </a:pPr>
            <a:r>
              <a:rPr lang="en-US" sz="2400" b="1"/>
              <a:t>(2)   7,000</a:t>
            </a:r>
          </a:p>
          <a:p>
            <a:pPr>
              <a:lnSpc>
                <a:spcPct val="75000"/>
              </a:lnSpc>
              <a:spcBef>
                <a:spcPct val="50000"/>
              </a:spcBef>
            </a:pPr>
            <a:endParaRPr lang="en-US" sz="2400" b="1"/>
          </a:p>
          <a:p>
            <a:pPr>
              <a:lnSpc>
                <a:spcPct val="75000"/>
              </a:lnSpc>
              <a:spcBef>
                <a:spcPct val="50000"/>
              </a:spcBef>
            </a:pPr>
            <a:endParaRPr lang="en-US" sz="2400" b="1"/>
          </a:p>
          <a:p>
            <a:pPr>
              <a:lnSpc>
                <a:spcPct val="75000"/>
              </a:lnSpc>
              <a:spcBef>
                <a:spcPct val="50000"/>
              </a:spcBef>
            </a:pPr>
            <a:endParaRPr lang="en-US" sz="2400">
              <a:latin typeface="Times New Roman" pitchFamily="18" charset="0"/>
            </a:endParaRPr>
          </a:p>
        </p:txBody>
      </p:sp>
      <p:sp>
        <p:nvSpPr>
          <p:cNvPr id="34845" name="Text Box 29"/>
          <p:cNvSpPr txBox="1">
            <a:spLocks noChangeArrowheads="1"/>
          </p:cNvSpPr>
          <p:nvPr/>
        </p:nvSpPr>
        <p:spPr bwMode="auto">
          <a:xfrm>
            <a:off x="2895600" y="2362200"/>
            <a:ext cx="1600200"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25000"/>
              </a:spcBef>
            </a:pPr>
            <a:r>
              <a:rPr lang="en-US" sz="2400" b="1"/>
              <a:t>(1) 10,000</a:t>
            </a:r>
          </a:p>
          <a:p>
            <a:pPr>
              <a:lnSpc>
                <a:spcPct val="75000"/>
              </a:lnSpc>
              <a:spcBef>
                <a:spcPct val="25000"/>
              </a:spcBef>
            </a:pPr>
            <a:endParaRPr lang="en-US" sz="2400" b="1"/>
          </a:p>
          <a:p>
            <a:pPr>
              <a:lnSpc>
                <a:spcPct val="75000"/>
              </a:lnSpc>
              <a:spcBef>
                <a:spcPct val="25000"/>
              </a:spcBef>
            </a:pPr>
            <a:r>
              <a:rPr lang="en-US" sz="2400" b="1"/>
              <a:t>   </a:t>
            </a:r>
          </a:p>
          <a:p>
            <a:pPr>
              <a:lnSpc>
                <a:spcPct val="75000"/>
              </a:lnSpc>
              <a:spcBef>
                <a:spcPct val="25000"/>
              </a:spcBef>
            </a:pPr>
            <a:r>
              <a:rPr lang="en-US" sz="2400" b="1"/>
              <a:t> </a:t>
            </a:r>
            <a:endParaRPr lang="en-US" sz="2400" b="1">
              <a:solidFill>
                <a:srgbClr val="FD0129"/>
              </a:solidFill>
            </a:endParaRPr>
          </a:p>
          <a:p>
            <a:pPr>
              <a:lnSpc>
                <a:spcPct val="75000"/>
              </a:lnSpc>
              <a:spcBef>
                <a:spcPct val="25000"/>
              </a:spcBef>
            </a:pPr>
            <a:endParaRPr lang="en-US" sz="2400">
              <a:latin typeface="Times New Roman" pitchFamily="18" charset="0"/>
            </a:endParaRPr>
          </a:p>
        </p:txBody>
      </p:sp>
      <p:sp>
        <p:nvSpPr>
          <p:cNvPr id="34846" name="Text Box 30"/>
          <p:cNvSpPr txBox="1">
            <a:spLocks noChangeArrowheads="1"/>
          </p:cNvSpPr>
          <p:nvPr/>
        </p:nvSpPr>
        <p:spPr bwMode="auto">
          <a:xfrm>
            <a:off x="4572000" y="2362200"/>
            <a:ext cx="1524000"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25000"/>
              </a:spcBef>
            </a:pPr>
            <a:r>
              <a:rPr lang="en-US" sz="2400" b="1"/>
              <a:t>7,000 (2)</a:t>
            </a:r>
          </a:p>
          <a:p>
            <a:pPr>
              <a:lnSpc>
                <a:spcPct val="75000"/>
              </a:lnSpc>
              <a:spcBef>
                <a:spcPct val="25000"/>
              </a:spcBef>
            </a:pPr>
            <a:r>
              <a:rPr lang="en-US" sz="2400" b="1"/>
              <a:t>          </a:t>
            </a:r>
            <a:endParaRPr lang="en-US" sz="2000" b="1"/>
          </a:p>
          <a:p>
            <a:pPr>
              <a:lnSpc>
                <a:spcPct val="75000"/>
              </a:lnSpc>
              <a:spcBef>
                <a:spcPct val="25000"/>
              </a:spcBef>
            </a:pPr>
            <a:endParaRPr lang="en-US" sz="2000" b="1"/>
          </a:p>
          <a:p>
            <a:pPr>
              <a:lnSpc>
                <a:spcPct val="75000"/>
              </a:lnSpc>
              <a:spcBef>
                <a:spcPct val="25000"/>
              </a:spcBef>
            </a:pPr>
            <a:endParaRPr lang="en-US" sz="2400" b="1">
              <a:solidFill>
                <a:srgbClr val="FD0129"/>
              </a:solidFill>
            </a:endParaRPr>
          </a:p>
        </p:txBody>
      </p:sp>
      <p:sp>
        <p:nvSpPr>
          <p:cNvPr id="34847" name="Text Box 31"/>
          <p:cNvSpPr txBox="1">
            <a:spLocks noChangeArrowheads="1"/>
          </p:cNvSpPr>
          <p:nvPr/>
        </p:nvSpPr>
        <p:spPr bwMode="auto">
          <a:xfrm>
            <a:off x="6019800" y="23622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b="1"/>
              <a:t> </a:t>
            </a:r>
            <a:endParaRPr lang="en-US" sz="2400" b="1">
              <a:solidFill>
                <a:srgbClr val="FD0129"/>
              </a:solidFill>
            </a:endParaRPr>
          </a:p>
        </p:txBody>
      </p:sp>
      <p:sp>
        <p:nvSpPr>
          <p:cNvPr id="34848" name="Text Box 32"/>
          <p:cNvSpPr txBox="1">
            <a:spLocks noChangeArrowheads="1"/>
          </p:cNvSpPr>
          <p:nvPr/>
        </p:nvSpPr>
        <p:spPr bwMode="auto">
          <a:xfrm>
            <a:off x="7391400" y="2438400"/>
            <a:ext cx="14478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0"/>
              </a:spcBef>
            </a:pPr>
            <a:r>
              <a:rPr lang="en-US" sz="2400">
                <a:latin typeface="Times New Roman" pitchFamily="18" charset="0"/>
              </a:rPr>
              <a:t> </a:t>
            </a:r>
            <a:r>
              <a:rPr lang="en-US" sz="2400" b="1"/>
              <a:t>200   (3)</a:t>
            </a:r>
          </a:p>
          <a:p>
            <a:pPr>
              <a:lnSpc>
                <a:spcPct val="75000"/>
              </a:lnSpc>
              <a:spcBef>
                <a:spcPct val="50000"/>
              </a:spcBef>
            </a:pPr>
            <a:r>
              <a:rPr lang="en-US" sz="2400" b="1"/>
              <a:t>   </a:t>
            </a:r>
            <a:endParaRPr lang="en-US" sz="2000" b="1"/>
          </a:p>
          <a:p>
            <a:pPr>
              <a:lnSpc>
                <a:spcPct val="75000"/>
              </a:lnSpc>
              <a:spcBef>
                <a:spcPct val="25000"/>
              </a:spcBef>
            </a:pPr>
            <a:r>
              <a:rPr lang="en-US" sz="2400" b="1"/>
              <a:t>  </a:t>
            </a:r>
            <a:endParaRPr lang="en-US" sz="2400" b="1">
              <a:solidFill>
                <a:srgbClr val="FD0129"/>
              </a:solidFill>
            </a:endParaRPr>
          </a:p>
          <a:p>
            <a:pPr>
              <a:lnSpc>
                <a:spcPct val="75000"/>
              </a:lnSpc>
              <a:spcBef>
                <a:spcPct val="25000"/>
              </a:spcBef>
            </a:pPr>
            <a:r>
              <a:rPr lang="en-US" sz="2400" b="1">
                <a:solidFill>
                  <a:srgbClr val="FD0129"/>
                </a:solidFill>
              </a:rPr>
              <a:t> </a:t>
            </a:r>
            <a:endParaRPr lang="en-US" sz="2400" b="1"/>
          </a:p>
        </p:txBody>
      </p:sp>
      <p:sp>
        <p:nvSpPr>
          <p:cNvPr id="34849" name="Text Box 33"/>
          <p:cNvSpPr txBox="1">
            <a:spLocks noChangeArrowheads="1"/>
          </p:cNvSpPr>
          <p:nvPr/>
        </p:nvSpPr>
        <p:spPr bwMode="auto">
          <a:xfrm>
            <a:off x="228600" y="5334000"/>
            <a:ext cx="30480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
              </a:spcBef>
            </a:pPr>
            <a:r>
              <a:rPr lang="en-US" sz="2400">
                <a:latin typeface="Times New Roman" pitchFamily="18" charset="0"/>
              </a:rPr>
              <a:t>                   </a:t>
            </a:r>
            <a:r>
              <a:rPr lang="en-US" sz="2400" b="1"/>
              <a:t>10,000 (1)</a:t>
            </a:r>
          </a:p>
          <a:p>
            <a:pPr>
              <a:lnSpc>
                <a:spcPct val="75000"/>
              </a:lnSpc>
              <a:spcBef>
                <a:spcPct val="5000"/>
              </a:spcBef>
            </a:pPr>
            <a:endParaRPr lang="en-US" sz="2400" b="1"/>
          </a:p>
          <a:p>
            <a:pPr>
              <a:lnSpc>
                <a:spcPct val="75000"/>
              </a:lnSpc>
              <a:spcBef>
                <a:spcPct val="5000"/>
              </a:spcBef>
            </a:pPr>
            <a:r>
              <a:rPr lang="en-US" sz="2400" b="1"/>
              <a:t>                        </a:t>
            </a:r>
          </a:p>
          <a:p>
            <a:pPr>
              <a:lnSpc>
                <a:spcPct val="75000"/>
              </a:lnSpc>
              <a:spcBef>
                <a:spcPct val="5000"/>
              </a:spcBef>
            </a:pPr>
            <a:endParaRPr lang="en-US" sz="2400" b="1"/>
          </a:p>
        </p:txBody>
      </p:sp>
      <p:sp>
        <p:nvSpPr>
          <p:cNvPr id="34850" name="Text Box 34"/>
          <p:cNvSpPr txBox="1">
            <a:spLocks noChangeArrowheads="1"/>
          </p:cNvSpPr>
          <p:nvPr/>
        </p:nvSpPr>
        <p:spPr bwMode="auto">
          <a:xfrm>
            <a:off x="3124200" y="5334000"/>
            <a:ext cx="27432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
              </a:spcBef>
            </a:pPr>
            <a:r>
              <a:rPr lang="en-US" sz="2400" b="1"/>
              <a:t> (3)  200    </a:t>
            </a:r>
          </a:p>
          <a:p>
            <a:pPr>
              <a:lnSpc>
                <a:spcPct val="60000"/>
              </a:lnSpc>
              <a:spcBef>
                <a:spcPct val="5000"/>
              </a:spcBef>
            </a:pPr>
            <a:r>
              <a:rPr lang="en-US" sz="2400" b="1"/>
              <a:t>                 </a:t>
            </a:r>
          </a:p>
          <a:p>
            <a:pPr>
              <a:lnSpc>
                <a:spcPct val="75000"/>
              </a:lnSpc>
              <a:spcBef>
                <a:spcPct val="25000"/>
              </a:spcBef>
            </a:pPr>
            <a:r>
              <a:rPr lang="en-US" sz="2400" b="1"/>
              <a:t>    </a:t>
            </a:r>
          </a:p>
        </p:txBody>
      </p:sp>
      <p:sp>
        <p:nvSpPr>
          <p:cNvPr id="34851" name="Text Box 35"/>
          <p:cNvSpPr txBox="1">
            <a:spLocks noChangeArrowheads="1"/>
          </p:cNvSpPr>
          <p:nvPr/>
        </p:nvSpPr>
        <p:spPr bwMode="auto">
          <a:xfrm>
            <a:off x="6172200" y="5486400"/>
            <a:ext cx="2743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spcBef>
                <a:spcPct val="15000"/>
              </a:spcBef>
            </a:pPr>
            <a:endParaRPr lang="en-US" sz="2400" b="1"/>
          </a:p>
          <a:p>
            <a:pPr>
              <a:lnSpc>
                <a:spcPct val="85000"/>
              </a:lnSpc>
              <a:spcBef>
                <a:spcPct val="15000"/>
              </a:spcBef>
            </a:pPr>
            <a:r>
              <a:rPr lang="en-US" sz="2400">
                <a:latin typeface="Times New Roman" pitchFamily="18" charset="0"/>
              </a:rPr>
              <a:t>                </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A88178F3-B877-4B7D-AFD3-87E4D36EB06C}" type="slidenum">
              <a:rPr lang="en-US" smtClean="0"/>
              <a:pPr eaLnBrk="1" hangingPunct="1">
                <a:defRPr/>
              </a:pPr>
              <a:t>34</a:t>
            </a:fld>
            <a:endParaRPr lang="en-US" smtClean="0"/>
          </a:p>
        </p:txBody>
      </p:sp>
      <p:sp>
        <p:nvSpPr>
          <p:cNvPr id="3584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5844"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61124" name="Rectangle 4"/>
          <p:cNvSpPr>
            <a:spLocks noChangeArrowheads="1"/>
          </p:cNvSpPr>
          <p:nvPr/>
        </p:nvSpPr>
        <p:spPr bwMode="auto">
          <a:xfrm>
            <a:off x="76200" y="152400"/>
            <a:ext cx="8991600" cy="381000"/>
          </a:xfrm>
          <a:prstGeom prst="rect">
            <a:avLst/>
          </a:prstGeom>
          <a:noFill/>
          <a:ln w="12700">
            <a:noFill/>
            <a:miter lim="800000"/>
            <a:headEnd/>
            <a:tailEnd/>
          </a:ln>
          <a:effectLst/>
        </p:spPr>
        <p:txBody>
          <a:bodyPr lIns="90488" tIns="44450" rIns="90488" bIns="44450" anchor="ctr"/>
          <a:lstStyle/>
          <a:p>
            <a:pPr algn="ctr" eaLnBrk="0" hangingPunct="0">
              <a:defRPr/>
            </a:pPr>
            <a:r>
              <a:rPr lang="en-US" sz="3600" b="1" u="sng">
                <a:solidFill>
                  <a:schemeClr val="tx2"/>
                </a:solidFill>
                <a:effectLst>
                  <a:outerShdw blurRad="38100" dist="38100" dir="2700000" algn="tl">
                    <a:srgbClr val="C0C0C0"/>
                  </a:outerShdw>
                </a:effectLst>
                <a:latin typeface="Times New Roman" pitchFamily="18" charset="0"/>
                <a:cs typeface="+mn-cs"/>
              </a:rPr>
              <a:t>Transaction Posted to T-accounts</a:t>
            </a:r>
          </a:p>
        </p:txBody>
      </p:sp>
      <p:sp>
        <p:nvSpPr>
          <p:cNvPr id="35846" name="Rectangle 5"/>
          <p:cNvSpPr>
            <a:spLocks noChangeArrowheads="1"/>
          </p:cNvSpPr>
          <p:nvPr/>
        </p:nvSpPr>
        <p:spPr bwMode="auto">
          <a:xfrm>
            <a:off x="2193925" y="2144713"/>
            <a:ext cx="2413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700">
                <a:solidFill>
                  <a:srgbClr val="000000"/>
                </a:solidFill>
              </a:rPr>
              <a:t> </a:t>
            </a:r>
          </a:p>
        </p:txBody>
      </p:sp>
      <p:sp>
        <p:nvSpPr>
          <p:cNvPr id="35847" name="Rectangle 6"/>
          <p:cNvSpPr>
            <a:spLocks noChangeArrowheads="1"/>
          </p:cNvSpPr>
          <p:nvPr/>
        </p:nvSpPr>
        <p:spPr bwMode="auto">
          <a:xfrm>
            <a:off x="1936750" y="3543300"/>
            <a:ext cx="2413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700">
                <a:solidFill>
                  <a:srgbClr val="000000"/>
                </a:solidFill>
              </a:rPr>
              <a:t> </a:t>
            </a:r>
          </a:p>
        </p:txBody>
      </p:sp>
      <p:sp>
        <p:nvSpPr>
          <p:cNvPr id="35848" name="Rectangle 7"/>
          <p:cNvSpPr>
            <a:spLocks noChangeArrowheads="1"/>
          </p:cNvSpPr>
          <p:nvPr/>
        </p:nvSpPr>
        <p:spPr bwMode="auto">
          <a:xfrm>
            <a:off x="2193925" y="3543300"/>
            <a:ext cx="2413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700">
                <a:solidFill>
                  <a:srgbClr val="000000"/>
                </a:solidFill>
              </a:rPr>
              <a:t> </a:t>
            </a:r>
          </a:p>
        </p:txBody>
      </p:sp>
      <p:sp>
        <p:nvSpPr>
          <p:cNvPr id="35849" name="Rectangle 8"/>
          <p:cNvSpPr>
            <a:spLocks noChangeArrowheads="1"/>
          </p:cNvSpPr>
          <p:nvPr/>
        </p:nvSpPr>
        <p:spPr bwMode="auto">
          <a:xfrm>
            <a:off x="228600" y="2286000"/>
            <a:ext cx="2711450" cy="74613"/>
          </a:xfrm>
          <a:prstGeom prst="rect">
            <a:avLst/>
          </a:prstGeom>
          <a:solidFill>
            <a:srgbClr val="0000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5850" name="Rectangle 9"/>
          <p:cNvSpPr>
            <a:spLocks noChangeArrowheads="1"/>
          </p:cNvSpPr>
          <p:nvPr/>
        </p:nvSpPr>
        <p:spPr bwMode="auto">
          <a:xfrm>
            <a:off x="3276600" y="2286000"/>
            <a:ext cx="2546350" cy="74613"/>
          </a:xfrm>
          <a:prstGeom prst="rect">
            <a:avLst/>
          </a:prstGeom>
          <a:solidFill>
            <a:srgbClr val="0000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5851" name="Rectangle 10"/>
          <p:cNvSpPr>
            <a:spLocks noChangeArrowheads="1"/>
          </p:cNvSpPr>
          <p:nvPr/>
        </p:nvSpPr>
        <p:spPr bwMode="auto">
          <a:xfrm>
            <a:off x="6172200" y="2262188"/>
            <a:ext cx="2470150" cy="74612"/>
          </a:xfrm>
          <a:prstGeom prst="rect">
            <a:avLst/>
          </a:prstGeom>
          <a:solidFill>
            <a:srgbClr val="0000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5852" name="Rectangle 11"/>
          <p:cNvSpPr>
            <a:spLocks noChangeArrowheads="1"/>
          </p:cNvSpPr>
          <p:nvPr/>
        </p:nvSpPr>
        <p:spPr bwMode="auto">
          <a:xfrm>
            <a:off x="77788" y="77788"/>
            <a:ext cx="68262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spcBef>
                <a:spcPct val="50000"/>
              </a:spcBef>
            </a:pPr>
            <a:endParaRPr lang="en-US" sz="1200" b="1">
              <a:solidFill>
                <a:schemeClr val="bg2"/>
              </a:solidFill>
              <a:latin typeface="Book Antiqua" pitchFamily="18" charset="0"/>
            </a:endParaRPr>
          </a:p>
        </p:txBody>
      </p:sp>
      <p:sp>
        <p:nvSpPr>
          <p:cNvPr id="35853" name="Text Box 12"/>
          <p:cNvSpPr txBox="1">
            <a:spLocks noChangeArrowheads="1"/>
          </p:cNvSpPr>
          <p:nvPr/>
        </p:nvSpPr>
        <p:spPr bwMode="auto">
          <a:xfrm>
            <a:off x="914400" y="609600"/>
            <a:ext cx="8229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latin typeface="Times New Roman" pitchFamily="18" charset="0"/>
              </a:rPr>
              <a:t>         4.   Jane Doe’s $50 account was written-off as 		uncollectible.</a:t>
            </a:r>
            <a:endParaRPr lang="en-US" sz="2400">
              <a:latin typeface="Times New Roman" pitchFamily="18" charset="0"/>
            </a:endParaRPr>
          </a:p>
        </p:txBody>
      </p:sp>
      <p:sp>
        <p:nvSpPr>
          <p:cNvPr id="35854" name="Line 13"/>
          <p:cNvSpPr>
            <a:spLocks noChangeShapeType="1"/>
          </p:cNvSpPr>
          <p:nvPr/>
        </p:nvSpPr>
        <p:spPr bwMode="auto">
          <a:xfrm>
            <a:off x="228600" y="5257800"/>
            <a:ext cx="27432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5" name="Line 14"/>
          <p:cNvSpPr>
            <a:spLocks noChangeShapeType="1"/>
          </p:cNvSpPr>
          <p:nvPr/>
        </p:nvSpPr>
        <p:spPr bwMode="auto">
          <a:xfrm>
            <a:off x="3276600" y="5257800"/>
            <a:ext cx="25908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6" name="Line 15"/>
          <p:cNvSpPr>
            <a:spLocks noChangeShapeType="1"/>
          </p:cNvSpPr>
          <p:nvPr/>
        </p:nvSpPr>
        <p:spPr bwMode="auto">
          <a:xfrm>
            <a:off x="6248400" y="5486400"/>
            <a:ext cx="25146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7" name="Line 16"/>
          <p:cNvSpPr>
            <a:spLocks noChangeShapeType="1"/>
          </p:cNvSpPr>
          <p:nvPr/>
        </p:nvSpPr>
        <p:spPr bwMode="auto">
          <a:xfrm>
            <a:off x="1676400" y="2286000"/>
            <a:ext cx="0" cy="2362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8" name="Line 17"/>
          <p:cNvSpPr>
            <a:spLocks noChangeShapeType="1"/>
          </p:cNvSpPr>
          <p:nvPr/>
        </p:nvSpPr>
        <p:spPr bwMode="auto">
          <a:xfrm>
            <a:off x="4572000" y="2286000"/>
            <a:ext cx="0" cy="2362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9" name="Line 18"/>
          <p:cNvSpPr>
            <a:spLocks noChangeShapeType="1"/>
          </p:cNvSpPr>
          <p:nvPr/>
        </p:nvSpPr>
        <p:spPr bwMode="auto">
          <a:xfrm>
            <a:off x="7391400" y="2286000"/>
            <a:ext cx="0" cy="2362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0" name="Line 19"/>
          <p:cNvSpPr>
            <a:spLocks noChangeShapeType="1"/>
          </p:cNvSpPr>
          <p:nvPr/>
        </p:nvSpPr>
        <p:spPr bwMode="auto">
          <a:xfrm>
            <a:off x="1676400" y="5257800"/>
            <a:ext cx="0" cy="12954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1" name="Line 20"/>
          <p:cNvSpPr>
            <a:spLocks noChangeShapeType="1"/>
          </p:cNvSpPr>
          <p:nvPr/>
        </p:nvSpPr>
        <p:spPr bwMode="auto">
          <a:xfrm>
            <a:off x="4572000" y="5257800"/>
            <a:ext cx="0" cy="13716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2" name="Line 21"/>
          <p:cNvSpPr>
            <a:spLocks noChangeShapeType="1"/>
          </p:cNvSpPr>
          <p:nvPr/>
        </p:nvSpPr>
        <p:spPr bwMode="auto">
          <a:xfrm>
            <a:off x="7391400" y="5486400"/>
            <a:ext cx="0" cy="10668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3" name="Text Box 22"/>
          <p:cNvSpPr txBox="1">
            <a:spLocks noChangeArrowheads="1"/>
          </p:cNvSpPr>
          <p:nvPr/>
        </p:nvSpPr>
        <p:spPr bwMode="auto">
          <a:xfrm>
            <a:off x="914400" y="18288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  Cash</a:t>
            </a:r>
            <a:endParaRPr lang="en-US" sz="2400">
              <a:latin typeface="Times New Roman" pitchFamily="18" charset="0"/>
            </a:endParaRPr>
          </a:p>
        </p:txBody>
      </p:sp>
      <p:sp>
        <p:nvSpPr>
          <p:cNvPr id="35864" name="Text Box 23"/>
          <p:cNvSpPr txBox="1">
            <a:spLocks noChangeArrowheads="1"/>
          </p:cNvSpPr>
          <p:nvPr/>
        </p:nvSpPr>
        <p:spPr bwMode="auto">
          <a:xfrm>
            <a:off x="3352800" y="1828800"/>
            <a:ext cx="236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  Acct. Rec.</a:t>
            </a:r>
          </a:p>
        </p:txBody>
      </p:sp>
      <p:sp>
        <p:nvSpPr>
          <p:cNvPr id="35865" name="Text Box 24"/>
          <p:cNvSpPr txBox="1">
            <a:spLocks noChangeArrowheads="1"/>
          </p:cNvSpPr>
          <p:nvPr/>
        </p:nvSpPr>
        <p:spPr bwMode="auto">
          <a:xfrm>
            <a:off x="6096000" y="1828800"/>
            <a:ext cx="259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Allow. for D.A</a:t>
            </a:r>
            <a:r>
              <a:rPr lang="en-US" sz="2400">
                <a:solidFill>
                  <a:schemeClr val="tx2"/>
                </a:solidFill>
                <a:latin typeface="Times New Roman" pitchFamily="18" charset="0"/>
              </a:rPr>
              <a:t>.</a:t>
            </a:r>
            <a:endParaRPr lang="en-US" sz="2400">
              <a:latin typeface="Times New Roman" pitchFamily="18" charset="0"/>
            </a:endParaRPr>
          </a:p>
        </p:txBody>
      </p:sp>
      <p:sp>
        <p:nvSpPr>
          <p:cNvPr id="35866" name="Text Box 25"/>
          <p:cNvSpPr txBox="1">
            <a:spLocks noChangeArrowheads="1"/>
          </p:cNvSpPr>
          <p:nvPr/>
        </p:nvSpPr>
        <p:spPr bwMode="auto">
          <a:xfrm>
            <a:off x="0" y="4724400"/>
            <a:ext cx="327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t> </a:t>
            </a:r>
            <a:r>
              <a:rPr lang="en-US" sz="2800" b="1">
                <a:solidFill>
                  <a:schemeClr val="tx2"/>
                </a:solidFill>
              </a:rPr>
              <a:t>Service Revenue</a:t>
            </a:r>
            <a:r>
              <a:rPr lang="en-US" sz="2800" b="1"/>
              <a:t> </a:t>
            </a:r>
            <a:endParaRPr lang="en-US" sz="2400">
              <a:latin typeface="Times New Roman" pitchFamily="18" charset="0"/>
            </a:endParaRPr>
          </a:p>
        </p:txBody>
      </p:sp>
      <p:sp>
        <p:nvSpPr>
          <p:cNvPr id="35867" name="Text Box 26"/>
          <p:cNvSpPr txBox="1">
            <a:spLocks noChangeArrowheads="1"/>
          </p:cNvSpPr>
          <p:nvPr/>
        </p:nvSpPr>
        <p:spPr bwMode="auto">
          <a:xfrm>
            <a:off x="3276600" y="4800600"/>
            <a:ext cx="2667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Bad Debt Exp.</a:t>
            </a:r>
            <a:endParaRPr lang="en-US" sz="2400">
              <a:latin typeface="Times New Roman" pitchFamily="18" charset="0"/>
            </a:endParaRPr>
          </a:p>
        </p:txBody>
      </p:sp>
      <p:sp>
        <p:nvSpPr>
          <p:cNvPr id="35868" name="Text Box 27"/>
          <p:cNvSpPr txBox="1">
            <a:spLocks noChangeArrowheads="1"/>
          </p:cNvSpPr>
          <p:nvPr/>
        </p:nvSpPr>
        <p:spPr bwMode="auto">
          <a:xfrm>
            <a:off x="6248400" y="50292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 Retain. Earn.</a:t>
            </a:r>
            <a:endParaRPr lang="en-US" sz="2400">
              <a:latin typeface="Times New Roman" pitchFamily="18" charset="0"/>
            </a:endParaRPr>
          </a:p>
        </p:txBody>
      </p:sp>
      <p:sp>
        <p:nvSpPr>
          <p:cNvPr id="35869" name="Text Box 28"/>
          <p:cNvSpPr txBox="1">
            <a:spLocks noChangeArrowheads="1"/>
          </p:cNvSpPr>
          <p:nvPr/>
        </p:nvSpPr>
        <p:spPr bwMode="auto">
          <a:xfrm>
            <a:off x="0" y="2514600"/>
            <a:ext cx="160020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0"/>
              </a:spcBef>
            </a:pPr>
            <a:r>
              <a:rPr lang="en-US" sz="2400" b="1"/>
              <a:t>(2)   7,000</a:t>
            </a:r>
          </a:p>
          <a:p>
            <a:pPr>
              <a:lnSpc>
                <a:spcPct val="75000"/>
              </a:lnSpc>
              <a:spcBef>
                <a:spcPct val="50000"/>
              </a:spcBef>
            </a:pPr>
            <a:endParaRPr lang="en-US" sz="2400" b="1"/>
          </a:p>
          <a:p>
            <a:pPr>
              <a:lnSpc>
                <a:spcPct val="75000"/>
              </a:lnSpc>
              <a:spcBef>
                <a:spcPct val="50000"/>
              </a:spcBef>
            </a:pPr>
            <a:endParaRPr lang="en-US" sz="2400" b="1"/>
          </a:p>
          <a:p>
            <a:pPr>
              <a:lnSpc>
                <a:spcPct val="75000"/>
              </a:lnSpc>
              <a:spcBef>
                <a:spcPct val="50000"/>
              </a:spcBef>
            </a:pPr>
            <a:endParaRPr lang="en-US" sz="2400">
              <a:latin typeface="Times New Roman" pitchFamily="18" charset="0"/>
            </a:endParaRPr>
          </a:p>
        </p:txBody>
      </p:sp>
      <p:sp>
        <p:nvSpPr>
          <p:cNvPr id="35870" name="Text Box 29"/>
          <p:cNvSpPr txBox="1">
            <a:spLocks noChangeArrowheads="1"/>
          </p:cNvSpPr>
          <p:nvPr/>
        </p:nvSpPr>
        <p:spPr bwMode="auto">
          <a:xfrm>
            <a:off x="2895600" y="2362200"/>
            <a:ext cx="1600200"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25000"/>
              </a:spcBef>
            </a:pPr>
            <a:r>
              <a:rPr lang="en-US" sz="2400" b="1"/>
              <a:t>(1) 10,000</a:t>
            </a:r>
          </a:p>
          <a:p>
            <a:pPr>
              <a:lnSpc>
                <a:spcPct val="75000"/>
              </a:lnSpc>
              <a:spcBef>
                <a:spcPct val="25000"/>
              </a:spcBef>
            </a:pPr>
            <a:endParaRPr lang="en-US" sz="2400" b="1"/>
          </a:p>
          <a:p>
            <a:pPr>
              <a:lnSpc>
                <a:spcPct val="75000"/>
              </a:lnSpc>
              <a:spcBef>
                <a:spcPct val="25000"/>
              </a:spcBef>
            </a:pPr>
            <a:r>
              <a:rPr lang="en-US" sz="2400" b="1"/>
              <a:t>   </a:t>
            </a:r>
          </a:p>
          <a:p>
            <a:pPr>
              <a:lnSpc>
                <a:spcPct val="75000"/>
              </a:lnSpc>
              <a:spcBef>
                <a:spcPct val="25000"/>
              </a:spcBef>
            </a:pPr>
            <a:r>
              <a:rPr lang="en-US" sz="2400" b="1"/>
              <a:t> </a:t>
            </a:r>
            <a:endParaRPr lang="en-US" sz="2400" b="1">
              <a:solidFill>
                <a:srgbClr val="FD0129"/>
              </a:solidFill>
            </a:endParaRPr>
          </a:p>
          <a:p>
            <a:pPr>
              <a:lnSpc>
                <a:spcPct val="75000"/>
              </a:lnSpc>
              <a:spcBef>
                <a:spcPct val="25000"/>
              </a:spcBef>
            </a:pPr>
            <a:endParaRPr lang="en-US" sz="2400">
              <a:latin typeface="Times New Roman" pitchFamily="18" charset="0"/>
            </a:endParaRPr>
          </a:p>
        </p:txBody>
      </p:sp>
      <p:sp>
        <p:nvSpPr>
          <p:cNvPr id="35871" name="Text Box 30"/>
          <p:cNvSpPr txBox="1">
            <a:spLocks noChangeArrowheads="1"/>
          </p:cNvSpPr>
          <p:nvPr/>
        </p:nvSpPr>
        <p:spPr bwMode="auto">
          <a:xfrm>
            <a:off x="4572000" y="2362200"/>
            <a:ext cx="15240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25000"/>
              </a:spcBef>
            </a:pPr>
            <a:r>
              <a:rPr lang="en-US" sz="2400" b="1"/>
              <a:t>7,000 (2)</a:t>
            </a:r>
          </a:p>
          <a:p>
            <a:pPr>
              <a:lnSpc>
                <a:spcPct val="75000"/>
              </a:lnSpc>
              <a:spcBef>
                <a:spcPct val="25000"/>
              </a:spcBef>
            </a:pPr>
            <a:r>
              <a:rPr lang="en-US" sz="2400" b="1"/>
              <a:t>     </a:t>
            </a:r>
            <a:r>
              <a:rPr lang="en-US" sz="2400" b="1">
                <a:solidFill>
                  <a:srgbClr val="FD0129"/>
                </a:solidFill>
              </a:rPr>
              <a:t>50 (4)</a:t>
            </a:r>
            <a:endParaRPr lang="en-US" sz="2400" b="1"/>
          </a:p>
          <a:p>
            <a:pPr>
              <a:lnSpc>
                <a:spcPct val="75000"/>
              </a:lnSpc>
              <a:spcBef>
                <a:spcPct val="25000"/>
              </a:spcBef>
            </a:pPr>
            <a:r>
              <a:rPr lang="en-US" sz="2400" b="1"/>
              <a:t>     </a:t>
            </a:r>
            <a:endParaRPr lang="en-US" sz="2000" b="1"/>
          </a:p>
          <a:p>
            <a:pPr>
              <a:lnSpc>
                <a:spcPct val="75000"/>
              </a:lnSpc>
              <a:spcBef>
                <a:spcPct val="25000"/>
              </a:spcBef>
            </a:pPr>
            <a:endParaRPr lang="en-US" sz="2000" b="1"/>
          </a:p>
          <a:p>
            <a:pPr>
              <a:lnSpc>
                <a:spcPct val="75000"/>
              </a:lnSpc>
              <a:spcBef>
                <a:spcPct val="25000"/>
              </a:spcBef>
            </a:pPr>
            <a:endParaRPr lang="en-US" sz="2400" b="1">
              <a:solidFill>
                <a:srgbClr val="FD0129"/>
              </a:solidFill>
            </a:endParaRPr>
          </a:p>
        </p:txBody>
      </p:sp>
      <p:sp>
        <p:nvSpPr>
          <p:cNvPr id="35872" name="Text Box 31"/>
          <p:cNvSpPr txBox="1">
            <a:spLocks noChangeArrowheads="1"/>
          </p:cNvSpPr>
          <p:nvPr/>
        </p:nvSpPr>
        <p:spPr bwMode="auto">
          <a:xfrm>
            <a:off x="6019800" y="23622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b="1"/>
              <a:t> </a:t>
            </a:r>
            <a:r>
              <a:rPr lang="en-US" sz="2400" b="1">
                <a:solidFill>
                  <a:srgbClr val="FD0129"/>
                </a:solidFill>
              </a:rPr>
              <a:t>(4)   50</a:t>
            </a:r>
          </a:p>
        </p:txBody>
      </p:sp>
      <p:sp>
        <p:nvSpPr>
          <p:cNvPr id="35873" name="Text Box 32"/>
          <p:cNvSpPr txBox="1">
            <a:spLocks noChangeArrowheads="1"/>
          </p:cNvSpPr>
          <p:nvPr/>
        </p:nvSpPr>
        <p:spPr bwMode="auto">
          <a:xfrm>
            <a:off x="7391400" y="2438400"/>
            <a:ext cx="14478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0"/>
              </a:spcBef>
            </a:pPr>
            <a:r>
              <a:rPr lang="en-US" sz="2400">
                <a:latin typeface="Times New Roman" pitchFamily="18" charset="0"/>
              </a:rPr>
              <a:t> </a:t>
            </a:r>
            <a:r>
              <a:rPr lang="en-US" sz="2400" b="1"/>
              <a:t>200   (3)</a:t>
            </a:r>
          </a:p>
          <a:p>
            <a:pPr>
              <a:lnSpc>
                <a:spcPct val="75000"/>
              </a:lnSpc>
              <a:spcBef>
                <a:spcPct val="50000"/>
              </a:spcBef>
            </a:pPr>
            <a:r>
              <a:rPr lang="en-US" sz="2400" b="1"/>
              <a:t>   </a:t>
            </a:r>
            <a:endParaRPr lang="en-US" sz="2000" b="1"/>
          </a:p>
          <a:p>
            <a:pPr>
              <a:lnSpc>
                <a:spcPct val="75000"/>
              </a:lnSpc>
              <a:spcBef>
                <a:spcPct val="25000"/>
              </a:spcBef>
            </a:pPr>
            <a:r>
              <a:rPr lang="en-US" sz="2400" b="1"/>
              <a:t>  </a:t>
            </a:r>
            <a:endParaRPr lang="en-US" sz="2400" b="1">
              <a:solidFill>
                <a:srgbClr val="FD0129"/>
              </a:solidFill>
            </a:endParaRPr>
          </a:p>
          <a:p>
            <a:pPr>
              <a:lnSpc>
                <a:spcPct val="75000"/>
              </a:lnSpc>
              <a:spcBef>
                <a:spcPct val="25000"/>
              </a:spcBef>
            </a:pPr>
            <a:r>
              <a:rPr lang="en-US" sz="2400" b="1">
                <a:solidFill>
                  <a:srgbClr val="FD0129"/>
                </a:solidFill>
              </a:rPr>
              <a:t> </a:t>
            </a:r>
            <a:endParaRPr lang="en-US" sz="2400" b="1"/>
          </a:p>
        </p:txBody>
      </p:sp>
      <p:sp>
        <p:nvSpPr>
          <p:cNvPr id="35874" name="Text Box 33"/>
          <p:cNvSpPr txBox="1">
            <a:spLocks noChangeArrowheads="1"/>
          </p:cNvSpPr>
          <p:nvPr/>
        </p:nvSpPr>
        <p:spPr bwMode="auto">
          <a:xfrm>
            <a:off x="228600" y="5334000"/>
            <a:ext cx="30480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
              </a:spcBef>
            </a:pPr>
            <a:r>
              <a:rPr lang="en-US" sz="2400">
                <a:latin typeface="Times New Roman" pitchFamily="18" charset="0"/>
              </a:rPr>
              <a:t>                   </a:t>
            </a:r>
            <a:r>
              <a:rPr lang="en-US" sz="2400" b="1"/>
              <a:t>10,000 (1)</a:t>
            </a:r>
          </a:p>
          <a:p>
            <a:pPr>
              <a:lnSpc>
                <a:spcPct val="75000"/>
              </a:lnSpc>
              <a:spcBef>
                <a:spcPct val="5000"/>
              </a:spcBef>
            </a:pPr>
            <a:endParaRPr lang="en-US" sz="2400" b="1"/>
          </a:p>
          <a:p>
            <a:pPr>
              <a:lnSpc>
                <a:spcPct val="75000"/>
              </a:lnSpc>
              <a:spcBef>
                <a:spcPct val="5000"/>
              </a:spcBef>
            </a:pPr>
            <a:r>
              <a:rPr lang="en-US" sz="2400" b="1"/>
              <a:t>                        </a:t>
            </a:r>
          </a:p>
          <a:p>
            <a:pPr>
              <a:lnSpc>
                <a:spcPct val="75000"/>
              </a:lnSpc>
              <a:spcBef>
                <a:spcPct val="5000"/>
              </a:spcBef>
            </a:pPr>
            <a:endParaRPr lang="en-US" sz="2400" b="1"/>
          </a:p>
        </p:txBody>
      </p:sp>
      <p:sp>
        <p:nvSpPr>
          <p:cNvPr id="35875" name="Text Box 34"/>
          <p:cNvSpPr txBox="1">
            <a:spLocks noChangeArrowheads="1"/>
          </p:cNvSpPr>
          <p:nvPr/>
        </p:nvSpPr>
        <p:spPr bwMode="auto">
          <a:xfrm>
            <a:off x="3124200" y="5334000"/>
            <a:ext cx="27432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
              </a:spcBef>
            </a:pPr>
            <a:r>
              <a:rPr lang="en-US" sz="2400" b="1"/>
              <a:t> (3)  200    </a:t>
            </a:r>
          </a:p>
          <a:p>
            <a:pPr>
              <a:lnSpc>
                <a:spcPct val="60000"/>
              </a:lnSpc>
              <a:spcBef>
                <a:spcPct val="5000"/>
              </a:spcBef>
            </a:pPr>
            <a:r>
              <a:rPr lang="en-US" sz="2400" b="1"/>
              <a:t>                 </a:t>
            </a:r>
          </a:p>
          <a:p>
            <a:pPr>
              <a:lnSpc>
                <a:spcPct val="75000"/>
              </a:lnSpc>
              <a:spcBef>
                <a:spcPct val="25000"/>
              </a:spcBef>
            </a:pPr>
            <a:r>
              <a:rPr lang="en-US" sz="2400" b="1"/>
              <a:t>    </a:t>
            </a:r>
          </a:p>
        </p:txBody>
      </p:sp>
      <p:sp>
        <p:nvSpPr>
          <p:cNvPr id="35876" name="Text Box 35"/>
          <p:cNvSpPr txBox="1">
            <a:spLocks noChangeArrowheads="1"/>
          </p:cNvSpPr>
          <p:nvPr/>
        </p:nvSpPr>
        <p:spPr bwMode="auto">
          <a:xfrm>
            <a:off x="6172200" y="5486400"/>
            <a:ext cx="2743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spcBef>
                <a:spcPct val="15000"/>
              </a:spcBef>
            </a:pPr>
            <a:endParaRPr lang="en-US" sz="2400" b="1"/>
          </a:p>
          <a:p>
            <a:pPr>
              <a:lnSpc>
                <a:spcPct val="85000"/>
              </a:lnSpc>
              <a:spcBef>
                <a:spcPct val="15000"/>
              </a:spcBef>
            </a:pPr>
            <a:r>
              <a:rPr lang="en-US" sz="2400">
                <a:latin typeface="Times New Roman" pitchFamily="18" charset="0"/>
              </a:rPr>
              <a:t>                </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DD542F18-2AD3-424B-B873-7A26C710F309}" type="slidenum">
              <a:rPr lang="en-US" smtClean="0"/>
              <a:pPr eaLnBrk="1" hangingPunct="1">
                <a:defRPr/>
              </a:pPr>
              <a:t>35</a:t>
            </a:fld>
            <a:endParaRPr lang="en-US" smtClean="0"/>
          </a:p>
        </p:txBody>
      </p:sp>
      <p:sp>
        <p:nvSpPr>
          <p:cNvPr id="3686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686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44740" name="Rectangle 4"/>
          <p:cNvSpPr>
            <a:spLocks noChangeArrowheads="1"/>
          </p:cNvSpPr>
          <p:nvPr/>
        </p:nvSpPr>
        <p:spPr bwMode="auto">
          <a:xfrm>
            <a:off x="76200" y="152400"/>
            <a:ext cx="8991600" cy="381000"/>
          </a:xfrm>
          <a:prstGeom prst="rect">
            <a:avLst/>
          </a:prstGeom>
          <a:noFill/>
          <a:ln w="12700">
            <a:noFill/>
            <a:miter lim="800000"/>
            <a:headEnd/>
            <a:tailEnd/>
          </a:ln>
          <a:effectLst/>
        </p:spPr>
        <p:txBody>
          <a:bodyPr lIns="90488" tIns="44450" rIns="90488" bIns="44450" anchor="ctr"/>
          <a:lstStyle/>
          <a:p>
            <a:pPr algn="ctr" eaLnBrk="0" hangingPunct="0">
              <a:defRPr/>
            </a:pPr>
            <a:r>
              <a:rPr lang="en-US" sz="3600" b="1" u="sng">
                <a:solidFill>
                  <a:schemeClr val="tx2"/>
                </a:solidFill>
                <a:effectLst>
                  <a:outerShdw blurRad="38100" dist="38100" dir="2700000" algn="tl">
                    <a:srgbClr val="C0C0C0"/>
                  </a:outerShdw>
                </a:effectLst>
                <a:latin typeface="Times New Roman" pitchFamily="18" charset="0"/>
                <a:cs typeface="+mn-cs"/>
              </a:rPr>
              <a:t>Transaction Posted to T-accounts</a:t>
            </a:r>
          </a:p>
        </p:txBody>
      </p:sp>
      <p:sp>
        <p:nvSpPr>
          <p:cNvPr id="36870" name="Rectangle 5"/>
          <p:cNvSpPr>
            <a:spLocks noChangeArrowheads="1"/>
          </p:cNvSpPr>
          <p:nvPr/>
        </p:nvSpPr>
        <p:spPr bwMode="auto">
          <a:xfrm>
            <a:off x="2193925" y="2144713"/>
            <a:ext cx="2413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700">
                <a:solidFill>
                  <a:srgbClr val="000000"/>
                </a:solidFill>
              </a:rPr>
              <a:t> </a:t>
            </a:r>
          </a:p>
        </p:txBody>
      </p:sp>
      <p:sp>
        <p:nvSpPr>
          <p:cNvPr id="36871" name="Rectangle 6"/>
          <p:cNvSpPr>
            <a:spLocks noChangeArrowheads="1"/>
          </p:cNvSpPr>
          <p:nvPr/>
        </p:nvSpPr>
        <p:spPr bwMode="auto">
          <a:xfrm>
            <a:off x="1936750" y="3543300"/>
            <a:ext cx="2413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700">
                <a:solidFill>
                  <a:srgbClr val="000000"/>
                </a:solidFill>
              </a:rPr>
              <a:t> </a:t>
            </a:r>
          </a:p>
        </p:txBody>
      </p:sp>
      <p:sp>
        <p:nvSpPr>
          <p:cNvPr id="36872" name="Rectangle 7"/>
          <p:cNvSpPr>
            <a:spLocks noChangeArrowheads="1"/>
          </p:cNvSpPr>
          <p:nvPr/>
        </p:nvSpPr>
        <p:spPr bwMode="auto">
          <a:xfrm>
            <a:off x="2193925" y="3543300"/>
            <a:ext cx="2413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700">
                <a:solidFill>
                  <a:srgbClr val="000000"/>
                </a:solidFill>
              </a:rPr>
              <a:t> </a:t>
            </a:r>
          </a:p>
        </p:txBody>
      </p:sp>
      <p:sp>
        <p:nvSpPr>
          <p:cNvPr id="36873" name="Rectangle 8"/>
          <p:cNvSpPr>
            <a:spLocks noChangeArrowheads="1"/>
          </p:cNvSpPr>
          <p:nvPr/>
        </p:nvSpPr>
        <p:spPr bwMode="auto">
          <a:xfrm>
            <a:off x="228600" y="2286000"/>
            <a:ext cx="2711450" cy="74613"/>
          </a:xfrm>
          <a:prstGeom prst="rect">
            <a:avLst/>
          </a:prstGeom>
          <a:solidFill>
            <a:srgbClr val="0000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6874" name="Rectangle 9"/>
          <p:cNvSpPr>
            <a:spLocks noChangeArrowheads="1"/>
          </p:cNvSpPr>
          <p:nvPr/>
        </p:nvSpPr>
        <p:spPr bwMode="auto">
          <a:xfrm>
            <a:off x="3276600" y="2286000"/>
            <a:ext cx="2546350" cy="74613"/>
          </a:xfrm>
          <a:prstGeom prst="rect">
            <a:avLst/>
          </a:prstGeom>
          <a:solidFill>
            <a:srgbClr val="0000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6875" name="Rectangle 10"/>
          <p:cNvSpPr>
            <a:spLocks noChangeArrowheads="1"/>
          </p:cNvSpPr>
          <p:nvPr/>
        </p:nvSpPr>
        <p:spPr bwMode="auto">
          <a:xfrm>
            <a:off x="6172200" y="2262188"/>
            <a:ext cx="2470150" cy="74612"/>
          </a:xfrm>
          <a:prstGeom prst="rect">
            <a:avLst/>
          </a:prstGeom>
          <a:solidFill>
            <a:srgbClr val="0000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6876" name="Text Box 12"/>
          <p:cNvSpPr txBox="1">
            <a:spLocks noChangeArrowheads="1"/>
          </p:cNvSpPr>
          <p:nvPr/>
        </p:nvSpPr>
        <p:spPr bwMode="auto">
          <a:xfrm>
            <a:off x="914400" y="609600"/>
            <a:ext cx="822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latin typeface="Times New Roman" pitchFamily="18" charset="0"/>
              </a:rPr>
              <a:t>         </a:t>
            </a:r>
            <a:r>
              <a:rPr lang="en-US" sz="2800" b="1">
                <a:solidFill>
                  <a:srgbClr val="FD0129"/>
                </a:solidFill>
                <a:latin typeface="Times New Roman" pitchFamily="18" charset="0"/>
              </a:rPr>
              <a:t>5a.</a:t>
            </a:r>
            <a:r>
              <a:rPr lang="en-US" sz="2800" b="1">
                <a:latin typeface="Times New Roman" pitchFamily="18" charset="0"/>
              </a:rPr>
              <a:t>  </a:t>
            </a:r>
            <a:r>
              <a:rPr lang="en-US" sz="2800" b="1">
                <a:solidFill>
                  <a:srgbClr val="FD0129"/>
                </a:solidFill>
                <a:latin typeface="Times New Roman" pitchFamily="18" charset="0"/>
              </a:rPr>
              <a:t>Jane Doe’s account is</a:t>
            </a:r>
            <a:r>
              <a:rPr lang="en-US" sz="2800" b="1">
                <a:latin typeface="Times New Roman" pitchFamily="18" charset="0"/>
              </a:rPr>
              <a:t> </a:t>
            </a:r>
            <a:r>
              <a:rPr lang="en-US" sz="2800" b="1">
                <a:solidFill>
                  <a:srgbClr val="9900CC"/>
                </a:solidFill>
                <a:latin typeface="Times New Roman" pitchFamily="18" charset="0"/>
              </a:rPr>
              <a:t>reinstated.</a:t>
            </a:r>
            <a:endParaRPr lang="en-US" sz="2400">
              <a:latin typeface="Times New Roman" pitchFamily="18" charset="0"/>
            </a:endParaRPr>
          </a:p>
        </p:txBody>
      </p:sp>
      <p:sp>
        <p:nvSpPr>
          <p:cNvPr id="36877" name="Line 13"/>
          <p:cNvSpPr>
            <a:spLocks noChangeShapeType="1"/>
          </p:cNvSpPr>
          <p:nvPr/>
        </p:nvSpPr>
        <p:spPr bwMode="auto">
          <a:xfrm>
            <a:off x="228600" y="5257800"/>
            <a:ext cx="27432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78" name="Line 14"/>
          <p:cNvSpPr>
            <a:spLocks noChangeShapeType="1"/>
          </p:cNvSpPr>
          <p:nvPr/>
        </p:nvSpPr>
        <p:spPr bwMode="auto">
          <a:xfrm>
            <a:off x="3276600" y="5257800"/>
            <a:ext cx="25908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79" name="Line 15"/>
          <p:cNvSpPr>
            <a:spLocks noChangeShapeType="1"/>
          </p:cNvSpPr>
          <p:nvPr/>
        </p:nvSpPr>
        <p:spPr bwMode="auto">
          <a:xfrm>
            <a:off x="6248400" y="5486400"/>
            <a:ext cx="25146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80" name="Line 16"/>
          <p:cNvSpPr>
            <a:spLocks noChangeShapeType="1"/>
          </p:cNvSpPr>
          <p:nvPr/>
        </p:nvSpPr>
        <p:spPr bwMode="auto">
          <a:xfrm>
            <a:off x="1676400" y="2286000"/>
            <a:ext cx="0" cy="2362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81" name="Line 17"/>
          <p:cNvSpPr>
            <a:spLocks noChangeShapeType="1"/>
          </p:cNvSpPr>
          <p:nvPr/>
        </p:nvSpPr>
        <p:spPr bwMode="auto">
          <a:xfrm>
            <a:off x="4572000" y="2286000"/>
            <a:ext cx="0" cy="2362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82" name="Line 18"/>
          <p:cNvSpPr>
            <a:spLocks noChangeShapeType="1"/>
          </p:cNvSpPr>
          <p:nvPr/>
        </p:nvSpPr>
        <p:spPr bwMode="auto">
          <a:xfrm>
            <a:off x="7391400" y="2286000"/>
            <a:ext cx="0" cy="2362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83" name="Line 19"/>
          <p:cNvSpPr>
            <a:spLocks noChangeShapeType="1"/>
          </p:cNvSpPr>
          <p:nvPr/>
        </p:nvSpPr>
        <p:spPr bwMode="auto">
          <a:xfrm>
            <a:off x="1676400" y="5257800"/>
            <a:ext cx="0" cy="12954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84" name="Line 20"/>
          <p:cNvSpPr>
            <a:spLocks noChangeShapeType="1"/>
          </p:cNvSpPr>
          <p:nvPr/>
        </p:nvSpPr>
        <p:spPr bwMode="auto">
          <a:xfrm>
            <a:off x="4572000" y="5257800"/>
            <a:ext cx="0" cy="13716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85" name="Line 21"/>
          <p:cNvSpPr>
            <a:spLocks noChangeShapeType="1"/>
          </p:cNvSpPr>
          <p:nvPr/>
        </p:nvSpPr>
        <p:spPr bwMode="auto">
          <a:xfrm>
            <a:off x="7391400" y="5486400"/>
            <a:ext cx="0" cy="10668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886" name="Text Box 22"/>
          <p:cNvSpPr txBox="1">
            <a:spLocks noChangeArrowheads="1"/>
          </p:cNvSpPr>
          <p:nvPr/>
        </p:nvSpPr>
        <p:spPr bwMode="auto">
          <a:xfrm>
            <a:off x="914400" y="18288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  Cash</a:t>
            </a:r>
            <a:endParaRPr lang="en-US" sz="2400">
              <a:latin typeface="Times New Roman" pitchFamily="18" charset="0"/>
            </a:endParaRPr>
          </a:p>
        </p:txBody>
      </p:sp>
      <p:sp>
        <p:nvSpPr>
          <p:cNvPr id="36887" name="Text Box 23"/>
          <p:cNvSpPr txBox="1">
            <a:spLocks noChangeArrowheads="1"/>
          </p:cNvSpPr>
          <p:nvPr/>
        </p:nvSpPr>
        <p:spPr bwMode="auto">
          <a:xfrm>
            <a:off x="3352800" y="1828800"/>
            <a:ext cx="236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  Acct. Rec.</a:t>
            </a:r>
          </a:p>
        </p:txBody>
      </p:sp>
      <p:sp>
        <p:nvSpPr>
          <p:cNvPr id="36888" name="Text Box 24"/>
          <p:cNvSpPr txBox="1">
            <a:spLocks noChangeArrowheads="1"/>
          </p:cNvSpPr>
          <p:nvPr/>
        </p:nvSpPr>
        <p:spPr bwMode="auto">
          <a:xfrm>
            <a:off x="6096000" y="1828800"/>
            <a:ext cx="259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Allow. for D.A</a:t>
            </a:r>
            <a:r>
              <a:rPr lang="en-US" sz="2400">
                <a:solidFill>
                  <a:schemeClr val="tx2"/>
                </a:solidFill>
                <a:latin typeface="Times New Roman" pitchFamily="18" charset="0"/>
              </a:rPr>
              <a:t>.</a:t>
            </a:r>
            <a:endParaRPr lang="en-US" sz="2400">
              <a:latin typeface="Times New Roman" pitchFamily="18" charset="0"/>
            </a:endParaRPr>
          </a:p>
        </p:txBody>
      </p:sp>
      <p:sp>
        <p:nvSpPr>
          <p:cNvPr id="36889" name="Text Box 25"/>
          <p:cNvSpPr txBox="1">
            <a:spLocks noChangeArrowheads="1"/>
          </p:cNvSpPr>
          <p:nvPr/>
        </p:nvSpPr>
        <p:spPr bwMode="auto">
          <a:xfrm>
            <a:off x="0" y="4724400"/>
            <a:ext cx="327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t> </a:t>
            </a:r>
            <a:r>
              <a:rPr lang="en-US" sz="2800" b="1">
                <a:solidFill>
                  <a:schemeClr val="tx2"/>
                </a:solidFill>
              </a:rPr>
              <a:t>Service Revenue</a:t>
            </a:r>
            <a:r>
              <a:rPr lang="en-US" sz="2800" b="1"/>
              <a:t> </a:t>
            </a:r>
            <a:endParaRPr lang="en-US" sz="2400">
              <a:latin typeface="Times New Roman" pitchFamily="18" charset="0"/>
            </a:endParaRPr>
          </a:p>
        </p:txBody>
      </p:sp>
      <p:sp>
        <p:nvSpPr>
          <p:cNvPr id="36890" name="Text Box 26"/>
          <p:cNvSpPr txBox="1">
            <a:spLocks noChangeArrowheads="1"/>
          </p:cNvSpPr>
          <p:nvPr/>
        </p:nvSpPr>
        <p:spPr bwMode="auto">
          <a:xfrm>
            <a:off x="3276600" y="4800600"/>
            <a:ext cx="2667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Bad Debt Exp.</a:t>
            </a:r>
            <a:endParaRPr lang="en-US" sz="2400">
              <a:latin typeface="Times New Roman" pitchFamily="18" charset="0"/>
            </a:endParaRPr>
          </a:p>
        </p:txBody>
      </p:sp>
      <p:sp>
        <p:nvSpPr>
          <p:cNvPr id="36891" name="Text Box 27"/>
          <p:cNvSpPr txBox="1">
            <a:spLocks noChangeArrowheads="1"/>
          </p:cNvSpPr>
          <p:nvPr/>
        </p:nvSpPr>
        <p:spPr bwMode="auto">
          <a:xfrm>
            <a:off x="6248400" y="50292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 Retain. Earn.</a:t>
            </a:r>
            <a:endParaRPr lang="en-US" sz="2400">
              <a:latin typeface="Times New Roman" pitchFamily="18" charset="0"/>
            </a:endParaRPr>
          </a:p>
        </p:txBody>
      </p:sp>
      <p:sp>
        <p:nvSpPr>
          <p:cNvPr id="36892" name="Text Box 28"/>
          <p:cNvSpPr txBox="1">
            <a:spLocks noChangeArrowheads="1"/>
          </p:cNvSpPr>
          <p:nvPr/>
        </p:nvSpPr>
        <p:spPr bwMode="auto">
          <a:xfrm>
            <a:off x="0" y="2514600"/>
            <a:ext cx="160020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0"/>
              </a:spcBef>
            </a:pPr>
            <a:r>
              <a:rPr lang="en-US" sz="2400" b="1"/>
              <a:t>(2)   7,000</a:t>
            </a:r>
          </a:p>
          <a:p>
            <a:pPr>
              <a:lnSpc>
                <a:spcPct val="75000"/>
              </a:lnSpc>
              <a:spcBef>
                <a:spcPct val="50000"/>
              </a:spcBef>
            </a:pPr>
            <a:endParaRPr lang="en-US" sz="2400" b="1"/>
          </a:p>
          <a:p>
            <a:pPr>
              <a:lnSpc>
                <a:spcPct val="75000"/>
              </a:lnSpc>
              <a:spcBef>
                <a:spcPct val="50000"/>
              </a:spcBef>
            </a:pPr>
            <a:endParaRPr lang="en-US" sz="2400" b="1"/>
          </a:p>
          <a:p>
            <a:pPr>
              <a:lnSpc>
                <a:spcPct val="75000"/>
              </a:lnSpc>
              <a:spcBef>
                <a:spcPct val="50000"/>
              </a:spcBef>
            </a:pPr>
            <a:endParaRPr lang="en-US" sz="2400">
              <a:latin typeface="Times New Roman" pitchFamily="18" charset="0"/>
            </a:endParaRPr>
          </a:p>
        </p:txBody>
      </p:sp>
      <p:sp>
        <p:nvSpPr>
          <p:cNvPr id="36893" name="Text Box 29"/>
          <p:cNvSpPr txBox="1">
            <a:spLocks noChangeArrowheads="1"/>
          </p:cNvSpPr>
          <p:nvPr/>
        </p:nvSpPr>
        <p:spPr bwMode="auto">
          <a:xfrm>
            <a:off x="2895600" y="2362200"/>
            <a:ext cx="16002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25000"/>
              </a:spcBef>
            </a:pPr>
            <a:r>
              <a:rPr lang="en-US" sz="2400" b="1"/>
              <a:t>(1) 10,000</a:t>
            </a:r>
          </a:p>
          <a:p>
            <a:pPr>
              <a:lnSpc>
                <a:spcPct val="75000"/>
              </a:lnSpc>
              <a:spcBef>
                <a:spcPct val="25000"/>
              </a:spcBef>
            </a:pPr>
            <a:endParaRPr lang="en-US" sz="2400" b="1"/>
          </a:p>
          <a:p>
            <a:pPr>
              <a:lnSpc>
                <a:spcPct val="75000"/>
              </a:lnSpc>
              <a:spcBef>
                <a:spcPct val="25000"/>
              </a:spcBef>
            </a:pPr>
            <a:r>
              <a:rPr lang="en-US" sz="2400" b="1"/>
              <a:t>  </a:t>
            </a:r>
            <a:endParaRPr lang="en-US" sz="2400" b="1">
              <a:solidFill>
                <a:srgbClr val="FD0129"/>
              </a:solidFill>
            </a:endParaRPr>
          </a:p>
          <a:p>
            <a:pPr>
              <a:lnSpc>
                <a:spcPct val="75000"/>
              </a:lnSpc>
              <a:spcBef>
                <a:spcPct val="25000"/>
              </a:spcBef>
            </a:pPr>
            <a:r>
              <a:rPr lang="en-US" sz="2400" b="1"/>
              <a:t> </a:t>
            </a:r>
          </a:p>
          <a:p>
            <a:pPr>
              <a:lnSpc>
                <a:spcPct val="75000"/>
              </a:lnSpc>
              <a:spcBef>
                <a:spcPct val="25000"/>
              </a:spcBef>
            </a:pPr>
            <a:r>
              <a:rPr lang="en-US" sz="2400" b="1"/>
              <a:t> </a:t>
            </a:r>
            <a:endParaRPr lang="en-US" sz="2400" b="1">
              <a:solidFill>
                <a:srgbClr val="FD0129"/>
              </a:solidFill>
            </a:endParaRPr>
          </a:p>
          <a:p>
            <a:pPr>
              <a:lnSpc>
                <a:spcPct val="75000"/>
              </a:lnSpc>
              <a:spcBef>
                <a:spcPct val="25000"/>
              </a:spcBef>
            </a:pPr>
            <a:endParaRPr lang="en-US" sz="2400">
              <a:latin typeface="Times New Roman" pitchFamily="18" charset="0"/>
            </a:endParaRPr>
          </a:p>
        </p:txBody>
      </p:sp>
      <p:sp>
        <p:nvSpPr>
          <p:cNvPr id="36894" name="Text Box 30"/>
          <p:cNvSpPr txBox="1">
            <a:spLocks noChangeArrowheads="1"/>
          </p:cNvSpPr>
          <p:nvPr/>
        </p:nvSpPr>
        <p:spPr bwMode="auto">
          <a:xfrm>
            <a:off x="4572000" y="2362200"/>
            <a:ext cx="15240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25000"/>
              </a:spcBef>
            </a:pPr>
            <a:r>
              <a:rPr lang="en-US" sz="2400" b="1"/>
              <a:t>7,000 (2)</a:t>
            </a:r>
          </a:p>
          <a:p>
            <a:pPr>
              <a:lnSpc>
                <a:spcPct val="75000"/>
              </a:lnSpc>
              <a:spcBef>
                <a:spcPct val="25000"/>
              </a:spcBef>
            </a:pPr>
            <a:r>
              <a:rPr lang="en-US" sz="2400" b="1"/>
              <a:t>     50 (4)</a:t>
            </a:r>
          </a:p>
          <a:p>
            <a:pPr>
              <a:lnSpc>
                <a:spcPct val="75000"/>
              </a:lnSpc>
              <a:spcBef>
                <a:spcPct val="25000"/>
              </a:spcBef>
            </a:pPr>
            <a:r>
              <a:rPr lang="en-US" sz="2400" b="1"/>
              <a:t>     </a:t>
            </a:r>
            <a:endParaRPr lang="en-US" sz="2000" b="1"/>
          </a:p>
          <a:p>
            <a:pPr>
              <a:lnSpc>
                <a:spcPct val="75000"/>
              </a:lnSpc>
              <a:spcBef>
                <a:spcPct val="25000"/>
              </a:spcBef>
            </a:pPr>
            <a:endParaRPr lang="en-US" sz="2000" b="1"/>
          </a:p>
          <a:p>
            <a:pPr>
              <a:lnSpc>
                <a:spcPct val="75000"/>
              </a:lnSpc>
              <a:spcBef>
                <a:spcPct val="25000"/>
              </a:spcBef>
            </a:pPr>
            <a:endParaRPr lang="en-US" sz="2400" b="1">
              <a:solidFill>
                <a:srgbClr val="FD0129"/>
              </a:solidFill>
            </a:endParaRPr>
          </a:p>
        </p:txBody>
      </p:sp>
      <p:sp>
        <p:nvSpPr>
          <p:cNvPr id="36895" name="Text Box 31"/>
          <p:cNvSpPr txBox="1">
            <a:spLocks noChangeArrowheads="1"/>
          </p:cNvSpPr>
          <p:nvPr/>
        </p:nvSpPr>
        <p:spPr bwMode="auto">
          <a:xfrm>
            <a:off x="6019800" y="23622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b="1"/>
              <a:t> (4)   50</a:t>
            </a:r>
          </a:p>
        </p:txBody>
      </p:sp>
      <p:sp>
        <p:nvSpPr>
          <p:cNvPr id="36896" name="Text Box 32"/>
          <p:cNvSpPr txBox="1">
            <a:spLocks noChangeArrowheads="1"/>
          </p:cNvSpPr>
          <p:nvPr/>
        </p:nvSpPr>
        <p:spPr bwMode="auto">
          <a:xfrm>
            <a:off x="7391400" y="2438400"/>
            <a:ext cx="1447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0"/>
              </a:spcBef>
            </a:pPr>
            <a:r>
              <a:rPr lang="en-US" sz="2400">
                <a:latin typeface="Times New Roman" pitchFamily="18" charset="0"/>
              </a:rPr>
              <a:t> </a:t>
            </a:r>
            <a:r>
              <a:rPr lang="en-US" sz="2400" b="1"/>
              <a:t>200   (3)</a:t>
            </a:r>
          </a:p>
          <a:p>
            <a:pPr>
              <a:lnSpc>
                <a:spcPct val="75000"/>
              </a:lnSpc>
              <a:spcBef>
                <a:spcPct val="50000"/>
              </a:spcBef>
            </a:pPr>
            <a:r>
              <a:rPr lang="en-US" sz="2400" b="1"/>
              <a:t>     </a:t>
            </a:r>
            <a:endParaRPr lang="en-US" sz="2400" b="1">
              <a:solidFill>
                <a:srgbClr val="FD0129"/>
              </a:solidFill>
            </a:endParaRPr>
          </a:p>
          <a:p>
            <a:pPr>
              <a:lnSpc>
                <a:spcPct val="75000"/>
              </a:lnSpc>
              <a:spcBef>
                <a:spcPct val="25000"/>
              </a:spcBef>
            </a:pPr>
            <a:r>
              <a:rPr lang="en-US" sz="2400" b="1">
                <a:solidFill>
                  <a:srgbClr val="FD0129"/>
                </a:solidFill>
              </a:rPr>
              <a:t> </a:t>
            </a:r>
            <a:endParaRPr lang="en-US" sz="2400" b="1"/>
          </a:p>
        </p:txBody>
      </p:sp>
      <p:sp>
        <p:nvSpPr>
          <p:cNvPr id="36897" name="Text Box 33"/>
          <p:cNvSpPr txBox="1">
            <a:spLocks noChangeArrowheads="1"/>
          </p:cNvSpPr>
          <p:nvPr/>
        </p:nvSpPr>
        <p:spPr bwMode="auto">
          <a:xfrm>
            <a:off x="228600" y="5334000"/>
            <a:ext cx="30480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
              </a:spcBef>
            </a:pPr>
            <a:r>
              <a:rPr lang="en-US" sz="2400">
                <a:latin typeface="Times New Roman" pitchFamily="18" charset="0"/>
              </a:rPr>
              <a:t>                   </a:t>
            </a:r>
            <a:r>
              <a:rPr lang="en-US" sz="2400" b="1"/>
              <a:t>10,000 (1)</a:t>
            </a:r>
          </a:p>
          <a:p>
            <a:pPr>
              <a:lnSpc>
                <a:spcPct val="75000"/>
              </a:lnSpc>
              <a:spcBef>
                <a:spcPct val="5000"/>
              </a:spcBef>
            </a:pPr>
            <a:endParaRPr lang="en-US" sz="2400" b="1"/>
          </a:p>
          <a:p>
            <a:pPr>
              <a:lnSpc>
                <a:spcPct val="75000"/>
              </a:lnSpc>
              <a:spcBef>
                <a:spcPct val="5000"/>
              </a:spcBef>
            </a:pPr>
            <a:r>
              <a:rPr lang="en-US" sz="2400" b="1"/>
              <a:t>                        </a:t>
            </a:r>
          </a:p>
          <a:p>
            <a:pPr>
              <a:lnSpc>
                <a:spcPct val="75000"/>
              </a:lnSpc>
              <a:spcBef>
                <a:spcPct val="5000"/>
              </a:spcBef>
            </a:pPr>
            <a:endParaRPr lang="en-US" sz="2400" b="1"/>
          </a:p>
        </p:txBody>
      </p:sp>
      <p:sp>
        <p:nvSpPr>
          <p:cNvPr id="36898" name="Text Box 34"/>
          <p:cNvSpPr txBox="1">
            <a:spLocks noChangeArrowheads="1"/>
          </p:cNvSpPr>
          <p:nvPr/>
        </p:nvSpPr>
        <p:spPr bwMode="auto">
          <a:xfrm>
            <a:off x="3124200" y="5334000"/>
            <a:ext cx="27432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
              </a:spcBef>
            </a:pPr>
            <a:r>
              <a:rPr lang="en-US" sz="2400" b="1"/>
              <a:t> (3)  200    </a:t>
            </a:r>
          </a:p>
          <a:p>
            <a:pPr>
              <a:lnSpc>
                <a:spcPct val="60000"/>
              </a:lnSpc>
              <a:spcBef>
                <a:spcPct val="5000"/>
              </a:spcBef>
            </a:pPr>
            <a:r>
              <a:rPr lang="en-US" sz="2400" b="1"/>
              <a:t>                 </a:t>
            </a:r>
          </a:p>
          <a:p>
            <a:pPr>
              <a:lnSpc>
                <a:spcPct val="75000"/>
              </a:lnSpc>
              <a:spcBef>
                <a:spcPct val="25000"/>
              </a:spcBef>
            </a:pPr>
            <a:r>
              <a:rPr lang="en-US" sz="2400" b="1"/>
              <a:t>    </a:t>
            </a:r>
          </a:p>
        </p:txBody>
      </p:sp>
      <p:sp>
        <p:nvSpPr>
          <p:cNvPr id="36899" name="Text Box 35"/>
          <p:cNvSpPr txBox="1">
            <a:spLocks noChangeArrowheads="1"/>
          </p:cNvSpPr>
          <p:nvPr/>
        </p:nvSpPr>
        <p:spPr bwMode="auto">
          <a:xfrm>
            <a:off x="6172200" y="5486400"/>
            <a:ext cx="2743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spcBef>
                <a:spcPct val="15000"/>
              </a:spcBef>
            </a:pPr>
            <a:endParaRPr lang="en-US" sz="2400" b="1"/>
          </a:p>
          <a:p>
            <a:pPr>
              <a:lnSpc>
                <a:spcPct val="85000"/>
              </a:lnSpc>
              <a:spcBef>
                <a:spcPct val="15000"/>
              </a:spcBef>
            </a:pPr>
            <a:r>
              <a:rPr lang="en-US" sz="2400">
                <a:latin typeface="Times New Roman" pitchFamily="18" charset="0"/>
              </a:rPr>
              <a:t>                </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CABBD391-A56F-4F43-8759-D5586BDBB876}" type="slidenum">
              <a:rPr lang="en-US" smtClean="0"/>
              <a:pPr eaLnBrk="1" hangingPunct="1">
                <a:defRPr/>
              </a:pPr>
              <a:t>36</a:t>
            </a:fld>
            <a:endParaRPr lang="en-US" smtClean="0"/>
          </a:p>
        </p:txBody>
      </p:sp>
      <p:sp>
        <p:nvSpPr>
          <p:cNvPr id="3789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789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63172" name="Rectangle 4"/>
          <p:cNvSpPr>
            <a:spLocks noChangeArrowheads="1"/>
          </p:cNvSpPr>
          <p:nvPr/>
        </p:nvSpPr>
        <p:spPr bwMode="auto">
          <a:xfrm>
            <a:off x="76200" y="152400"/>
            <a:ext cx="8991600" cy="381000"/>
          </a:xfrm>
          <a:prstGeom prst="rect">
            <a:avLst/>
          </a:prstGeom>
          <a:noFill/>
          <a:ln w="12700">
            <a:noFill/>
            <a:miter lim="800000"/>
            <a:headEnd/>
            <a:tailEnd/>
          </a:ln>
          <a:effectLst/>
        </p:spPr>
        <p:txBody>
          <a:bodyPr lIns="90488" tIns="44450" rIns="90488" bIns="44450" anchor="ctr"/>
          <a:lstStyle/>
          <a:p>
            <a:pPr algn="ctr" eaLnBrk="0" hangingPunct="0">
              <a:defRPr/>
            </a:pPr>
            <a:r>
              <a:rPr lang="en-US" sz="3600" b="1" u="sng">
                <a:solidFill>
                  <a:schemeClr val="tx2"/>
                </a:solidFill>
                <a:effectLst>
                  <a:outerShdw blurRad="38100" dist="38100" dir="2700000" algn="tl">
                    <a:srgbClr val="C0C0C0"/>
                  </a:outerShdw>
                </a:effectLst>
                <a:latin typeface="Times New Roman" pitchFamily="18" charset="0"/>
                <a:cs typeface="+mn-cs"/>
              </a:rPr>
              <a:t>Transaction Posted to T-accounts</a:t>
            </a:r>
          </a:p>
        </p:txBody>
      </p:sp>
      <p:sp>
        <p:nvSpPr>
          <p:cNvPr id="37894" name="Rectangle 5"/>
          <p:cNvSpPr>
            <a:spLocks noChangeArrowheads="1"/>
          </p:cNvSpPr>
          <p:nvPr/>
        </p:nvSpPr>
        <p:spPr bwMode="auto">
          <a:xfrm>
            <a:off x="2193925" y="2144713"/>
            <a:ext cx="2413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700">
                <a:solidFill>
                  <a:srgbClr val="000000"/>
                </a:solidFill>
              </a:rPr>
              <a:t> </a:t>
            </a:r>
          </a:p>
        </p:txBody>
      </p:sp>
      <p:sp>
        <p:nvSpPr>
          <p:cNvPr id="37895" name="Rectangle 6"/>
          <p:cNvSpPr>
            <a:spLocks noChangeArrowheads="1"/>
          </p:cNvSpPr>
          <p:nvPr/>
        </p:nvSpPr>
        <p:spPr bwMode="auto">
          <a:xfrm>
            <a:off x="1936750" y="3543300"/>
            <a:ext cx="2413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700">
                <a:solidFill>
                  <a:srgbClr val="000000"/>
                </a:solidFill>
              </a:rPr>
              <a:t> </a:t>
            </a:r>
          </a:p>
        </p:txBody>
      </p:sp>
      <p:sp>
        <p:nvSpPr>
          <p:cNvPr id="37896" name="Rectangle 7"/>
          <p:cNvSpPr>
            <a:spLocks noChangeArrowheads="1"/>
          </p:cNvSpPr>
          <p:nvPr/>
        </p:nvSpPr>
        <p:spPr bwMode="auto">
          <a:xfrm>
            <a:off x="2193925" y="3543300"/>
            <a:ext cx="2413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700">
                <a:solidFill>
                  <a:srgbClr val="000000"/>
                </a:solidFill>
              </a:rPr>
              <a:t> </a:t>
            </a:r>
          </a:p>
        </p:txBody>
      </p:sp>
      <p:sp>
        <p:nvSpPr>
          <p:cNvPr id="37897" name="Rectangle 8"/>
          <p:cNvSpPr>
            <a:spLocks noChangeArrowheads="1"/>
          </p:cNvSpPr>
          <p:nvPr/>
        </p:nvSpPr>
        <p:spPr bwMode="auto">
          <a:xfrm>
            <a:off x="228600" y="2286000"/>
            <a:ext cx="2711450" cy="74613"/>
          </a:xfrm>
          <a:prstGeom prst="rect">
            <a:avLst/>
          </a:prstGeom>
          <a:solidFill>
            <a:srgbClr val="0000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7898" name="Rectangle 9"/>
          <p:cNvSpPr>
            <a:spLocks noChangeArrowheads="1"/>
          </p:cNvSpPr>
          <p:nvPr/>
        </p:nvSpPr>
        <p:spPr bwMode="auto">
          <a:xfrm>
            <a:off x="3276600" y="2286000"/>
            <a:ext cx="2546350" cy="74613"/>
          </a:xfrm>
          <a:prstGeom prst="rect">
            <a:avLst/>
          </a:prstGeom>
          <a:solidFill>
            <a:srgbClr val="0000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7899" name="Rectangle 10"/>
          <p:cNvSpPr>
            <a:spLocks noChangeArrowheads="1"/>
          </p:cNvSpPr>
          <p:nvPr/>
        </p:nvSpPr>
        <p:spPr bwMode="auto">
          <a:xfrm>
            <a:off x="6172200" y="2262188"/>
            <a:ext cx="2470150" cy="74612"/>
          </a:xfrm>
          <a:prstGeom prst="rect">
            <a:avLst/>
          </a:prstGeom>
          <a:solidFill>
            <a:srgbClr val="0000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7900" name="Text Box 12"/>
          <p:cNvSpPr txBox="1">
            <a:spLocks noChangeArrowheads="1"/>
          </p:cNvSpPr>
          <p:nvPr/>
        </p:nvSpPr>
        <p:spPr bwMode="auto">
          <a:xfrm>
            <a:off x="914400" y="609600"/>
            <a:ext cx="822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latin typeface="Times New Roman" pitchFamily="18" charset="0"/>
              </a:rPr>
              <a:t>         </a:t>
            </a:r>
            <a:r>
              <a:rPr lang="en-US" sz="2800" b="1">
                <a:solidFill>
                  <a:srgbClr val="FD0129"/>
                </a:solidFill>
                <a:latin typeface="Times New Roman" pitchFamily="18" charset="0"/>
              </a:rPr>
              <a:t>5a.</a:t>
            </a:r>
            <a:r>
              <a:rPr lang="en-US" sz="2800" b="1">
                <a:latin typeface="Times New Roman" pitchFamily="18" charset="0"/>
              </a:rPr>
              <a:t>  Jane Doe’s account is </a:t>
            </a:r>
            <a:r>
              <a:rPr lang="en-US" sz="2800" b="1">
                <a:solidFill>
                  <a:srgbClr val="FD0129"/>
                </a:solidFill>
                <a:latin typeface="Times New Roman" pitchFamily="18" charset="0"/>
              </a:rPr>
              <a:t>reinstated.</a:t>
            </a:r>
            <a:endParaRPr lang="en-US" sz="2400">
              <a:latin typeface="Times New Roman" pitchFamily="18" charset="0"/>
            </a:endParaRPr>
          </a:p>
        </p:txBody>
      </p:sp>
      <p:sp>
        <p:nvSpPr>
          <p:cNvPr id="37901" name="Line 13"/>
          <p:cNvSpPr>
            <a:spLocks noChangeShapeType="1"/>
          </p:cNvSpPr>
          <p:nvPr/>
        </p:nvSpPr>
        <p:spPr bwMode="auto">
          <a:xfrm>
            <a:off x="228600" y="5257800"/>
            <a:ext cx="27432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2" name="Line 14"/>
          <p:cNvSpPr>
            <a:spLocks noChangeShapeType="1"/>
          </p:cNvSpPr>
          <p:nvPr/>
        </p:nvSpPr>
        <p:spPr bwMode="auto">
          <a:xfrm>
            <a:off x="3276600" y="5257800"/>
            <a:ext cx="25908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3" name="Line 15"/>
          <p:cNvSpPr>
            <a:spLocks noChangeShapeType="1"/>
          </p:cNvSpPr>
          <p:nvPr/>
        </p:nvSpPr>
        <p:spPr bwMode="auto">
          <a:xfrm>
            <a:off x="6248400" y="5486400"/>
            <a:ext cx="25146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4" name="Line 16"/>
          <p:cNvSpPr>
            <a:spLocks noChangeShapeType="1"/>
          </p:cNvSpPr>
          <p:nvPr/>
        </p:nvSpPr>
        <p:spPr bwMode="auto">
          <a:xfrm>
            <a:off x="1676400" y="2286000"/>
            <a:ext cx="0" cy="2362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5" name="Line 17"/>
          <p:cNvSpPr>
            <a:spLocks noChangeShapeType="1"/>
          </p:cNvSpPr>
          <p:nvPr/>
        </p:nvSpPr>
        <p:spPr bwMode="auto">
          <a:xfrm>
            <a:off x="4572000" y="2286000"/>
            <a:ext cx="0" cy="2362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6" name="Line 18"/>
          <p:cNvSpPr>
            <a:spLocks noChangeShapeType="1"/>
          </p:cNvSpPr>
          <p:nvPr/>
        </p:nvSpPr>
        <p:spPr bwMode="auto">
          <a:xfrm>
            <a:off x="7391400" y="2286000"/>
            <a:ext cx="0" cy="2362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7" name="Line 19"/>
          <p:cNvSpPr>
            <a:spLocks noChangeShapeType="1"/>
          </p:cNvSpPr>
          <p:nvPr/>
        </p:nvSpPr>
        <p:spPr bwMode="auto">
          <a:xfrm>
            <a:off x="1676400" y="5257800"/>
            <a:ext cx="0" cy="12954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8" name="Line 20"/>
          <p:cNvSpPr>
            <a:spLocks noChangeShapeType="1"/>
          </p:cNvSpPr>
          <p:nvPr/>
        </p:nvSpPr>
        <p:spPr bwMode="auto">
          <a:xfrm>
            <a:off x="4572000" y="5257800"/>
            <a:ext cx="0" cy="13716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09" name="Line 21"/>
          <p:cNvSpPr>
            <a:spLocks noChangeShapeType="1"/>
          </p:cNvSpPr>
          <p:nvPr/>
        </p:nvSpPr>
        <p:spPr bwMode="auto">
          <a:xfrm>
            <a:off x="7391400" y="5486400"/>
            <a:ext cx="0" cy="10668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10" name="Text Box 22"/>
          <p:cNvSpPr txBox="1">
            <a:spLocks noChangeArrowheads="1"/>
          </p:cNvSpPr>
          <p:nvPr/>
        </p:nvSpPr>
        <p:spPr bwMode="auto">
          <a:xfrm>
            <a:off x="914400" y="18288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  Cash</a:t>
            </a:r>
            <a:endParaRPr lang="en-US" sz="2400">
              <a:latin typeface="Times New Roman" pitchFamily="18" charset="0"/>
            </a:endParaRPr>
          </a:p>
        </p:txBody>
      </p:sp>
      <p:sp>
        <p:nvSpPr>
          <p:cNvPr id="37911" name="Text Box 23"/>
          <p:cNvSpPr txBox="1">
            <a:spLocks noChangeArrowheads="1"/>
          </p:cNvSpPr>
          <p:nvPr/>
        </p:nvSpPr>
        <p:spPr bwMode="auto">
          <a:xfrm>
            <a:off x="3352800" y="1828800"/>
            <a:ext cx="236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  Acct. Rec.</a:t>
            </a:r>
          </a:p>
        </p:txBody>
      </p:sp>
      <p:sp>
        <p:nvSpPr>
          <p:cNvPr id="37912" name="Text Box 24"/>
          <p:cNvSpPr txBox="1">
            <a:spLocks noChangeArrowheads="1"/>
          </p:cNvSpPr>
          <p:nvPr/>
        </p:nvSpPr>
        <p:spPr bwMode="auto">
          <a:xfrm>
            <a:off x="6096000" y="1828800"/>
            <a:ext cx="259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Allow. for D.A</a:t>
            </a:r>
            <a:r>
              <a:rPr lang="en-US" sz="2400">
                <a:solidFill>
                  <a:schemeClr val="tx2"/>
                </a:solidFill>
                <a:latin typeface="Times New Roman" pitchFamily="18" charset="0"/>
              </a:rPr>
              <a:t>.</a:t>
            </a:r>
            <a:endParaRPr lang="en-US" sz="2400">
              <a:latin typeface="Times New Roman" pitchFamily="18" charset="0"/>
            </a:endParaRPr>
          </a:p>
        </p:txBody>
      </p:sp>
      <p:sp>
        <p:nvSpPr>
          <p:cNvPr id="37913" name="Text Box 25"/>
          <p:cNvSpPr txBox="1">
            <a:spLocks noChangeArrowheads="1"/>
          </p:cNvSpPr>
          <p:nvPr/>
        </p:nvSpPr>
        <p:spPr bwMode="auto">
          <a:xfrm>
            <a:off x="0" y="4724400"/>
            <a:ext cx="327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t> </a:t>
            </a:r>
            <a:r>
              <a:rPr lang="en-US" sz="2800" b="1">
                <a:solidFill>
                  <a:schemeClr val="tx2"/>
                </a:solidFill>
              </a:rPr>
              <a:t>Service Revenue</a:t>
            </a:r>
            <a:r>
              <a:rPr lang="en-US" sz="2800" b="1"/>
              <a:t> </a:t>
            </a:r>
            <a:endParaRPr lang="en-US" sz="2400">
              <a:latin typeface="Times New Roman" pitchFamily="18" charset="0"/>
            </a:endParaRPr>
          </a:p>
        </p:txBody>
      </p:sp>
      <p:sp>
        <p:nvSpPr>
          <p:cNvPr id="37914" name="Text Box 26"/>
          <p:cNvSpPr txBox="1">
            <a:spLocks noChangeArrowheads="1"/>
          </p:cNvSpPr>
          <p:nvPr/>
        </p:nvSpPr>
        <p:spPr bwMode="auto">
          <a:xfrm>
            <a:off x="3276600" y="4800600"/>
            <a:ext cx="2667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Bad Debt Exp.</a:t>
            </a:r>
            <a:endParaRPr lang="en-US" sz="2400">
              <a:latin typeface="Times New Roman" pitchFamily="18" charset="0"/>
            </a:endParaRPr>
          </a:p>
        </p:txBody>
      </p:sp>
      <p:sp>
        <p:nvSpPr>
          <p:cNvPr id="37915" name="Text Box 27"/>
          <p:cNvSpPr txBox="1">
            <a:spLocks noChangeArrowheads="1"/>
          </p:cNvSpPr>
          <p:nvPr/>
        </p:nvSpPr>
        <p:spPr bwMode="auto">
          <a:xfrm>
            <a:off x="6248400" y="50292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 Retain. Earn.</a:t>
            </a:r>
            <a:endParaRPr lang="en-US" sz="2400">
              <a:latin typeface="Times New Roman" pitchFamily="18" charset="0"/>
            </a:endParaRPr>
          </a:p>
        </p:txBody>
      </p:sp>
      <p:sp>
        <p:nvSpPr>
          <p:cNvPr id="37916" name="Text Box 28"/>
          <p:cNvSpPr txBox="1">
            <a:spLocks noChangeArrowheads="1"/>
          </p:cNvSpPr>
          <p:nvPr/>
        </p:nvSpPr>
        <p:spPr bwMode="auto">
          <a:xfrm>
            <a:off x="0" y="2514600"/>
            <a:ext cx="160020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0"/>
              </a:spcBef>
            </a:pPr>
            <a:r>
              <a:rPr lang="en-US" sz="2400" b="1"/>
              <a:t>(2)   7,000</a:t>
            </a:r>
          </a:p>
          <a:p>
            <a:pPr>
              <a:lnSpc>
                <a:spcPct val="75000"/>
              </a:lnSpc>
              <a:spcBef>
                <a:spcPct val="50000"/>
              </a:spcBef>
            </a:pPr>
            <a:endParaRPr lang="en-US" sz="2400" b="1"/>
          </a:p>
          <a:p>
            <a:pPr>
              <a:lnSpc>
                <a:spcPct val="75000"/>
              </a:lnSpc>
              <a:spcBef>
                <a:spcPct val="50000"/>
              </a:spcBef>
            </a:pPr>
            <a:endParaRPr lang="en-US" sz="2400" b="1"/>
          </a:p>
          <a:p>
            <a:pPr>
              <a:lnSpc>
                <a:spcPct val="75000"/>
              </a:lnSpc>
              <a:spcBef>
                <a:spcPct val="50000"/>
              </a:spcBef>
            </a:pPr>
            <a:endParaRPr lang="en-US" sz="2400">
              <a:latin typeface="Times New Roman" pitchFamily="18" charset="0"/>
            </a:endParaRPr>
          </a:p>
        </p:txBody>
      </p:sp>
      <p:sp>
        <p:nvSpPr>
          <p:cNvPr id="37917" name="Text Box 29"/>
          <p:cNvSpPr txBox="1">
            <a:spLocks noChangeArrowheads="1"/>
          </p:cNvSpPr>
          <p:nvPr/>
        </p:nvSpPr>
        <p:spPr bwMode="auto">
          <a:xfrm>
            <a:off x="2895600" y="2362200"/>
            <a:ext cx="16002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25000"/>
              </a:spcBef>
            </a:pPr>
            <a:r>
              <a:rPr lang="en-US" sz="2400" b="1"/>
              <a:t>(1) 10,000</a:t>
            </a:r>
          </a:p>
          <a:p>
            <a:pPr>
              <a:lnSpc>
                <a:spcPct val="75000"/>
              </a:lnSpc>
              <a:spcBef>
                <a:spcPct val="25000"/>
              </a:spcBef>
            </a:pPr>
            <a:endParaRPr lang="en-US" sz="2400" b="1"/>
          </a:p>
          <a:p>
            <a:pPr>
              <a:lnSpc>
                <a:spcPct val="75000"/>
              </a:lnSpc>
              <a:spcBef>
                <a:spcPct val="25000"/>
              </a:spcBef>
            </a:pPr>
            <a:r>
              <a:rPr lang="en-US" sz="2400" b="1"/>
              <a:t>  </a:t>
            </a:r>
            <a:r>
              <a:rPr lang="en-US" sz="2400" b="1">
                <a:solidFill>
                  <a:srgbClr val="FD0129"/>
                </a:solidFill>
              </a:rPr>
              <a:t>5a      50</a:t>
            </a:r>
          </a:p>
          <a:p>
            <a:pPr>
              <a:lnSpc>
                <a:spcPct val="75000"/>
              </a:lnSpc>
              <a:spcBef>
                <a:spcPct val="25000"/>
              </a:spcBef>
            </a:pPr>
            <a:r>
              <a:rPr lang="en-US" sz="2400" b="1"/>
              <a:t> </a:t>
            </a:r>
          </a:p>
          <a:p>
            <a:pPr>
              <a:lnSpc>
                <a:spcPct val="75000"/>
              </a:lnSpc>
              <a:spcBef>
                <a:spcPct val="25000"/>
              </a:spcBef>
            </a:pPr>
            <a:r>
              <a:rPr lang="en-US" sz="2400" b="1"/>
              <a:t> </a:t>
            </a:r>
            <a:endParaRPr lang="en-US" sz="2400" b="1">
              <a:solidFill>
                <a:srgbClr val="FD0129"/>
              </a:solidFill>
            </a:endParaRPr>
          </a:p>
          <a:p>
            <a:pPr>
              <a:lnSpc>
                <a:spcPct val="75000"/>
              </a:lnSpc>
              <a:spcBef>
                <a:spcPct val="25000"/>
              </a:spcBef>
            </a:pPr>
            <a:endParaRPr lang="en-US" sz="2400">
              <a:latin typeface="Times New Roman" pitchFamily="18" charset="0"/>
            </a:endParaRPr>
          </a:p>
        </p:txBody>
      </p:sp>
      <p:sp>
        <p:nvSpPr>
          <p:cNvPr id="37918" name="Text Box 30"/>
          <p:cNvSpPr txBox="1">
            <a:spLocks noChangeArrowheads="1"/>
          </p:cNvSpPr>
          <p:nvPr/>
        </p:nvSpPr>
        <p:spPr bwMode="auto">
          <a:xfrm>
            <a:off x="4572000" y="2362200"/>
            <a:ext cx="15240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25000"/>
              </a:spcBef>
            </a:pPr>
            <a:r>
              <a:rPr lang="en-US" sz="2400" b="1"/>
              <a:t>7,000 (2)</a:t>
            </a:r>
          </a:p>
          <a:p>
            <a:pPr>
              <a:lnSpc>
                <a:spcPct val="75000"/>
              </a:lnSpc>
              <a:spcBef>
                <a:spcPct val="25000"/>
              </a:spcBef>
            </a:pPr>
            <a:r>
              <a:rPr lang="en-US" sz="2400" b="1"/>
              <a:t>     50 (4)</a:t>
            </a:r>
          </a:p>
          <a:p>
            <a:pPr>
              <a:lnSpc>
                <a:spcPct val="75000"/>
              </a:lnSpc>
              <a:spcBef>
                <a:spcPct val="25000"/>
              </a:spcBef>
            </a:pPr>
            <a:r>
              <a:rPr lang="en-US" sz="2400" b="1"/>
              <a:t>     </a:t>
            </a:r>
            <a:endParaRPr lang="en-US" sz="2000" b="1"/>
          </a:p>
          <a:p>
            <a:pPr>
              <a:lnSpc>
                <a:spcPct val="75000"/>
              </a:lnSpc>
              <a:spcBef>
                <a:spcPct val="25000"/>
              </a:spcBef>
            </a:pPr>
            <a:endParaRPr lang="en-US" sz="2000" b="1"/>
          </a:p>
          <a:p>
            <a:pPr>
              <a:lnSpc>
                <a:spcPct val="75000"/>
              </a:lnSpc>
              <a:spcBef>
                <a:spcPct val="25000"/>
              </a:spcBef>
            </a:pPr>
            <a:endParaRPr lang="en-US" sz="2400" b="1">
              <a:solidFill>
                <a:srgbClr val="FD0129"/>
              </a:solidFill>
            </a:endParaRPr>
          </a:p>
        </p:txBody>
      </p:sp>
      <p:sp>
        <p:nvSpPr>
          <p:cNvPr id="37919" name="Text Box 31"/>
          <p:cNvSpPr txBox="1">
            <a:spLocks noChangeArrowheads="1"/>
          </p:cNvSpPr>
          <p:nvPr/>
        </p:nvSpPr>
        <p:spPr bwMode="auto">
          <a:xfrm>
            <a:off x="6019800" y="23622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b="1"/>
              <a:t> (4)   50</a:t>
            </a:r>
          </a:p>
        </p:txBody>
      </p:sp>
      <p:sp>
        <p:nvSpPr>
          <p:cNvPr id="37920" name="Text Box 32"/>
          <p:cNvSpPr txBox="1">
            <a:spLocks noChangeArrowheads="1"/>
          </p:cNvSpPr>
          <p:nvPr/>
        </p:nvSpPr>
        <p:spPr bwMode="auto">
          <a:xfrm>
            <a:off x="7391400" y="2438400"/>
            <a:ext cx="14478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0"/>
              </a:spcBef>
            </a:pPr>
            <a:r>
              <a:rPr lang="en-US" sz="2400">
                <a:latin typeface="Times New Roman" pitchFamily="18" charset="0"/>
              </a:rPr>
              <a:t> </a:t>
            </a:r>
            <a:r>
              <a:rPr lang="en-US" sz="2400" b="1"/>
              <a:t>200   (3)</a:t>
            </a:r>
          </a:p>
          <a:p>
            <a:pPr>
              <a:lnSpc>
                <a:spcPct val="75000"/>
              </a:lnSpc>
              <a:spcBef>
                <a:spcPct val="50000"/>
              </a:spcBef>
            </a:pPr>
            <a:r>
              <a:rPr lang="en-US" sz="2400" b="1"/>
              <a:t>   </a:t>
            </a:r>
            <a:r>
              <a:rPr lang="en-US" sz="2400" b="1">
                <a:solidFill>
                  <a:srgbClr val="FD0129"/>
                </a:solidFill>
              </a:rPr>
              <a:t>50  </a:t>
            </a:r>
            <a:r>
              <a:rPr lang="en-US" sz="2000" b="1">
                <a:solidFill>
                  <a:srgbClr val="FD0129"/>
                </a:solidFill>
              </a:rPr>
              <a:t>(5a)</a:t>
            </a:r>
            <a:endParaRPr lang="en-US" sz="2000" b="1"/>
          </a:p>
          <a:p>
            <a:pPr>
              <a:lnSpc>
                <a:spcPct val="75000"/>
              </a:lnSpc>
              <a:spcBef>
                <a:spcPct val="25000"/>
              </a:spcBef>
            </a:pPr>
            <a:r>
              <a:rPr lang="en-US" sz="2400" b="1"/>
              <a:t>  </a:t>
            </a:r>
            <a:endParaRPr lang="en-US" sz="2400" b="1">
              <a:solidFill>
                <a:srgbClr val="FD0129"/>
              </a:solidFill>
            </a:endParaRPr>
          </a:p>
          <a:p>
            <a:pPr>
              <a:lnSpc>
                <a:spcPct val="75000"/>
              </a:lnSpc>
              <a:spcBef>
                <a:spcPct val="25000"/>
              </a:spcBef>
            </a:pPr>
            <a:r>
              <a:rPr lang="en-US" sz="2400" b="1">
                <a:solidFill>
                  <a:srgbClr val="FD0129"/>
                </a:solidFill>
              </a:rPr>
              <a:t> </a:t>
            </a:r>
            <a:endParaRPr lang="en-US" sz="2400" b="1"/>
          </a:p>
        </p:txBody>
      </p:sp>
      <p:sp>
        <p:nvSpPr>
          <p:cNvPr id="37921" name="Text Box 33"/>
          <p:cNvSpPr txBox="1">
            <a:spLocks noChangeArrowheads="1"/>
          </p:cNvSpPr>
          <p:nvPr/>
        </p:nvSpPr>
        <p:spPr bwMode="auto">
          <a:xfrm>
            <a:off x="228600" y="5334000"/>
            <a:ext cx="30480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
              </a:spcBef>
            </a:pPr>
            <a:r>
              <a:rPr lang="en-US" sz="2400">
                <a:latin typeface="Times New Roman" pitchFamily="18" charset="0"/>
              </a:rPr>
              <a:t>                   </a:t>
            </a:r>
            <a:r>
              <a:rPr lang="en-US" sz="2400" b="1"/>
              <a:t>10,000 (1)</a:t>
            </a:r>
          </a:p>
          <a:p>
            <a:pPr>
              <a:lnSpc>
                <a:spcPct val="75000"/>
              </a:lnSpc>
              <a:spcBef>
                <a:spcPct val="5000"/>
              </a:spcBef>
            </a:pPr>
            <a:endParaRPr lang="en-US" sz="2400" b="1"/>
          </a:p>
          <a:p>
            <a:pPr>
              <a:lnSpc>
                <a:spcPct val="75000"/>
              </a:lnSpc>
              <a:spcBef>
                <a:spcPct val="5000"/>
              </a:spcBef>
            </a:pPr>
            <a:r>
              <a:rPr lang="en-US" sz="2400" b="1"/>
              <a:t>                        </a:t>
            </a:r>
          </a:p>
          <a:p>
            <a:pPr>
              <a:lnSpc>
                <a:spcPct val="75000"/>
              </a:lnSpc>
              <a:spcBef>
                <a:spcPct val="5000"/>
              </a:spcBef>
            </a:pPr>
            <a:endParaRPr lang="en-US" sz="2400" b="1"/>
          </a:p>
        </p:txBody>
      </p:sp>
      <p:sp>
        <p:nvSpPr>
          <p:cNvPr id="37922" name="Text Box 34"/>
          <p:cNvSpPr txBox="1">
            <a:spLocks noChangeArrowheads="1"/>
          </p:cNvSpPr>
          <p:nvPr/>
        </p:nvSpPr>
        <p:spPr bwMode="auto">
          <a:xfrm>
            <a:off x="3124200" y="5334000"/>
            <a:ext cx="27432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
              </a:spcBef>
            </a:pPr>
            <a:r>
              <a:rPr lang="en-US" sz="2400" b="1"/>
              <a:t> (3)  200    </a:t>
            </a:r>
          </a:p>
          <a:p>
            <a:pPr>
              <a:lnSpc>
                <a:spcPct val="60000"/>
              </a:lnSpc>
              <a:spcBef>
                <a:spcPct val="5000"/>
              </a:spcBef>
            </a:pPr>
            <a:r>
              <a:rPr lang="en-US" sz="2400" b="1"/>
              <a:t>                 </a:t>
            </a:r>
          </a:p>
          <a:p>
            <a:pPr>
              <a:lnSpc>
                <a:spcPct val="75000"/>
              </a:lnSpc>
              <a:spcBef>
                <a:spcPct val="25000"/>
              </a:spcBef>
            </a:pPr>
            <a:r>
              <a:rPr lang="en-US" sz="2400" b="1"/>
              <a:t>    </a:t>
            </a:r>
          </a:p>
        </p:txBody>
      </p:sp>
      <p:sp>
        <p:nvSpPr>
          <p:cNvPr id="37923" name="Text Box 35"/>
          <p:cNvSpPr txBox="1">
            <a:spLocks noChangeArrowheads="1"/>
          </p:cNvSpPr>
          <p:nvPr/>
        </p:nvSpPr>
        <p:spPr bwMode="auto">
          <a:xfrm>
            <a:off x="6172200" y="5486400"/>
            <a:ext cx="2743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spcBef>
                <a:spcPct val="15000"/>
              </a:spcBef>
            </a:pPr>
            <a:endParaRPr lang="en-US" sz="2400" b="1"/>
          </a:p>
          <a:p>
            <a:pPr>
              <a:lnSpc>
                <a:spcPct val="85000"/>
              </a:lnSpc>
              <a:spcBef>
                <a:spcPct val="15000"/>
              </a:spcBef>
            </a:pPr>
            <a:r>
              <a:rPr lang="en-US" sz="2400">
                <a:latin typeface="Times New Roman" pitchFamily="18" charset="0"/>
              </a:rPr>
              <a:t>                </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CAC276A-A6BF-4E88-A3D5-F8E210DAA80F}" type="slidenum">
              <a:rPr lang="en-US" smtClean="0"/>
              <a:pPr eaLnBrk="1" hangingPunct="1">
                <a:defRPr/>
              </a:pPr>
              <a:t>37</a:t>
            </a:fld>
            <a:endParaRPr lang="en-US" smtClean="0"/>
          </a:p>
        </p:txBody>
      </p:sp>
      <p:sp>
        <p:nvSpPr>
          <p:cNvPr id="3891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8916"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42692" name="Rectangle 4"/>
          <p:cNvSpPr>
            <a:spLocks noChangeArrowheads="1"/>
          </p:cNvSpPr>
          <p:nvPr/>
        </p:nvSpPr>
        <p:spPr bwMode="auto">
          <a:xfrm>
            <a:off x="76200" y="152400"/>
            <a:ext cx="8991600" cy="381000"/>
          </a:xfrm>
          <a:prstGeom prst="rect">
            <a:avLst/>
          </a:prstGeom>
          <a:noFill/>
          <a:ln w="12700">
            <a:noFill/>
            <a:miter lim="800000"/>
            <a:headEnd/>
            <a:tailEnd/>
          </a:ln>
          <a:effectLst/>
        </p:spPr>
        <p:txBody>
          <a:bodyPr lIns="90488" tIns="44450" rIns="90488" bIns="44450" anchor="ctr"/>
          <a:lstStyle/>
          <a:p>
            <a:pPr algn="ctr" eaLnBrk="0" hangingPunct="0">
              <a:defRPr/>
            </a:pPr>
            <a:r>
              <a:rPr lang="en-US" sz="3600" b="1" u="sng">
                <a:solidFill>
                  <a:schemeClr val="tx2"/>
                </a:solidFill>
                <a:effectLst>
                  <a:outerShdw blurRad="38100" dist="38100" dir="2700000" algn="tl">
                    <a:srgbClr val="C0C0C0"/>
                  </a:outerShdw>
                </a:effectLst>
                <a:latin typeface="Times New Roman" pitchFamily="18" charset="0"/>
                <a:cs typeface="+mn-cs"/>
              </a:rPr>
              <a:t>Transaction Posted to T-accounts</a:t>
            </a:r>
          </a:p>
        </p:txBody>
      </p:sp>
      <p:sp>
        <p:nvSpPr>
          <p:cNvPr id="38918" name="Rectangle 5"/>
          <p:cNvSpPr>
            <a:spLocks noChangeArrowheads="1"/>
          </p:cNvSpPr>
          <p:nvPr/>
        </p:nvSpPr>
        <p:spPr bwMode="auto">
          <a:xfrm>
            <a:off x="2193925" y="2144713"/>
            <a:ext cx="2413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700">
                <a:solidFill>
                  <a:srgbClr val="000000"/>
                </a:solidFill>
              </a:rPr>
              <a:t> </a:t>
            </a:r>
          </a:p>
        </p:txBody>
      </p:sp>
      <p:sp>
        <p:nvSpPr>
          <p:cNvPr id="38919" name="Rectangle 6"/>
          <p:cNvSpPr>
            <a:spLocks noChangeArrowheads="1"/>
          </p:cNvSpPr>
          <p:nvPr/>
        </p:nvSpPr>
        <p:spPr bwMode="auto">
          <a:xfrm>
            <a:off x="1936750" y="3543300"/>
            <a:ext cx="2413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700">
                <a:solidFill>
                  <a:srgbClr val="000000"/>
                </a:solidFill>
              </a:rPr>
              <a:t> </a:t>
            </a:r>
          </a:p>
        </p:txBody>
      </p:sp>
      <p:sp>
        <p:nvSpPr>
          <p:cNvPr id="38920" name="Rectangle 7"/>
          <p:cNvSpPr>
            <a:spLocks noChangeArrowheads="1"/>
          </p:cNvSpPr>
          <p:nvPr/>
        </p:nvSpPr>
        <p:spPr bwMode="auto">
          <a:xfrm>
            <a:off x="2193925" y="3543300"/>
            <a:ext cx="2413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700">
                <a:solidFill>
                  <a:srgbClr val="000000"/>
                </a:solidFill>
              </a:rPr>
              <a:t> </a:t>
            </a:r>
          </a:p>
        </p:txBody>
      </p:sp>
      <p:sp>
        <p:nvSpPr>
          <p:cNvPr id="38921" name="Rectangle 8"/>
          <p:cNvSpPr>
            <a:spLocks noChangeArrowheads="1"/>
          </p:cNvSpPr>
          <p:nvPr/>
        </p:nvSpPr>
        <p:spPr bwMode="auto">
          <a:xfrm>
            <a:off x="228600" y="2286000"/>
            <a:ext cx="2711450" cy="74613"/>
          </a:xfrm>
          <a:prstGeom prst="rect">
            <a:avLst/>
          </a:prstGeom>
          <a:solidFill>
            <a:srgbClr val="0000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8922" name="Rectangle 9"/>
          <p:cNvSpPr>
            <a:spLocks noChangeArrowheads="1"/>
          </p:cNvSpPr>
          <p:nvPr/>
        </p:nvSpPr>
        <p:spPr bwMode="auto">
          <a:xfrm>
            <a:off x="3276600" y="2286000"/>
            <a:ext cx="2546350" cy="74613"/>
          </a:xfrm>
          <a:prstGeom prst="rect">
            <a:avLst/>
          </a:prstGeom>
          <a:solidFill>
            <a:srgbClr val="0000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8923" name="Rectangle 10"/>
          <p:cNvSpPr>
            <a:spLocks noChangeArrowheads="1"/>
          </p:cNvSpPr>
          <p:nvPr/>
        </p:nvSpPr>
        <p:spPr bwMode="auto">
          <a:xfrm>
            <a:off x="6172200" y="2262188"/>
            <a:ext cx="2470150" cy="74612"/>
          </a:xfrm>
          <a:prstGeom prst="rect">
            <a:avLst/>
          </a:prstGeom>
          <a:solidFill>
            <a:srgbClr val="0000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8924" name="Text Box 12"/>
          <p:cNvSpPr txBox="1">
            <a:spLocks noChangeArrowheads="1"/>
          </p:cNvSpPr>
          <p:nvPr/>
        </p:nvSpPr>
        <p:spPr bwMode="auto">
          <a:xfrm>
            <a:off x="914400" y="609600"/>
            <a:ext cx="822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latin typeface="Times New Roman" pitchFamily="18" charset="0"/>
              </a:rPr>
              <a:t>         </a:t>
            </a:r>
            <a:r>
              <a:rPr lang="en-US" sz="2800" b="1">
                <a:solidFill>
                  <a:srgbClr val="FD0129"/>
                </a:solidFill>
                <a:latin typeface="Times New Roman" pitchFamily="18" charset="0"/>
              </a:rPr>
              <a:t>5b.  Jane Doe’s account is </a:t>
            </a:r>
            <a:r>
              <a:rPr lang="en-US" sz="2800" b="1">
                <a:solidFill>
                  <a:srgbClr val="9900CC"/>
                </a:solidFill>
                <a:latin typeface="Times New Roman" pitchFamily="18" charset="0"/>
              </a:rPr>
              <a:t>collected.</a:t>
            </a:r>
            <a:endParaRPr lang="en-US" sz="2400">
              <a:latin typeface="Times New Roman" pitchFamily="18" charset="0"/>
            </a:endParaRPr>
          </a:p>
        </p:txBody>
      </p:sp>
      <p:sp>
        <p:nvSpPr>
          <p:cNvPr id="38925" name="Line 13"/>
          <p:cNvSpPr>
            <a:spLocks noChangeShapeType="1"/>
          </p:cNvSpPr>
          <p:nvPr/>
        </p:nvSpPr>
        <p:spPr bwMode="auto">
          <a:xfrm>
            <a:off x="228600" y="5257800"/>
            <a:ext cx="27432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6" name="Line 14"/>
          <p:cNvSpPr>
            <a:spLocks noChangeShapeType="1"/>
          </p:cNvSpPr>
          <p:nvPr/>
        </p:nvSpPr>
        <p:spPr bwMode="auto">
          <a:xfrm>
            <a:off x="3276600" y="5257800"/>
            <a:ext cx="25908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7" name="Line 15"/>
          <p:cNvSpPr>
            <a:spLocks noChangeShapeType="1"/>
          </p:cNvSpPr>
          <p:nvPr/>
        </p:nvSpPr>
        <p:spPr bwMode="auto">
          <a:xfrm>
            <a:off x="6248400" y="5486400"/>
            <a:ext cx="25146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8" name="Line 16"/>
          <p:cNvSpPr>
            <a:spLocks noChangeShapeType="1"/>
          </p:cNvSpPr>
          <p:nvPr/>
        </p:nvSpPr>
        <p:spPr bwMode="auto">
          <a:xfrm>
            <a:off x="1676400" y="2286000"/>
            <a:ext cx="0" cy="2362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9" name="Line 17"/>
          <p:cNvSpPr>
            <a:spLocks noChangeShapeType="1"/>
          </p:cNvSpPr>
          <p:nvPr/>
        </p:nvSpPr>
        <p:spPr bwMode="auto">
          <a:xfrm>
            <a:off x="4572000" y="2286000"/>
            <a:ext cx="0" cy="2362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30" name="Line 18"/>
          <p:cNvSpPr>
            <a:spLocks noChangeShapeType="1"/>
          </p:cNvSpPr>
          <p:nvPr/>
        </p:nvSpPr>
        <p:spPr bwMode="auto">
          <a:xfrm>
            <a:off x="7391400" y="2286000"/>
            <a:ext cx="0" cy="2362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31" name="Line 19"/>
          <p:cNvSpPr>
            <a:spLocks noChangeShapeType="1"/>
          </p:cNvSpPr>
          <p:nvPr/>
        </p:nvSpPr>
        <p:spPr bwMode="auto">
          <a:xfrm>
            <a:off x="1676400" y="5257800"/>
            <a:ext cx="0" cy="12954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32" name="Line 20"/>
          <p:cNvSpPr>
            <a:spLocks noChangeShapeType="1"/>
          </p:cNvSpPr>
          <p:nvPr/>
        </p:nvSpPr>
        <p:spPr bwMode="auto">
          <a:xfrm>
            <a:off x="4572000" y="5257800"/>
            <a:ext cx="0" cy="13716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33" name="Line 21"/>
          <p:cNvSpPr>
            <a:spLocks noChangeShapeType="1"/>
          </p:cNvSpPr>
          <p:nvPr/>
        </p:nvSpPr>
        <p:spPr bwMode="auto">
          <a:xfrm>
            <a:off x="7391400" y="5486400"/>
            <a:ext cx="0" cy="10668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34" name="Text Box 22"/>
          <p:cNvSpPr txBox="1">
            <a:spLocks noChangeArrowheads="1"/>
          </p:cNvSpPr>
          <p:nvPr/>
        </p:nvSpPr>
        <p:spPr bwMode="auto">
          <a:xfrm>
            <a:off x="914400" y="18288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  Cash</a:t>
            </a:r>
            <a:endParaRPr lang="en-US" sz="2400">
              <a:latin typeface="Times New Roman" pitchFamily="18" charset="0"/>
            </a:endParaRPr>
          </a:p>
        </p:txBody>
      </p:sp>
      <p:sp>
        <p:nvSpPr>
          <p:cNvPr id="38935" name="Text Box 23"/>
          <p:cNvSpPr txBox="1">
            <a:spLocks noChangeArrowheads="1"/>
          </p:cNvSpPr>
          <p:nvPr/>
        </p:nvSpPr>
        <p:spPr bwMode="auto">
          <a:xfrm>
            <a:off x="3352800" y="1828800"/>
            <a:ext cx="236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  Acct. Rec.</a:t>
            </a:r>
          </a:p>
        </p:txBody>
      </p:sp>
      <p:sp>
        <p:nvSpPr>
          <p:cNvPr id="38936" name="Text Box 24"/>
          <p:cNvSpPr txBox="1">
            <a:spLocks noChangeArrowheads="1"/>
          </p:cNvSpPr>
          <p:nvPr/>
        </p:nvSpPr>
        <p:spPr bwMode="auto">
          <a:xfrm>
            <a:off x="6096000" y="1828800"/>
            <a:ext cx="259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Allow. for D.A</a:t>
            </a:r>
            <a:r>
              <a:rPr lang="en-US" sz="2400">
                <a:solidFill>
                  <a:schemeClr val="tx2"/>
                </a:solidFill>
                <a:latin typeface="Times New Roman" pitchFamily="18" charset="0"/>
              </a:rPr>
              <a:t>.</a:t>
            </a:r>
            <a:endParaRPr lang="en-US" sz="2400">
              <a:latin typeface="Times New Roman" pitchFamily="18" charset="0"/>
            </a:endParaRPr>
          </a:p>
        </p:txBody>
      </p:sp>
      <p:sp>
        <p:nvSpPr>
          <p:cNvPr id="38937" name="Text Box 25"/>
          <p:cNvSpPr txBox="1">
            <a:spLocks noChangeArrowheads="1"/>
          </p:cNvSpPr>
          <p:nvPr/>
        </p:nvSpPr>
        <p:spPr bwMode="auto">
          <a:xfrm>
            <a:off x="0" y="4724400"/>
            <a:ext cx="327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t> </a:t>
            </a:r>
            <a:r>
              <a:rPr lang="en-US" sz="2800" b="1">
                <a:solidFill>
                  <a:schemeClr val="tx2"/>
                </a:solidFill>
              </a:rPr>
              <a:t>Service Revenue</a:t>
            </a:r>
            <a:r>
              <a:rPr lang="en-US" sz="2800" b="1"/>
              <a:t> </a:t>
            </a:r>
            <a:endParaRPr lang="en-US" sz="2400">
              <a:latin typeface="Times New Roman" pitchFamily="18" charset="0"/>
            </a:endParaRPr>
          </a:p>
        </p:txBody>
      </p:sp>
      <p:sp>
        <p:nvSpPr>
          <p:cNvPr id="38938" name="Text Box 26"/>
          <p:cNvSpPr txBox="1">
            <a:spLocks noChangeArrowheads="1"/>
          </p:cNvSpPr>
          <p:nvPr/>
        </p:nvSpPr>
        <p:spPr bwMode="auto">
          <a:xfrm>
            <a:off x="3276600" y="4800600"/>
            <a:ext cx="2667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Bad Debt Exp.</a:t>
            </a:r>
            <a:endParaRPr lang="en-US" sz="2400">
              <a:latin typeface="Times New Roman" pitchFamily="18" charset="0"/>
            </a:endParaRPr>
          </a:p>
        </p:txBody>
      </p:sp>
      <p:sp>
        <p:nvSpPr>
          <p:cNvPr id="38939" name="Text Box 27"/>
          <p:cNvSpPr txBox="1">
            <a:spLocks noChangeArrowheads="1"/>
          </p:cNvSpPr>
          <p:nvPr/>
        </p:nvSpPr>
        <p:spPr bwMode="auto">
          <a:xfrm>
            <a:off x="6248400" y="50292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 Retain. Earn.</a:t>
            </a:r>
            <a:endParaRPr lang="en-US" sz="2400">
              <a:latin typeface="Times New Roman" pitchFamily="18" charset="0"/>
            </a:endParaRPr>
          </a:p>
        </p:txBody>
      </p:sp>
      <p:sp>
        <p:nvSpPr>
          <p:cNvPr id="38940" name="Text Box 28"/>
          <p:cNvSpPr txBox="1">
            <a:spLocks noChangeArrowheads="1"/>
          </p:cNvSpPr>
          <p:nvPr/>
        </p:nvSpPr>
        <p:spPr bwMode="auto">
          <a:xfrm>
            <a:off x="0" y="2514600"/>
            <a:ext cx="16002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0"/>
              </a:spcBef>
            </a:pPr>
            <a:r>
              <a:rPr lang="en-US" sz="2400" b="1"/>
              <a:t>(2)   7,000</a:t>
            </a:r>
          </a:p>
          <a:p>
            <a:pPr>
              <a:lnSpc>
                <a:spcPct val="75000"/>
              </a:lnSpc>
              <a:spcBef>
                <a:spcPct val="50000"/>
              </a:spcBef>
            </a:pPr>
            <a:endParaRPr lang="en-US" sz="2400" b="1"/>
          </a:p>
          <a:p>
            <a:pPr>
              <a:lnSpc>
                <a:spcPct val="75000"/>
              </a:lnSpc>
              <a:spcBef>
                <a:spcPct val="50000"/>
              </a:spcBef>
            </a:pPr>
            <a:endParaRPr lang="en-US" sz="2400">
              <a:latin typeface="Times New Roman" pitchFamily="18" charset="0"/>
            </a:endParaRPr>
          </a:p>
        </p:txBody>
      </p:sp>
      <p:sp>
        <p:nvSpPr>
          <p:cNvPr id="38941" name="Text Box 29"/>
          <p:cNvSpPr txBox="1">
            <a:spLocks noChangeArrowheads="1"/>
          </p:cNvSpPr>
          <p:nvPr/>
        </p:nvSpPr>
        <p:spPr bwMode="auto">
          <a:xfrm>
            <a:off x="2895600" y="2362200"/>
            <a:ext cx="16002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25000"/>
              </a:spcBef>
            </a:pPr>
            <a:r>
              <a:rPr lang="en-US" sz="2400" b="1"/>
              <a:t>(1) 10,000</a:t>
            </a:r>
          </a:p>
          <a:p>
            <a:pPr>
              <a:lnSpc>
                <a:spcPct val="75000"/>
              </a:lnSpc>
              <a:spcBef>
                <a:spcPct val="25000"/>
              </a:spcBef>
            </a:pPr>
            <a:endParaRPr lang="en-US" sz="2400" b="1"/>
          </a:p>
          <a:p>
            <a:pPr>
              <a:lnSpc>
                <a:spcPct val="75000"/>
              </a:lnSpc>
              <a:spcBef>
                <a:spcPct val="25000"/>
              </a:spcBef>
            </a:pPr>
            <a:r>
              <a:rPr lang="en-US" sz="2400" b="1"/>
              <a:t>  5a      50</a:t>
            </a:r>
          </a:p>
          <a:p>
            <a:pPr>
              <a:lnSpc>
                <a:spcPct val="75000"/>
              </a:lnSpc>
              <a:spcBef>
                <a:spcPct val="25000"/>
              </a:spcBef>
            </a:pPr>
            <a:r>
              <a:rPr lang="en-US" sz="2400" b="1"/>
              <a:t> </a:t>
            </a:r>
          </a:p>
          <a:p>
            <a:pPr>
              <a:lnSpc>
                <a:spcPct val="75000"/>
              </a:lnSpc>
              <a:spcBef>
                <a:spcPct val="25000"/>
              </a:spcBef>
            </a:pPr>
            <a:r>
              <a:rPr lang="en-US" sz="2400" b="1"/>
              <a:t> </a:t>
            </a:r>
            <a:endParaRPr lang="en-US" sz="2400" b="1">
              <a:solidFill>
                <a:srgbClr val="FD0129"/>
              </a:solidFill>
            </a:endParaRPr>
          </a:p>
          <a:p>
            <a:pPr>
              <a:lnSpc>
                <a:spcPct val="75000"/>
              </a:lnSpc>
              <a:spcBef>
                <a:spcPct val="25000"/>
              </a:spcBef>
            </a:pPr>
            <a:endParaRPr lang="en-US" sz="2400">
              <a:latin typeface="Times New Roman" pitchFamily="18" charset="0"/>
            </a:endParaRPr>
          </a:p>
        </p:txBody>
      </p:sp>
      <p:sp>
        <p:nvSpPr>
          <p:cNvPr id="38942" name="Text Box 30"/>
          <p:cNvSpPr txBox="1">
            <a:spLocks noChangeArrowheads="1"/>
          </p:cNvSpPr>
          <p:nvPr/>
        </p:nvSpPr>
        <p:spPr bwMode="auto">
          <a:xfrm>
            <a:off x="4572000" y="2362200"/>
            <a:ext cx="15240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25000"/>
              </a:spcBef>
            </a:pPr>
            <a:r>
              <a:rPr lang="en-US" sz="2400" b="1"/>
              <a:t>7,000 (2)</a:t>
            </a:r>
          </a:p>
          <a:p>
            <a:pPr>
              <a:lnSpc>
                <a:spcPct val="75000"/>
              </a:lnSpc>
              <a:spcBef>
                <a:spcPct val="25000"/>
              </a:spcBef>
            </a:pPr>
            <a:r>
              <a:rPr lang="en-US" sz="2400" b="1"/>
              <a:t>     50 (4)</a:t>
            </a:r>
          </a:p>
          <a:p>
            <a:pPr>
              <a:lnSpc>
                <a:spcPct val="75000"/>
              </a:lnSpc>
              <a:spcBef>
                <a:spcPct val="25000"/>
              </a:spcBef>
            </a:pPr>
            <a:r>
              <a:rPr lang="en-US" sz="2400" b="1"/>
              <a:t>     </a:t>
            </a:r>
            <a:endParaRPr lang="en-US" sz="2000" b="1"/>
          </a:p>
          <a:p>
            <a:pPr>
              <a:lnSpc>
                <a:spcPct val="75000"/>
              </a:lnSpc>
              <a:spcBef>
                <a:spcPct val="25000"/>
              </a:spcBef>
            </a:pPr>
            <a:endParaRPr lang="en-US" sz="2000" b="1"/>
          </a:p>
          <a:p>
            <a:pPr>
              <a:lnSpc>
                <a:spcPct val="75000"/>
              </a:lnSpc>
              <a:spcBef>
                <a:spcPct val="25000"/>
              </a:spcBef>
            </a:pPr>
            <a:endParaRPr lang="en-US" sz="2400" b="1">
              <a:solidFill>
                <a:srgbClr val="FD0129"/>
              </a:solidFill>
            </a:endParaRPr>
          </a:p>
        </p:txBody>
      </p:sp>
      <p:sp>
        <p:nvSpPr>
          <p:cNvPr id="38943" name="Text Box 31"/>
          <p:cNvSpPr txBox="1">
            <a:spLocks noChangeArrowheads="1"/>
          </p:cNvSpPr>
          <p:nvPr/>
        </p:nvSpPr>
        <p:spPr bwMode="auto">
          <a:xfrm>
            <a:off x="6019800" y="23622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b="1"/>
              <a:t> (4)   50</a:t>
            </a:r>
          </a:p>
        </p:txBody>
      </p:sp>
      <p:sp>
        <p:nvSpPr>
          <p:cNvPr id="38944" name="Text Box 32"/>
          <p:cNvSpPr txBox="1">
            <a:spLocks noChangeArrowheads="1"/>
          </p:cNvSpPr>
          <p:nvPr/>
        </p:nvSpPr>
        <p:spPr bwMode="auto">
          <a:xfrm>
            <a:off x="7391400" y="2438400"/>
            <a:ext cx="14478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0"/>
              </a:spcBef>
            </a:pPr>
            <a:r>
              <a:rPr lang="en-US" sz="2400">
                <a:latin typeface="Times New Roman" pitchFamily="18" charset="0"/>
              </a:rPr>
              <a:t> </a:t>
            </a:r>
            <a:r>
              <a:rPr lang="en-US" sz="2400" b="1"/>
              <a:t>200   (3)</a:t>
            </a:r>
          </a:p>
          <a:p>
            <a:pPr>
              <a:lnSpc>
                <a:spcPct val="75000"/>
              </a:lnSpc>
              <a:spcBef>
                <a:spcPct val="50000"/>
              </a:spcBef>
            </a:pPr>
            <a:r>
              <a:rPr lang="en-US" sz="2400" b="1"/>
              <a:t>   50  </a:t>
            </a:r>
            <a:r>
              <a:rPr lang="en-US" sz="2000" b="1"/>
              <a:t>(5a)</a:t>
            </a:r>
          </a:p>
          <a:p>
            <a:pPr>
              <a:lnSpc>
                <a:spcPct val="75000"/>
              </a:lnSpc>
              <a:spcBef>
                <a:spcPct val="25000"/>
              </a:spcBef>
            </a:pPr>
            <a:r>
              <a:rPr lang="en-US" sz="2400" b="1"/>
              <a:t>  </a:t>
            </a:r>
            <a:endParaRPr lang="en-US" sz="2400" b="1">
              <a:solidFill>
                <a:srgbClr val="FD0129"/>
              </a:solidFill>
            </a:endParaRPr>
          </a:p>
          <a:p>
            <a:pPr>
              <a:lnSpc>
                <a:spcPct val="75000"/>
              </a:lnSpc>
              <a:spcBef>
                <a:spcPct val="25000"/>
              </a:spcBef>
            </a:pPr>
            <a:r>
              <a:rPr lang="en-US" sz="2400" b="1">
                <a:solidFill>
                  <a:srgbClr val="FD0129"/>
                </a:solidFill>
              </a:rPr>
              <a:t> </a:t>
            </a:r>
            <a:endParaRPr lang="en-US" sz="2400" b="1"/>
          </a:p>
        </p:txBody>
      </p:sp>
      <p:sp>
        <p:nvSpPr>
          <p:cNvPr id="38945" name="Text Box 33"/>
          <p:cNvSpPr txBox="1">
            <a:spLocks noChangeArrowheads="1"/>
          </p:cNvSpPr>
          <p:nvPr/>
        </p:nvSpPr>
        <p:spPr bwMode="auto">
          <a:xfrm>
            <a:off x="228600" y="5334000"/>
            <a:ext cx="30480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
              </a:spcBef>
            </a:pPr>
            <a:r>
              <a:rPr lang="en-US" sz="2400">
                <a:latin typeface="Times New Roman" pitchFamily="18" charset="0"/>
              </a:rPr>
              <a:t>                   </a:t>
            </a:r>
            <a:r>
              <a:rPr lang="en-US" sz="2400" b="1"/>
              <a:t>10,000 (1)</a:t>
            </a:r>
          </a:p>
          <a:p>
            <a:pPr>
              <a:lnSpc>
                <a:spcPct val="75000"/>
              </a:lnSpc>
              <a:spcBef>
                <a:spcPct val="5000"/>
              </a:spcBef>
            </a:pPr>
            <a:endParaRPr lang="en-US" sz="2400" b="1"/>
          </a:p>
          <a:p>
            <a:pPr>
              <a:lnSpc>
                <a:spcPct val="75000"/>
              </a:lnSpc>
              <a:spcBef>
                <a:spcPct val="5000"/>
              </a:spcBef>
            </a:pPr>
            <a:r>
              <a:rPr lang="en-US" sz="2400" b="1"/>
              <a:t>                        </a:t>
            </a:r>
          </a:p>
          <a:p>
            <a:pPr>
              <a:lnSpc>
                <a:spcPct val="75000"/>
              </a:lnSpc>
              <a:spcBef>
                <a:spcPct val="5000"/>
              </a:spcBef>
            </a:pPr>
            <a:endParaRPr lang="en-US" sz="2400" b="1"/>
          </a:p>
        </p:txBody>
      </p:sp>
      <p:sp>
        <p:nvSpPr>
          <p:cNvPr id="38946" name="Text Box 34"/>
          <p:cNvSpPr txBox="1">
            <a:spLocks noChangeArrowheads="1"/>
          </p:cNvSpPr>
          <p:nvPr/>
        </p:nvSpPr>
        <p:spPr bwMode="auto">
          <a:xfrm>
            <a:off x="3124200" y="5334000"/>
            <a:ext cx="27432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
              </a:spcBef>
            </a:pPr>
            <a:r>
              <a:rPr lang="en-US" sz="2400" b="1"/>
              <a:t> (3)  200    </a:t>
            </a:r>
          </a:p>
          <a:p>
            <a:pPr>
              <a:lnSpc>
                <a:spcPct val="60000"/>
              </a:lnSpc>
              <a:spcBef>
                <a:spcPct val="5000"/>
              </a:spcBef>
            </a:pPr>
            <a:r>
              <a:rPr lang="en-US" sz="2400" b="1"/>
              <a:t>                 </a:t>
            </a:r>
          </a:p>
          <a:p>
            <a:pPr>
              <a:lnSpc>
                <a:spcPct val="75000"/>
              </a:lnSpc>
              <a:spcBef>
                <a:spcPct val="25000"/>
              </a:spcBef>
            </a:pPr>
            <a:r>
              <a:rPr lang="en-US" sz="2400" b="1"/>
              <a:t>    </a:t>
            </a:r>
          </a:p>
        </p:txBody>
      </p:sp>
      <p:sp>
        <p:nvSpPr>
          <p:cNvPr id="38947" name="Text Box 35"/>
          <p:cNvSpPr txBox="1">
            <a:spLocks noChangeArrowheads="1"/>
          </p:cNvSpPr>
          <p:nvPr/>
        </p:nvSpPr>
        <p:spPr bwMode="auto">
          <a:xfrm>
            <a:off x="6172200" y="5486400"/>
            <a:ext cx="2743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spcBef>
                <a:spcPct val="15000"/>
              </a:spcBef>
            </a:pPr>
            <a:endParaRPr lang="en-US" sz="2400" b="1"/>
          </a:p>
          <a:p>
            <a:pPr>
              <a:lnSpc>
                <a:spcPct val="85000"/>
              </a:lnSpc>
              <a:spcBef>
                <a:spcPct val="15000"/>
              </a:spcBef>
            </a:pPr>
            <a:r>
              <a:rPr lang="en-US" sz="2400">
                <a:latin typeface="Times New Roman" pitchFamily="18" charset="0"/>
              </a:rPr>
              <a:t>                </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1B83EA6-5078-438E-85D7-BDCA97CD4C65}" type="slidenum">
              <a:rPr lang="en-US" smtClean="0"/>
              <a:pPr eaLnBrk="1" hangingPunct="1">
                <a:defRPr/>
              </a:pPr>
              <a:t>38</a:t>
            </a:fld>
            <a:endParaRPr lang="en-US" smtClean="0"/>
          </a:p>
        </p:txBody>
      </p:sp>
      <p:sp>
        <p:nvSpPr>
          <p:cNvPr id="3993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994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65220" name="Rectangle 4"/>
          <p:cNvSpPr>
            <a:spLocks noChangeArrowheads="1"/>
          </p:cNvSpPr>
          <p:nvPr/>
        </p:nvSpPr>
        <p:spPr bwMode="auto">
          <a:xfrm>
            <a:off x="76200" y="152400"/>
            <a:ext cx="8991600" cy="381000"/>
          </a:xfrm>
          <a:prstGeom prst="rect">
            <a:avLst/>
          </a:prstGeom>
          <a:noFill/>
          <a:ln w="12700">
            <a:noFill/>
            <a:miter lim="800000"/>
            <a:headEnd/>
            <a:tailEnd/>
          </a:ln>
          <a:effectLst/>
        </p:spPr>
        <p:txBody>
          <a:bodyPr lIns="90488" tIns="44450" rIns="90488" bIns="44450" anchor="ctr"/>
          <a:lstStyle/>
          <a:p>
            <a:pPr algn="ctr" eaLnBrk="0" hangingPunct="0">
              <a:defRPr/>
            </a:pPr>
            <a:r>
              <a:rPr lang="en-US" sz="3600" b="1" u="sng">
                <a:solidFill>
                  <a:schemeClr val="tx2"/>
                </a:solidFill>
                <a:effectLst>
                  <a:outerShdw blurRad="38100" dist="38100" dir="2700000" algn="tl">
                    <a:srgbClr val="C0C0C0"/>
                  </a:outerShdw>
                </a:effectLst>
                <a:latin typeface="Times New Roman" pitchFamily="18" charset="0"/>
                <a:cs typeface="+mn-cs"/>
              </a:rPr>
              <a:t>Transaction Posted to T-accounts</a:t>
            </a:r>
          </a:p>
        </p:txBody>
      </p:sp>
      <p:sp>
        <p:nvSpPr>
          <p:cNvPr id="39942" name="Rectangle 5"/>
          <p:cNvSpPr>
            <a:spLocks noChangeArrowheads="1"/>
          </p:cNvSpPr>
          <p:nvPr/>
        </p:nvSpPr>
        <p:spPr bwMode="auto">
          <a:xfrm>
            <a:off x="2193925" y="2144713"/>
            <a:ext cx="2413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700">
                <a:solidFill>
                  <a:srgbClr val="000000"/>
                </a:solidFill>
              </a:rPr>
              <a:t> </a:t>
            </a:r>
          </a:p>
        </p:txBody>
      </p:sp>
      <p:sp>
        <p:nvSpPr>
          <p:cNvPr id="39943" name="Rectangle 6"/>
          <p:cNvSpPr>
            <a:spLocks noChangeArrowheads="1"/>
          </p:cNvSpPr>
          <p:nvPr/>
        </p:nvSpPr>
        <p:spPr bwMode="auto">
          <a:xfrm>
            <a:off x="1936750" y="3543300"/>
            <a:ext cx="2413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700">
                <a:solidFill>
                  <a:srgbClr val="000000"/>
                </a:solidFill>
              </a:rPr>
              <a:t> </a:t>
            </a:r>
          </a:p>
        </p:txBody>
      </p:sp>
      <p:sp>
        <p:nvSpPr>
          <p:cNvPr id="39944" name="Rectangle 7"/>
          <p:cNvSpPr>
            <a:spLocks noChangeArrowheads="1"/>
          </p:cNvSpPr>
          <p:nvPr/>
        </p:nvSpPr>
        <p:spPr bwMode="auto">
          <a:xfrm>
            <a:off x="2193925" y="3543300"/>
            <a:ext cx="2413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700">
                <a:solidFill>
                  <a:srgbClr val="000000"/>
                </a:solidFill>
              </a:rPr>
              <a:t> </a:t>
            </a:r>
          </a:p>
        </p:txBody>
      </p:sp>
      <p:sp>
        <p:nvSpPr>
          <p:cNvPr id="39945" name="Rectangle 8"/>
          <p:cNvSpPr>
            <a:spLocks noChangeArrowheads="1"/>
          </p:cNvSpPr>
          <p:nvPr/>
        </p:nvSpPr>
        <p:spPr bwMode="auto">
          <a:xfrm>
            <a:off x="228600" y="2286000"/>
            <a:ext cx="2711450" cy="74613"/>
          </a:xfrm>
          <a:prstGeom prst="rect">
            <a:avLst/>
          </a:prstGeom>
          <a:solidFill>
            <a:srgbClr val="0000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9946" name="Rectangle 9"/>
          <p:cNvSpPr>
            <a:spLocks noChangeArrowheads="1"/>
          </p:cNvSpPr>
          <p:nvPr/>
        </p:nvSpPr>
        <p:spPr bwMode="auto">
          <a:xfrm>
            <a:off x="3276600" y="2286000"/>
            <a:ext cx="2546350" cy="74613"/>
          </a:xfrm>
          <a:prstGeom prst="rect">
            <a:avLst/>
          </a:prstGeom>
          <a:solidFill>
            <a:srgbClr val="0000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9947" name="Rectangle 10"/>
          <p:cNvSpPr>
            <a:spLocks noChangeArrowheads="1"/>
          </p:cNvSpPr>
          <p:nvPr/>
        </p:nvSpPr>
        <p:spPr bwMode="auto">
          <a:xfrm>
            <a:off x="6172200" y="2262188"/>
            <a:ext cx="2470150" cy="74612"/>
          </a:xfrm>
          <a:prstGeom prst="rect">
            <a:avLst/>
          </a:prstGeom>
          <a:solidFill>
            <a:srgbClr val="0000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9948" name="Text Box 12"/>
          <p:cNvSpPr txBox="1">
            <a:spLocks noChangeArrowheads="1"/>
          </p:cNvSpPr>
          <p:nvPr/>
        </p:nvSpPr>
        <p:spPr bwMode="auto">
          <a:xfrm>
            <a:off x="914400" y="609600"/>
            <a:ext cx="822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latin typeface="Times New Roman" pitchFamily="18" charset="0"/>
              </a:rPr>
              <a:t>         5b.  Jane Doe’s account is </a:t>
            </a:r>
            <a:r>
              <a:rPr lang="en-US" sz="2800" b="1">
                <a:solidFill>
                  <a:srgbClr val="FD0129"/>
                </a:solidFill>
                <a:latin typeface="Times New Roman" pitchFamily="18" charset="0"/>
              </a:rPr>
              <a:t>collected.</a:t>
            </a:r>
            <a:endParaRPr lang="en-US" sz="2400">
              <a:latin typeface="Times New Roman" pitchFamily="18" charset="0"/>
            </a:endParaRPr>
          </a:p>
        </p:txBody>
      </p:sp>
      <p:sp>
        <p:nvSpPr>
          <p:cNvPr id="39949" name="Line 13"/>
          <p:cNvSpPr>
            <a:spLocks noChangeShapeType="1"/>
          </p:cNvSpPr>
          <p:nvPr/>
        </p:nvSpPr>
        <p:spPr bwMode="auto">
          <a:xfrm>
            <a:off x="228600" y="5257800"/>
            <a:ext cx="27432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0" name="Line 14"/>
          <p:cNvSpPr>
            <a:spLocks noChangeShapeType="1"/>
          </p:cNvSpPr>
          <p:nvPr/>
        </p:nvSpPr>
        <p:spPr bwMode="auto">
          <a:xfrm>
            <a:off x="3276600" y="5257800"/>
            <a:ext cx="25908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1" name="Line 15"/>
          <p:cNvSpPr>
            <a:spLocks noChangeShapeType="1"/>
          </p:cNvSpPr>
          <p:nvPr/>
        </p:nvSpPr>
        <p:spPr bwMode="auto">
          <a:xfrm>
            <a:off x="6248400" y="5486400"/>
            <a:ext cx="25146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2" name="Line 16"/>
          <p:cNvSpPr>
            <a:spLocks noChangeShapeType="1"/>
          </p:cNvSpPr>
          <p:nvPr/>
        </p:nvSpPr>
        <p:spPr bwMode="auto">
          <a:xfrm>
            <a:off x="1676400" y="2286000"/>
            <a:ext cx="0" cy="2362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3" name="Line 17"/>
          <p:cNvSpPr>
            <a:spLocks noChangeShapeType="1"/>
          </p:cNvSpPr>
          <p:nvPr/>
        </p:nvSpPr>
        <p:spPr bwMode="auto">
          <a:xfrm>
            <a:off x="4572000" y="2286000"/>
            <a:ext cx="0" cy="2362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4" name="Line 18"/>
          <p:cNvSpPr>
            <a:spLocks noChangeShapeType="1"/>
          </p:cNvSpPr>
          <p:nvPr/>
        </p:nvSpPr>
        <p:spPr bwMode="auto">
          <a:xfrm>
            <a:off x="7391400" y="2286000"/>
            <a:ext cx="0" cy="2362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5" name="Line 19"/>
          <p:cNvSpPr>
            <a:spLocks noChangeShapeType="1"/>
          </p:cNvSpPr>
          <p:nvPr/>
        </p:nvSpPr>
        <p:spPr bwMode="auto">
          <a:xfrm>
            <a:off x="1676400" y="5257800"/>
            <a:ext cx="0" cy="12954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6" name="Line 20"/>
          <p:cNvSpPr>
            <a:spLocks noChangeShapeType="1"/>
          </p:cNvSpPr>
          <p:nvPr/>
        </p:nvSpPr>
        <p:spPr bwMode="auto">
          <a:xfrm>
            <a:off x="4572000" y="5257800"/>
            <a:ext cx="0" cy="13716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7" name="Line 21"/>
          <p:cNvSpPr>
            <a:spLocks noChangeShapeType="1"/>
          </p:cNvSpPr>
          <p:nvPr/>
        </p:nvSpPr>
        <p:spPr bwMode="auto">
          <a:xfrm>
            <a:off x="7391400" y="5486400"/>
            <a:ext cx="0" cy="10668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58" name="Text Box 22"/>
          <p:cNvSpPr txBox="1">
            <a:spLocks noChangeArrowheads="1"/>
          </p:cNvSpPr>
          <p:nvPr/>
        </p:nvSpPr>
        <p:spPr bwMode="auto">
          <a:xfrm>
            <a:off x="914400" y="18288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  Cash</a:t>
            </a:r>
            <a:endParaRPr lang="en-US" sz="2400">
              <a:latin typeface="Times New Roman" pitchFamily="18" charset="0"/>
            </a:endParaRPr>
          </a:p>
        </p:txBody>
      </p:sp>
      <p:sp>
        <p:nvSpPr>
          <p:cNvPr id="39959" name="Text Box 23"/>
          <p:cNvSpPr txBox="1">
            <a:spLocks noChangeArrowheads="1"/>
          </p:cNvSpPr>
          <p:nvPr/>
        </p:nvSpPr>
        <p:spPr bwMode="auto">
          <a:xfrm>
            <a:off x="3352800" y="1828800"/>
            <a:ext cx="236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  Acct. Rec.</a:t>
            </a:r>
          </a:p>
        </p:txBody>
      </p:sp>
      <p:sp>
        <p:nvSpPr>
          <p:cNvPr id="39960" name="Text Box 24"/>
          <p:cNvSpPr txBox="1">
            <a:spLocks noChangeArrowheads="1"/>
          </p:cNvSpPr>
          <p:nvPr/>
        </p:nvSpPr>
        <p:spPr bwMode="auto">
          <a:xfrm>
            <a:off x="6096000" y="1828800"/>
            <a:ext cx="259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Allow. for D.A</a:t>
            </a:r>
            <a:r>
              <a:rPr lang="en-US" sz="2400">
                <a:solidFill>
                  <a:schemeClr val="tx2"/>
                </a:solidFill>
                <a:latin typeface="Times New Roman" pitchFamily="18" charset="0"/>
              </a:rPr>
              <a:t>.</a:t>
            </a:r>
            <a:endParaRPr lang="en-US" sz="2400">
              <a:latin typeface="Times New Roman" pitchFamily="18" charset="0"/>
            </a:endParaRPr>
          </a:p>
        </p:txBody>
      </p:sp>
      <p:sp>
        <p:nvSpPr>
          <p:cNvPr id="39961" name="Text Box 25"/>
          <p:cNvSpPr txBox="1">
            <a:spLocks noChangeArrowheads="1"/>
          </p:cNvSpPr>
          <p:nvPr/>
        </p:nvSpPr>
        <p:spPr bwMode="auto">
          <a:xfrm>
            <a:off x="0" y="4724400"/>
            <a:ext cx="327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t> </a:t>
            </a:r>
            <a:r>
              <a:rPr lang="en-US" sz="2800" b="1">
                <a:solidFill>
                  <a:schemeClr val="tx2"/>
                </a:solidFill>
              </a:rPr>
              <a:t>Service Revenue</a:t>
            </a:r>
            <a:r>
              <a:rPr lang="en-US" sz="2800" b="1"/>
              <a:t> </a:t>
            </a:r>
            <a:endParaRPr lang="en-US" sz="2400">
              <a:latin typeface="Times New Roman" pitchFamily="18" charset="0"/>
            </a:endParaRPr>
          </a:p>
        </p:txBody>
      </p:sp>
      <p:sp>
        <p:nvSpPr>
          <p:cNvPr id="39962" name="Text Box 26"/>
          <p:cNvSpPr txBox="1">
            <a:spLocks noChangeArrowheads="1"/>
          </p:cNvSpPr>
          <p:nvPr/>
        </p:nvSpPr>
        <p:spPr bwMode="auto">
          <a:xfrm>
            <a:off x="3276600" y="4800600"/>
            <a:ext cx="2667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Bad Debt Exp.</a:t>
            </a:r>
            <a:endParaRPr lang="en-US" sz="2400">
              <a:latin typeface="Times New Roman" pitchFamily="18" charset="0"/>
            </a:endParaRPr>
          </a:p>
        </p:txBody>
      </p:sp>
      <p:sp>
        <p:nvSpPr>
          <p:cNvPr id="39963" name="Text Box 27"/>
          <p:cNvSpPr txBox="1">
            <a:spLocks noChangeArrowheads="1"/>
          </p:cNvSpPr>
          <p:nvPr/>
        </p:nvSpPr>
        <p:spPr bwMode="auto">
          <a:xfrm>
            <a:off x="6248400" y="50292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 Retain. Earn.</a:t>
            </a:r>
            <a:endParaRPr lang="en-US" sz="2400">
              <a:latin typeface="Times New Roman" pitchFamily="18" charset="0"/>
            </a:endParaRPr>
          </a:p>
        </p:txBody>
      </p:sp>
      <p:sp>
        <p:nvSpPr>
          <p:cNvPr id="39964" name="Text Box 28"/>
          <p:cNvSpPr txBox="1">
            <a:spLocks noChangeArrowheads="1"/>
          </p:cNvSpPr>
          <p:nvPr/>
        </p:nvSpPr>
        <p:spPr bwMode="auto">
          <a:xfrm>
            <a:off x="0" y="2514600"/>
            <a:ext cx="160020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0"/>
              </a:spcBef>
            </a:pPr>
            <a:r>
              <a:rPr lang="en-US" sz="2400" b="1"/>
              <a:t>(2)   7,000</a:t>
            </a:r>
          </a:p>
          <a:p>
            <a:pPr>
              <a:lnSpc>
                <a:spcPct val="75000"/>
              </a:lnSpc>
              <a:spcBef>
                <a:spcPct val="50000"/>
              </a:spcBef>
            </a:pPr>
            <a:r>
              <a:rPr lang="en-US" sz="2400" b="1">
                <a:solidFill>
                  <a:srgbClr val="FD0129"/>
                </a:solidFill>
              </a:rPr>
              <a:t>5b        50</a:t>
            </a:r>
            <a:endParaRPr lang="en-US" sz="2400" b="1"/>
          </a:p>
          <a:p>
            <a:pPr>
              <a:lnSpc>
                <a:spcPct val="75000"/>
              </a:lnSpc>
              <a:spcBef>
                <a:spcPct val="50000"/>
              </a:spcBef>
            </a:pPr>
            <a:endParaRPr lang="en-US" sz="2400" b="1"/>
          </a:p>
          <a:p>
            <a:pPr>
              <a:lnSpc>
                <a:spcPct val="75000"/>
              </a:lnSpc>
              <a:spcBef>
                <a:spcPct val="50000"/>
              </a:spcBef>
            </a:pPr>
            <a:endParaRPr lang="en-US" sz="2400">
              <a:latin typeface="Times New Roman" pitchFamily="18" charset="0"/>
            </a:endParaRPr>
          </a:p>
        </p:txBody>
      </p:sp>
      <p:sp>
        <p:nvSpPr>
          <p:cNvPr id="39965" name="Text Box 29"/>
          <p:cNvSpPr txBox="1">
            <a:spLocks noChangeArrowheads="1"/>
          </p:cNvSpPr>
          <p:nvPr/>
        </p:nvSpPr>
        <p:spPr bwMode="auto">
          <a:xfrm>
            <a:off x="2895600" y="2362200"/>
            <a:ext cx="16002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25000"/>
              </a:spcBef>
            </a:pPr>
            <a:r>
              <a:rPr lang="en-US" sz="2400" b="1"/>
              <a:t>(1) 10,000</a:t>
            </a:r>
          </a:p>
          <a:p>
            <a:pPr>
              <a:lnSpc>
                <a:spcPct val="75000"/>
              </a:lnSpc>
              <a:spcBef>
                <a:spcPct val="25000"/>
              </a:spcBef>
            </a:pPr>
            <a:endParaRPr lang="en-US" sz="2400" b="1"/>
          </a:p>
          <a:p>
            <a:pPr>
              <a:lnSpc>
                <a:spcPct val="75000"/>
              </a:lnSpc>
              <a:spcBef>
                <a:spcPct val="25000"/>
              </a:spcBef>
            </a:pPr>
            <a:r>
              <a:rPr lang="en-US" sz="2400" b="1"/>
              <a:t>  5a      50</a:t>
            </a:r>
          </a:p>
          <a:p>
            <a:pPr>
              <a:lnSpc>
                <a:spcPct val="75000"/>
              </a:lnSpc>
              <a:spcBef>
                <a:spcPct val="25000"/>
              </a:spcBef>
            </a:pPr>
            <a:r>
              <a:rPr lang="en-US" sz="2400" b="1"/>
              <a:t> </a:t>
            </a:r>
          </a:p>
          <a:p>
            <a:pPr>
              <a:lnSpc>
                <a:spcPct val="75000"/>
              </a:lnSpc>
              <a:spcBef>
                <a:spcPct val="25000"/>
              </a:spcBef>
            </a:pPr>
            <a:r>
              <a:rPr lang="en-US" sz="2400" b="1"/>
              <a:t> </a:t>
            </a:r>
            <a:endParaRPr lang="en-US" sz="2400" b="1">
              <a:solidFill>
                <a:srgbClr val="FD0129"/>
              </a:solidFill>
            </a:endParaRPr>
          </a:p>
          <a:p>
            <a:pPr>
              <a:lnSpc>
                <a:spcPct val="75000"/>
              </a:lnSpc>
              <a:spcBef>
                <a:spcPct val="25000"/>
              </a:spcBef>
            </a:pPr>
            <a:endParaRPr lang="en-US" sz="2400">
              <a:latin typeface="Times New Roman" pitchFamily="18" charset="0"/>
            </a:endParaRPr>
          </a:p>
        </p:txBody>
      </p:sp>
      <p:sp>
        <p:nvSpPr>
          <p:cNvPr id="39966" name="Text Box 30"/>
          <p:cNvSpPr txBox="1">
            <a:spLocks noChangeArrowheads="1"/>
          </p:cNvSpPr>
          <p:nvPr/>
        </p:nvSpPr>
        <p:spPr bwMode="auto">
          <a:xfrm>
            <a:off x="4572000" y="2362200"/>
            <a:ext cx="15240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25000"/>
              </a:spcBef>
            </a:pPr>
            <a:r>
              <a:rPr lang="en-US" sz="2400" b="1"/>
              <a:t>7,000 (2)</a:t>
            </a:r>
          </a:p>
          <a:p>
            <a:pPr>
              <a:lnSpc>
                <a:spcPct val="75000"/>
              </a:lnSpc>
              <a:spcBef>
                <a:spcPct val="25000"/>
              </a:spcBef>
            </a:pPr>
            <a:r>
              <a:rPr lang="en-US" sz="2400" b="1"/>
              <a:t>     50 (4)</a:t>
            </a:r>
          </a:p>
          <a:p>
            <a:pPr>
              <a:lnSpc>
                <a:spcPct val="75000"/>
              </a:lnSpc>
              <a:spcBef>
                <a:spcPct val="25000"/>
              </a:spcBef>
            </a:pPr>
            <a:r>
              <a:rPr lang="en-US" sz="2400" b="1"/>
              <a:t>     </a:t>
            </a:r>
            <a:r>
              <a:rPr lang="en-US" sz="2400" b="1">
                <a:solidFill>
                  <a:srgbClr val="FD0129"/>
                </a:solidFill>
              </a:rPr>
              <a:t>50 </a:t>
            </a:r>
            <a:r>
              <a:rPr lang="en-US" sz="2000" b="1">
                <a:solidFill>
                  <a:srgbClr val="FD0129"/>
                </a:solidFill>
              </a:rPr>
              <a:t>(5b)</a:t>
            </a:r>
            <a:endParaRPr lang="en-US" sz="2000" b="1"/>
          </a:p>
          <a:p>
            <a:pPr>
              <a:lnSpc>
                <a:spcPct val="75000"/>
              </a:lnSpc>
              <a:spcBef>
                <a:spcPct val="25000"/>
              </a:spcBef>
            </a:pPr>
            <a:endParaRPr lang="en-US" sz="2000" b="1"/>
          </a:p>
          <a:p>
            <a:pPr>
              <a:lnSpc>
                <a:spcPct val="75000"/>
              </a:lnSpc>
              <a:spcBef>
                <a:spcPct val="25000"/>
              </a:spcBef>
            </a:pPr>
            <a:endParaRPr lang="en-US" sz="2400" b="1">
              <a:solidFill>
                <a:srgbClr val="FD0129"/>
              </a:solidFill>
            </a:endParaRPr>
          </a:p>
        </p:txBody>
      </p:sp>
      <p:sp>
        <p:nvSpPr>
          <p:cNvPr id="39967" name="Text Box 31"/>
          <p:cNvSpPr txBox="1">
            <a:spLocks noChangeArrowheads="1"/>
          </p:cNvSpPr>
          <p:nvPr/>
        </p:nvSpPr>
        <p:spPr bwMode="auto">
          <a:xfrm>
            <a:off x="6019800" y="23622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b="1"/>
              <a:t> (4)   50</a:t>
            </a:r>
          </a:p>
        </p:txBody>
      </p:sp>
      <p:sp>
        <p:nvSpPr>
          <p:cNvPr id="39968" name="Text Box 32"/>
          <p:cNvSpPr txBox="1">
            <a:spLocks noChangeArrowheads="1"/>
          </p:cNvSpPr>
          <p:nvPr/>
        </p:nvSpPr>
        <p:spPr bwMode="auto">
          <a:xfrm>
            <a:off x="7391400" y="2438400"/>
            <a:ext cx="14478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0"/>
              </a:spcBef>
            </a:pPr>
            <a:r>
              <a:rPr lang="en-US" sz="2400">
                <a:latin typeface="Times New Roman" pitchFamily="18" charset="0"/>
              </a:rPr>
              <a:t> </a:t>
            </a:r>
            <a:r>
              <a:rPr lang="en-US" sz="2400" b="1"/>
              <a:t>200   (3)</a:t>
            </a:r>
          </a:p>
          <a:p>
            <a:pPr>
              <a:lnSpc>
                <a:spcPct val="75000"/>
              </a:lnSpc>
              <a:spcBef>
                <a:spcPct val="50000"/>
              </a:spcBef>
            </a:pPr>
            <a:r>
              <a:rPr lang="en-US" sz="2400" b="1"/>
              <a:t>   50  </a:t>
            </a:r>
            <a:r>
              <a:rPr lang="en-US" sz="2000" b="1"/>
              <a:t>(5a)</a:t>
            </a:r>
          </a:p>
          <a:p>
            <a:pPr>
              <a:lnSpc>
                <a:spcPct val="75000"/>
              </a:lnSpc>
              <a:spcBef>
                <a:spcPct val="25000"/>
              </a:spcBef>
            </a:pPr>
            <a:r>
              <a:rPr lang="en-US" sz="2400" b="1"/>
              <a:t>  </a:t>
            </a:r>
            <a:endParaRPr lang="en-US" sz="2400" b="1">
              <a:solidFill>
                <a:srgbClr val="FD0129"/>
              </a:solidFill>
            </a:endParaRPr>
          </a:p>
          <a:p>
            <a:pPr>
              <a:lnSpc>
                <a:spcPct val="75000"/>
              </a:lnSpc>
              <a:spcBef>
                <a:spcPct val="25000"/>
              </a:spcBef>
            </a:pPr>
            <a:r>
              <a:rPr lang="en-US" sz="2400" b="1">
                <a:solidFill>
                  <a:srgbClr val="FD0129"/>
                </a:solidFill>
              </a:rPr>
              <a:t> </a:t>
            </a:r>
            <a:endParaRPr lang="en-US" sz="2400" b="1"/>
          </a:p>
        </p:txBody>
      </p:sp>
      <p:sp>
        <p:nvSpPr>
          <p:cNvPr id="39969" name="Text Box 33"/>
          <p:cNvSpPr txBox="1">
            <a:spLocks noChangeArrowheads="1"/>
          </p:cNvSpPr>
          <p:nvPr/>
        </p:nvSpPr>
        <p:spPr bwMode="auto">
          <a:xfrm>
            <a:off x="228600" y="5334000"/>
            <a:ext cx="30480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
              </a:spcBef>
            </a:pPr>
            <a:r>
              <a:rPr lang="en-US" sz="2400">
                <a:latin typeface="Times New Roman" pitchFamily="18" charset="0"/>
              </a:rPr>
              <a:t>                   </a:t>
            </a:r>
            <a:r>
              <a:rPr lang="en-US" sz="2400" b="1"/>
              <a:t>10,000 (1)</a:t>
            </a:r>
          </a:p>
          <a:p>
            <a:pPr>
              <a:lnSpc>
                <a:spcPct val="75000"/>
              </a:lnSpc>
              <a:spcBef>
                <a:spcPct val="5000"/>
              </a:spcBef>
            </a:pPr>
            <a:endParaRPr lang="en-US" sz="2400" b="1"/>
          </a:p>
          <a:p>
            <a:pPr>
              <a:lnSpc>
                <a:spcPct val="75000"/>
              </a:lnSpc>
              <a:spcBef>
                <a:spcPct val="5000"/>
              </a:spcBef>
            </a:pPr>
            <a:r>
              <a:rPr lang="en-US" sz="2400" b="1"/>
              <a:t>                        </a:t>
            </a:r>
          </a:p>
          <a:p>
            <a:pPr>
              <a:lnSpc>
                <a:spcPct val="75000"/>
              </a:lnSpc>
              <a:spcBef>
                <a:spcPct val="5000"/>
              </a:spcBef>
            </a:pPr>
            <a:endParaRPr lang="en-US" sz="2400" b="1"/>
          </a:p>
        </p:txBody>
      </p:sp>
      <p:sp>
        <p:nvSpPr>
          <p:cNvPr id="39970" name="Text Box 34"/>
          <p:cNvSpPr txBox="1">
            <a:spLocks noChangeArrowheads="1"/>
          </p:cNvSpPr>
          <p:nvPr/>
        </p:nvSpPr>
        <p:spPr bwMode="auto">
          <a:xfrm>
            <a:off x="3124200" y="5334000"/>
            <a:ext cx="27432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
              </a:spcBef>
            </a:pPr>
            <a:r>
              <a:rPr lang="en-US" sz="2400" b="1"/>
              <a:t> (3)  200    </a:t>
            </a:r>
          </a:p>
          <a:p>
            <a:pPr>
              <a:lnSpc>
                <a:spcPct val="60000"/>
              </a:lnSpc>
              <a:spcBef>
                <a:spcPct val="5000"/>
              </a:spcBef>
            </a:pPr>
            <a:r>
              <a:rPr lang="en-US" sz="2400" b="1"/>
              <a:t>                 </a:t>
            </a:r>
          </a:p>
          <a:p>
            <a:pPr>
              <a:lnSpc>
                <a:spcPct val="75000"/>
              </a:lnSpc>
              <a:spcBef>
                <a:spcPct val="25000"/>
              </a:spcBef>
            </a:pPr>
            <a:r>
              <a:rPr lang="en-US" sz="2400" b="1"/>
              <a:t>    </a:t>
            </a:r>
          </a:p>
        </p:txBody>
      </p:sp>
      <p:sp>
        <p:nvSpPr>
          <p:cNvPr id="39971" name="Text Box 35"/>
          <p:cNvSpPr txBox="1">
            <a:spLocks noChangeArrowheads="1"/>
          </p:cNvSpPr>
          <p:nvPr/>
        </p:nvSpPr>
        <p:spPr bwMode="auto">
          <a:xfrm>
            <a:off x="6172200" y="5486400"/>
            <a:ext cx="2743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spcBef>
                <a:spcPct val="15000"/>
              </a:spcBef>
            </a:pPr>
            <a:endParaRPr lang="en-US" sz="2400" b="1"/>
          </a:p>
          <a:p>
            <a:pPr>
              <a:lnSpc>
                <a:spcPct val="85000"/>
              </a:lnSpc>
              <a:spcBef>
                <a:spcPct val="15000"/>
              </a:spcBef>
            </a:pPr>
            <a:r>
              <a:rPr lang="en-US" sz="2400">
                <a:latin typeface="Times New Roman" pitchFamily="18" charset="0"/>
              </a:rPr>
              <a:t>                </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4CC63F5-741C-4A91-9575-8EE66A3ED84E}" type="slidenum">
              <a:rPr lang="en-US" smtClean="0"/>
              <a:pPr eaLnBrk="1" hangingPunct="1">
                <a:defRPr/>
              </a:pPr>
              <a:t>39</a:t>
            </a:fld>
            <a:endParaRPr lang="en-US" smtClean="0"/>
          </a:p>
        </p:txBody>
      </p:sp>
      <p:sp>
        <p:nvSpPr>
          <p:cNvPr id="4096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0964"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38596" name="Rectangle 4"/>
          <p:cNvSpPr>
            <a:spLocks noChangeArrowheads="1"/>
          </p:cNvSpPr>
          <p:nvPr/>
        </p:nvSpPr>
        <p:spPr bwMode="auto">
          <a:xfrm>
            <a:off x="76200" y="152400"/>
            <a:ext cx="8991600" cy="381000"/>
          </a:xfrm>
          <a:prstGeom prst="rect">
            <a:avLst/>
          </a:prstGeom>
          <a:noFill/>
          <a:ln w="12700">
            <a:noFill/>
            <a:miter lim="800000"/>
            <a:headEnd/>
            <a:tailEnd/>
          </a:ln>
          <a:effectLst/>
        </p:spPr>
        <p:txBody>
          <a:bodyPr lIns="90488" tIns="44450" rIns="90488" bIns="44450" anchor="ctr"/>
          <a:lstStyle/>
          <a:p>
            <a:pPr algn="ctr" eaLnBrk="0" hangingPunct="0">
              <a:defRPr/>
            </a:pPr>
            <a:r>
              <a:rPr lang="en-US" sz="3600" b="1" u="sng">
                <a:solidFill>
                  <a:schemeClr val="tx2"/>
                </a:solidFill>
                <a:effectLst>
                  <a:outerShdw blurRad="38100" dist="38100" dir="2700000" algn="tl">
                    <a:srgbClr val="C0C0C0"/>
                  </a:outerShdw>
                </a:effectLst>
                <a:latin typeface="Times New Roman" pitchFamily="18" charset="0"/>
                <a:cs typeface="+mn-cs"/>
              </a:rPr>
              <a:t>Transaction Posted to T-accounts</a:t>
            </a:r>
          </a:p>
        </p:txBody>
      </p:sp>
      <p:sp>
        <p:nvSpPr>
          <p:cNvPr id="40966" name="Rectangle 5"/>
          <p:cNvSpPr>
            <a:spLocks noChangeArrowheads="1"/>
          </p:cNvSpPr>
          <p:nvPr/>
        </p:nvSpPr>
        <p:spPr bwMode="auto">
          <a:xfrm>
            <a:off x="2193925" y="2144713"/>
            <a:ext cx="2413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700">
                <a:solidFill>
                  <a:srgbClr val="000000"/>
                </a:solidFill>
              </a:rPr>
              <a:t> </a:t>
            </a:r>
          </a:p>
        </p:txBody>
      </p:sp>
      <p:sp>
        <p:nvSpPr>
          <p:cNvPr id="40967" name="Rectangle 6"/>
          <p:cNvSpPr>
            <a:spLocks noChangeArrowheads="1"/>
          </p:cNvSpPr>
          <p:nvPr/>
        </p:nvSpPr>
        <p:spPr bwMode="auto">
          <a:xfrm>
            <a:off x="1936750" y="3543300"/>
            <a:ext cx="2413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700">
                <a:solidFill>
                  <a:srgbClr val="000000"/>
                </a:solidFill>
              </a:rPr>
              <a:t> </a:t>
            </a:r>
          </a:p>
        </p:txBody>
      </p:sp>
      <p:sp>
        <p:nvSpPr>
          <p:cNvPr id="40968" name="Rectangle 7"/>
          <p:cNvSpPr>
            <a:spLocks noChangeArrowheads="1"/>
          </p:cNvSpPr>
          <p:nvPr/>
        </p:nvSpPr>
        <p:spPr bwMode="auto">
          <a:xfrm>
            <a:off x="2193925" y="3543300"/>
            <a:ext cx="2413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700">
                <a:solidFill>
                  <a:srgbClr val="000000"/>
                </a:solidFill>
              </a:rPr>
              <a:t> </a:t>
            </a:r>
          </a:p>
        </p:txBody>
      </p:sp>
      <p:sp>
        <p:nvSpPr>
          <p:cNvPr id="40969" name="Rectangle 8"/>
          <p:cNvSpPr>
            <a:spLocks noChangeArrowheads="1"/>
          </p:cNvSpPr>
          <p:nvPr/>
        </p:nvSpPr>
        <p:spPr bwMode="auto">
          <a:xfrm>
            <a:off x="228600" y="2286000"/>
            <a:ext cx="2711450" cy="74613"/>
          </a:xfrm>
          <a:prstGeom prst="rect">
            <a:avLst/>
          </a:prstGeom>
          <a:solidFill>
            <a:srgbClr val="0000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0970" name="Rectangle 9"/>
          <p:cNvSpPr>
            <a:spLocks noChangeArrowheads="1"/>
          </p:cNvSpPr>
          <p:nvPr/>
        </p:nvSpPr>
        <p:spPr bwMode="auto">
          <a:xfrm>
            <a:off x="3276600" y="2286000"/>
            <a:ext cx="2546350" cy="74613"/>
          </a:xfrm>
          <a:prstGeom prst="rect">
            <a:avLst/>
          </a:prstGeom>
          <a:solidFill>
            <a:srgbClr val="0000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0971" name="Rectangle 10"/>
          <p:cNvSpPr>
            <a:spLocks noChangeArrowheads="1"/>
          </p:cNvSpPr>
          <p:nvPr/>
        </p:nvSpPr>
        <p:spPr bwMode="auto">
          <a:xfrm>
            <a:off x="6172200" y="2262188"/>
            <a:ext cx="2470150" cy="74612"/>
          </a:xfrm>
          <a:prstGeom prst="rect">
            <a:avLst/>
          </a:prstGeom>
          <a:solidFill>
            <a:srgbClr val="0000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0972" name="Text Box 12"/>
          <p:cNvSpPr txBox="1">
            <a:spLocks noChangeArrowheads="1"/>
          </p:cNvSpPr>
          <p:nvPr/>
        </p:nvSpPr>
        <p:spPr bwMode="auto">
          <a:xfrm>
            <a:off x="914400" y="609600"/>
            <a:ext cx="822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latin typeface="Times New Roman" pitchFamily="18" charset="0"/>
              </a:rPr>
              <a:t>         </a:t>
            </a:r>
            <a:r>
              <a:rPr lang="en-US" sz="2800" b="1">
                <a:solidFill>
                  <a:srgbClr val="FD0129"/>
                </a:solidFill>
                <a:latin typeface="Times New Roman" pitchFamily="18" charset="0"/>
              </a:rPr>
              <a:t>Closing entries</a:t>
            </a:r>
            <a:r>
              <a:rPr lang="en-US" sz="2800" b="1">
                <a:latin typeface="Times New Roman" pitchFamily="18" charset="0"/>
              </a:rPr>
              <a:t> </a:t>
            </a:r>
            <a:r>
              <a:rPr lang="en-US" sz="2800" b="1">
                <a:solidFill>
                  <a:srgbClr val="FD0129"/>
                </a:solidFill>
                <a:latin typeface="Times New Roman" pitchFamily="18" charset="0"/>
              </a:rPr>
              <a:t>at the end of Year 1.</a:t>
            </a:r>
            <a:endParaRPr lang="en-US" sz="2400">
              <a:solidFill>
                <a:srgbClr val="FD0129"/>
              </a:solidFill>
              <a:latin typeface="Times New Roman" pitchFamily="18" charset="0"/>
            </a:endParaRPr>
          </a:p>
        </p:txBody>
      </p:sp>
      <p:sp>
        <p:nvSpPr>
          <p:cNvPr id="40973" name="Line 13"/>
          <p:cNvSpPr>
            <a:spLocks noChangeShapeType="1"/>
          </p:cNvSpPr>
          <p:nvPr/>
        </p:nvSpPr>
        <p:spPr bwMode="auto">
          <a:xfrm>
            <a:off x="228600" y="5257800"/>
            <a:ext cx="27432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74" name="Line 14"/>
          <p:cNvSpPr>
            <a:spLocks noChangeShapeType="1"/>
          </p:cNvSpPr>
          <p:nvPr/>
        </p:nvSpPr>
        <p:spPr bwMode="auto">
          <a:xfrm>
            <a:off x="3276600" y="5257800"/>
            <a:ext cx="25908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75" name="Line 15"/>
          <p:cNvSpPr>
            <a:spLocks noChangeShapeType="1"/>
          </p:cNvSpPr>
          <p:nvPr/>
        </p:nvSpPr>
        <p:spPr bwMode="auto">
          <a:xfrm>
            <a:off x="6248400" y="5486400"/>
            <a:ext cx="25146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76" name="Line 16"/>
          <p:cNvSpPr>
            <a:spLocks noChangeShapeType="1"/>
          </p:cNvSpPr>
          <p:nvPr/>
        </p:nvSpPr>
        <p:spPr bwMode="auto">
          <a:xfrm>
            <a:off x="1676400" y="2286000"/>
            <a:ext cx="0" cy="2362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77" name="Line 17"/>
          <p:cNvSpPr>
            <a:spLocks noChangeShapeType="1"/>
          </p:cNvSpPr>
          <p:nvPr/>
        </p:nvSpPr>
        <p:spPr bwMode="auto">
          <a:xfrm>
            <a:off x="4572000" y="2286000"/>
            <a:ext cx="0" cy="2362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78" name="Line 18"/>
          <p:cNvSpPr>
            <a:spLocks noChangeShapeType="1"/>
          </p:cNvSpPr>
          <p:nvPr/>
        </p:nvSpPr>
        <p:spPr bwMode="auto">
          <a:xfrm>
            <a:off x="7391400" y="2286000"/>
            <a:ext cx="0" cy="2362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79" name="Line 19"/>
          <p:cNvSpPr>
            <a:spLocks noChangeShapeType="1"/>
          </p:cNvSpPr>
          <p:nvPr/>
        </p:nvSpPr>
        <p:spPr bwMode="auto">
          <a:xfrm>
            <a:off x="1676400" y="5257800"/>
            <a:ext cx="0" cy="12954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80" name="Line 20"/>
          <p:cNvSpPr>
            <a:spLocks noChangeShapeType="1"/>
          </p:cNvSpPr>
          <p:nvPr/>
        </p:nvSpPr>
        <p:spPr bwMode="auto">
          <a:xfrm>
            <a:off x="4572000" y="5257800"/>
            <a:ext cx="0" cy="13716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81" name="Line 21"/>
          <p:cNvSpPr>
            <a:spLocks noChangeShapeType="1"/>
          </p:cNvSpPr>
          <p:nvPr/>
        </p:nvSpPr>
        <p:spPr bwMode="auto">
          <a:xfrm>
            <a:off x="7391400" y="5486400"/>
            <a:ext cx="0" cy="10668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82" name="Text Box 22"/>
          <p:cNvSpPr txBox="1">
            <a:spLocks noChangeArrowheads="1"/>
          </p:cNvSpPr>
          <p:nvPr/>
        </p:nvSpPr>
        <p:spPr bwMode="auto">
          <a:xfrm>
            <a:off x="914400" y="18288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  Cash</a:t>
            </a:r>
            <a:endParaRPr lang="en-US" sz="2400">
              <a:latin typeface="Times New Roman" pitchFamily="18" charset="0"/>
            </a:endParaRPr>
          </a:p>
        </p:txBody>
      </p:sp>
      <p:sp>
        <p:nvSpPr>
          <p:cNvPr id="40983" name="Text Box 23"/>
          <p:cNvSpPr txBox="1">
            <a:spLocks noChangeArrowheads="1"/>
          </p:cNvSpPr>
          <p:nvPr/>
        </p:nvSpPr>
        <p:spPr bwMode="auto">
          <a:xfrm>
            <a:off x="3352800" y="1828800"/>
            <a:ext cx="236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  Acct. Rec.</a:t>
            </a:r>
          </a:p>
        </p:txBody>
      </p:sp>
      <p:sp>
        <p:nvSpPr>
          <p:cNvPr id="40984" name="Text Box 24"/>
          <p:cNvSpPr txBox="1">
            <a:spLocks noChangeArrowheads="1"/>
          </p:cNvSpPr>
          <p:nvPr/>
        </p:nvSpPr>
        <p:spPr bwMode="auto">
          <a:xfrm>
            <a:off x="6096000" y="1828800"/>
            <a:ext cx="259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Allow. for D.A</a:t>
            </a:r>
            <a:r>
              <a:rPr lang="en-US" sz="2400">
                <a:solidFill>
                  <a:schemeClr val="tx2"/>
                </a:solidFill>
                <a:latin typeface="Times New Roman" pitchFamily="18" charset="0"/>
              </a:rPr>
              <a:t>.</a:t>
            </a:r>
            <a:endParaRPr lang="en-US" sz="2400">
              <a:latin typeface="Times New Roman" pitchFamily="18" charset="0"/>
            </a:endParaRPr>
          </a:p>
        </p:txBody>
      </p:sp>
      <p:sp>
        <p:nvSpPr>
          <p:cNvPr id="40985" name="Text Box 25"/>
          <p:cNvSpPr txBox="1">
            <a:spLocks noChangeArrowheads="1"/>
          </p:cNvSpPr>
          <p:nvPr/>
        </p:nvSpPr>
        <p:spPr bwMode="auto">
          <a:xfrm>
            <a:off x="0" y="4724400"/>
            <a:ext cx="327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t> </a:t>
            </a:r>
            <a:r>
              <a:rPr lang="en-US" sz="2800" b="1">
                <a:solidFill>
                  <a:schemeClr val="tx2"/>
                </a:solidFill>
              </a:rPr>
              <a:t>Service Revenue</a:t>
            </a:r>
            <a:r>
              <a:rPr lang="en-US" sz="2800" b="1"/>
              <a:t> </a:t>
            </a:r>
            <a:endParaRPr lang="en-US" sz="2400">
              <a:latin typeface="Times New Roman" pitchFamily="18" charset="0"/>
            </a:endParaRPr>
          </a:p>
        </p:txBody>
      </p:sp>
      <p:sp>
        <p:nvSpPr>
          <p:cNvPr id="40986" name="Text Box 26"/>
          <p:cNvSpPr txBox="1">
            <a:spLocks noChangeArrowheads="1"/>
          </p:cNvSpPr>
          <p:nvPr/>
        </p:nvSpPr>
        <p:spPr bwMode="auto">
          <a:xfrm>
            <a:off x="3276600" y="4800600"/>
            <a:ext cx="2667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Bad Debt Exp.</a:t>
            </a:r>
            <a:endParaRPr lang="en-US" sz="2400">
              <a:latin typeface="Times New Roman" pitchFamily="18" charset="0"/>
            </a:endParaRPr>
          </a:p>
        </p:txBody>
      </p:sp>
      <p:sp>
        <p:nvSpPr>
          <p:cNvPr id="40987" name="Text Box 27"/>
          <p:cNvSpPr txBox="1">
            <a:spLocks noChangeArrowheads="1"/>
          </p:cNvSpPr>
          <p:nvPr/>
        </p:nvSpPr>
        <p:spPr bwMode="auto">
          <a:xfrm>
            <a:off x="6248400" y="50292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 Retain. Earn.</a:t>
            </a:r>
            <a:endParaRPr lang="en-US" sz="2400">
              <a:latin typeface="Times New Roman" pitchFamily="18" charset="0"/>
            </a:endParaRPr>
          </a:p>
        </p:txBody>
      </p:sp>
      <p:sp>
        <p:nvSpPr>
          <p:cNvPr id="40988" name="Text Box 28"/>
          <p:cNvSpPr txBox="1">
            <a:spLocks noChangeArrowheads="1"/>
          </p:cNvSpPr>
          <p:nvPr/>
        </p:nvSpPr>
        <p:spPr bwMode="auto">
          <a:xfrm>
            <a:off x="0" y="2514600"/>
            <a:ext cx="160020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0"/>
              </a:spcBef>
            </a:pPr>
            <a:r>
              <a:rPr lang="en-US" sz="2400" b="1"/>
              <a:t>(2)   7,000</a:t>
            </a:r>
          </a:p>
          <a:p>
            <a:pPr>
              <a:lnSpc>
                <a:spcPct val="75000"/>
              </a:lnSpc>
              <a:spcBef>
                <a:spcPct val="50000"/>
              </a:spcBef>
            </a:pPr>
            <a:r>
              <a:rPr lang="en-US" sz="2400" b="1"/>
              <a:t>5b        50</a:t>
            </a:r>
          </a:p>
          <a:p>
            <a:pPr>
              <a:lnSpc>
                <a:spcPct val="75000"/>
              </a:lnSpc>
              <a:spcBef>
                <a:spcPct val="50000"/>
              </a:spcBef>
            </a:pPr>
            <a:endParaRPr lang="en-US" sz="2400" b="1"/>
          </a:p>
          <a:p>
            <a:pPr>
              <a:lnSpc>
                <a:spcPct val="75000"/>
              </a:lnSpc>
              <a:spcBef>
                <a:spcPct val="50000"/>
              </a:spcBef>
            </a:pPr>
            <a:endParaRPr lang="en-US" sz="2400">
              <a:latin typeface="Times New Roman" pitchFamily="18" charset="0"/>
            </a:endParaRPr>
          </a:p>
        </p:txBody>
      </p:sp>
      <p:sp>
        <p:nvSpPr>
          <p:cNvPr id="40989" name="Line 29"/>
          <p:cNvSpPr>
            <a:spLocks noChangeShapeType="1"/>
          </p:cNvSpPr>
          <p:nvPr/>
        </p:nvSpPr>
        <p:spPr bwMode="auto">
          <a:xfrm>
            <a:off x="0" y="3276600"/>
            <a:ext cx="2895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90" name="Text Box 30"/>
          <p:cNvSpPr txBox="1">
            <a:spLocks noChangeArrowheads="1"/>
          </p:cNvSpPr>
          <p:nvPr/>
        </p:nvSpPr>
        <p:spPr bwMode="auto">
          <a:xfrm>
            <a:off x="2895600" y="2362200"/>
            <a:ext cx="16002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25000"/>
              </a:spcBef>
            </a:pPr>
            <a:r>
              <a:rPr lang="en-US" sz="2400" b="1"/>
              <a:t>(1) 10,000</a:t>
            </a:r>
          </a:p>
          <a:p>
            <a:pPr>
              <a:lnSpc>
                <a:spcPct val="75000"/>
              </a:lnSpc>
              <a:spcBef>
                <a:spcPct val="25000"/>
              </a:spcBef>
            </a:pPr>
            <a:endParaRPr lang="en-US" sz="2400" b="1"/>
          </a:p>
          <a:p>
            <a:pPr>
              <a:lnSpc>
                <a:spcPct val="75000"/>
              </a:lnSpc>
              <a:spcBef>
                <a:spcPct val="25000"/>
              </a:spcBef>
            </a:pPr>
            <a:r>
              <a:rPr lang="en-US" sz="2400" b="1"/>
              <a:t>  5a      50</a:t>
            </a:r>
          </a:p>
          <a:p>
            <a:pPr>
              <a:lnSpc>
                <a:spcPct val="75000"/>
              </a:lnSpc>
              <a:spcBef>
                <a:spcPct val="25000"/>
              </a:spcBef>
            </a:pPr>
            <a:r>
              <a:rPr lang="en-US" sz="2400" b="1"/>
              <a:t> </a:t>
            </a:r>
          </a:p>
          <a:p>
            <a:pPr>
              <a:lnSpc>
                <a:spcPct val="75000"/>
              </a:lnSpc>
              <a:spcBef>
                <a:spcPct val="25000"/>
              </a:spcBef>
            </a:pPr>
            <a:r>
              <a:rPr lang="en-US" sz="2400" b="1"/>
              <a:t> </a:t>
            </a:r>
            <a:endParaRPr lang="en-US" sz="2400" b="1">
              <a:solidFill>
                <a:srgbClr val="FD0129"/>
              </a:solidFill>
            </a:endParaRPr>
          </a:p>
          <a:p>
            <a:pPr>
              <a:lnSpc>
                <a:spcPct val="75000"/>
              </a:lnSpc>
              <a:spcBef>
                <a:spcPct val="25000"/>
              </a:spcBef>
            </a:pPr>
            <a:endParaRPr lang="en-US" sz="2400">
              <a:latin typeface="Times New Roman" pitchFamily="18" charset="0"/>
            </a:endParaRPr>
          </a:p>
        </p:txBody>
      </p:sp>
      <p:sp>
        <p:nvSpPr>
          <p:cNvPr id="40991" name="Text Box 31"/>
          <p:cNvSpPr txBox="1">
            <a:spLocks noChangeArrowheads="1"/>
          </p:cNvSpPr>
          <p:nvPr/>
        </p:nvSpPr>
        <p:spPr bwMode="auto">
          <a:xfrm>
            <a:off x="4572000" y="2362200"/>
            <a:ext cx="15240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25000"/>
              </a:spcBef>
            </a:pPr>
            <a:r>
              <a:rPr lang="en-US" sz="2400" b="1"/>
              <a:t>7,000 (2)</a:t>
            </a:r>
          </a:p>
          <a:p>
            <a:pPr>
              <a:lnSpc>
                <a:spcPct val="75000"/>
              </a:lnSpc>
              <a:spcBef>
                <a:spcPct val="25000"/>
              </a:spcBef>
            </a:pPr>
            <a:r>
              <a:rPr lang="en-US" sz="2400" b="1"/>
              <a:t>     50 (4)</a:t>
            </a:r>
          </a:p>
          <a:p>
            <a:pPr>
              <a:lnSpc>
                <a:spcPct val="75000"/>
              </a:lnSpc>
              <a:spcBef>
                <a:spcPct val="25000"/>
              </a:spcBef>
            </a:pPr>
            <a:r>
              <a:rPr lang="en-US" sz="2400" b="1"/>
              <a:t>     50 </a:t>
            </a:r>
            <a:r>
              <a:rPr lang="en-US" sz="2000" b="1"/>
              <a:t>(5b)</a:t>
            </a:r>
          </a:p>
          <a:p>
            <a:pPr>
              <a:lnSpc>
                <a:spcPct val="75000"/>
              </a:lnSpc>
              <a:spcBef>
                <a:spcPct val="25000"/>
              </a:spcBef>
            </a:pPr>
            <a:endParaRPr lang="en-US" sz="2000" b="1"/>
          </a:p>
          <a:p>
            <a:pPr>
              <a:lnSpc>
                <a:spcPct val="75000"/>
              </a:lnSpc>
              <a:spcBef>
                <a:spcPct val="25000"/>
              </a:spcBef>
            </a:pPr>
            <a:endParaRPr lang="en-US" sz="2400" b="1">
              <a:solidFill>
                <a:srgbClr val="FD0129"/>
              </a:solidFill>
            </a:endParaRPr>
          </a:p>
        </p:txBody>
      </p:sp>
      <p:sp>
        <p:nvSpPr>
          <p:cNvPr id="40992" name="Line 32"/>
          <p:cNvSpPr>
            <a:spLocks noChangeShapeType="1"/>
          </p:cNvSpPr>
          <p:nvPr/>
        </p:nvSpPr>
        <p:spPr bwMode="auto">
          <a:xfrm>
            <a:off x="3124200" y="3429000"/>
            <a:ext cx="2819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93" name="Text Box 33"/>
          <p:cNvSpPr txBox="1">
            <a:spLocks noChangeArrowheads="1"/>
          </p:cNvSpPr>
          <p:nvPr/>
        </p:nvSpPr>
        <p:spPr bwMode="auto">
          <a:xfrm>
            <a:off x="6019800" y="23622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b="1"/>
              <a:t> (4)   50</a:t>
            </a:r>
          </a:p>
        </p:txBody>
      </p:sp>
      <p:sp>
        <p:nvSpPr>
          <p:cNvPr id="40994" name="Text Box 34"/>
          <p:cNvSpPr txBox="1">
            <a:spLocks noChangeArrowheads="1"/>
          </p:cNvSpPr>
          <p:nvPr/>
        </p:nvSpPr>
        <p:spPr bwMode="auto">
          <a:xfrm>
            <a:off x="7391400" y="2438400"/>
            <a:ext cx="14478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0"/>
              </a:spcBef>
            </a:pPr>
            <a:r>
              <a:rPr lang="en-US" sz="2400">
                <a:latin typeface="Times New Roman" pitchFamily="18" charset="0"/>
              </a:rPr>
              <a:t> </a:t>
            </a:r>
            <a:r>
              <a:rPr lang="en-US" sz="2400" b="1"/>
              <a:t>200   (3)</a:t>
            </a:r>
          </a:p>
          <a:p>
            <a:pPr>
              <a:lnSpc>
                <a:spcPct val="75000"/>
              </a:lnSpc>
              <a:spcBef>
                <a:spcPct val="50000"/>
              </a:spcBef>
            </a:pPr>
            <a:r>
              <a:rPr lang="en-US" sz="2400" b="1"/>
              <a:t>   50  </a:t>
            </a:r>
            <a:r>
              <a:rPr lang="en-US" sz="2000" b="1"/>
              <a:t>(5a)</a:t>
            </a:r>
          </a:p>
          <a:p>
            <a:pPr>
              <a:lnSpc>
                <a:spcPct val="75000"/>
              </a:lnSpc>
              <a:spcBef>
                <a:spcPct val="25000"/>
              </a:spcBef>
            </a:pPr>
            <a:r>
              <a:rPr lang="en-US" sz="2400" b="1"/>
              <a:t> </a:t>
            </a:r>
          </a:p>
          <a:p>
            <a:pPr>
              <a:lnSpc>
                <a:spcPct val="75000"/>
              </a:lnSpc>
              <a:spcBef>
                <a:spcPct val="25000"/>
              </a:spcBef>
            </a:pPr>
            <a:r>
              <a:rPr lang="en-US" sz="2400" b="1"/>
              <a:t> </a:t>
            </a:r>
            <a:endParaRPr lang="en-US" sz="2400" b="1">
              <a:solidFill>
                <a:srgbClr val="FD0129"/>
              </a:solidFill>
            </a:endParaRPr>
          </a:p>
          <a:p>
            <a:pPr>
              <a:lnSpc>
                <a:spcPct val="75000"/>
              </a:lnSpc>
              <a:spcBef>
                <a:spcPct val="25000"/>
              </a:spcBef>
            </a:pPr>
            <a:r>
              <a:rPr lang="en-US" sz="2400" b="1">
                <a:solidFill>
                  <a:srgbClr val="FD0129"/>
                </a:solidFill>
              </a:rPr>
              <a:t> </a:t>
            </a:r>
            <a:endParaRPr lang="en-US" sz="2400" b="1"/>
          </a:p>
        </p:txBody>
      </p:sp>
      <p:sp>
        <p:nvSpPr>
          <p:cNvPr id="40995" name="Line 35"/>
          <p:cNvSpPr>
            <a:spLocks noChangeShapeType="1"/>
          </p:cNvSpPr>
          <p:nvPr/>
        </p:nvSpPr>
        <p:spPr bwMode="auto">
          <a:xfrm>
            <a:off x="6248400" y="3200400"/>
            <a:ext cx="2362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96" name="Text Box 36"/>
          <p:cNvSpPr txBox="1">
            <a:spLocks noChangeArrowheads="1"/>
          </p:cNvSpPr>
          <p:nvPr/>
        </p:nvSpPr>
        <p:spPr bwMode="auto">
          <a:xfrm>
            <a:off x="228600" y="5334000"/>
            <a:ext cx="30480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
              </a:spcBef>
            </a:pPr>
            <a:r>
              <a:rPr lang="en-US" sz="2400">
                <a:latin typeface="Times New Roman" pitchFamily="18" charset="0"/>
              </a:rPr>
              <a:t>                   </a:t>
            </a:r>
            <a:r>
              <a:rPr lang="en-US" sz="2400" b="1"/>
              <a:t>10,000 (1)</a:t>
            </a:r>
          </a:p>
          <a:p>
            <a:pPr>
              <a:lnSpc>
                <a:spcPct val="75000"/>
              </a:lnSpc>
              <a:spcBef>
                <a:spcPct val="5000"/>
              </a:spcBef>
            </a:pPr>
            <a:endParaRPr lang="en-US" sz="2400" b="1"/>
          </a:p>
          <a:p>
            <a:pPr>
              <a:lnSpc>
                <a:spcPct val="75000"/>
              </a:lnSpc>
              <a:spcBef>
                <a:spcPct val="5000"/>
              </a:spcBef>
            </a:pPr>
            <a:r>
              <a:rPr lang="en-US" sz="2400" b="1"/>
              <a:t>                        </a:t>
            </a:r>
          </a:p>
          <a:p>
            <a:pPr>
              <a:lnSpc>
                <a:spcPct val="75000"/>
              </a:lnSpc>
              <a:spcBef>
                <a:spcPct val="5000"/>
              </a:spcBef>
            </a:pPr>
            <a:endParaRPr lang="en-US" sz="2400" b="1"/>
          </a:p>
        </p:txBody>
      </p:sp>
      <p:sp>
        <p:nvSpPr>
          <p:cNvPr id="40997" name="Line 37"/>
          <p:cNvSpPr>
            <a:spLocks noChangeShapeType="1"/>
          </p:cNvSpPr>
          <p:nvPr/>
        </p:nvSpPr>
        <p:spPr bwMode="auto">
          <a:xfrm flipV="1">
            <a:off x="304800" y="5943600"/>
            <a:ext cx="2590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98" name="Text Box 38"/>
          <p:cNvSpPr txBox="1">
            <a:spLocks noChangeArrowheads="1"/>
          </p:cNvSpPr>
          <p:nvPr/>
        </p:nvSpPr>
        <p:spPr bwMode="auto">
          <a:xfrm>
            <a:off x="3124200" y="5334000"/>
            <a:ext cx="27432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
              </a:spcBef>
            </a:pPr>
            <a:r>
              <a:rPr lang="en-US" sz="2400" b="1"/>
              <a:t> (3)  200    </a:t>
            </a:r>
          </a:p>
          <a:p>
            <a:pPr>
              <a:lnSpc>
                <a:spcPct val="60000"/>
              </a:lnSpc>
              <a:spcBef>
                <a:spcPct val="5000"/>
              </a:spcBef>
            </a:pPr>
            <a:r>
              <a:rPr lang="en-US" sz="2400" b="1"/>
              <a:t>                 </a:t>
            </a:r>
          </a:p>
          <a:p>
            <a:pPr>
              <a:lnSpc>
                <a:spcPct val="75000"/>
              </a:lnSpc>
              <a:spcBef>
                <a:spcPct val="25000"/>
              </a:spcBef>
            </a:pPr>
            <a:r>
              <a:rPr lang="en-US" sz="2400" b="1"/>
              <a:t>   </a:t>
            </a:r>
          </a:p>
          <a:p>
            <a:pPr>
              <a:lnSpc>
                <a:spcPct val="75000"/>
              </a:lnSpc>
              <a:spcBef>
                <a:spcPct val="25000"/>
              </a:spcBef>
            </a:pPr>
            <a:r>
              <a:rPr lang="en-US" sz="2400" b="1"/>
              <a:t> </a:t>
            </a:r>
          </a:p>
        </p:txBody>
      </p:sp>
      <p:sp>
        <p:nvSpPr>
          <p:cNvPr id="40999" name="Line 39"/>
          <p:cNvSpPr>
            <a:spLocks noChangeShapeType="1"/>
          </p:cNvSpPr>
          <p:nvPr/>
        </p:nvSpPr>
        <p:spPr bwMode="auto">
          <a:xfrm>
            <a:off x="3276600" y="5943600"/>
            <a:ext cx="2514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00" name="Text Box 40"/>
          <p:cNvSpPr txBox="1">
            <a:spLocks noChangeArrowheads="1"/>
          </p:cNvSpPr>
          <p:nvPr/>
        </p:nvSpPr>
        <p:spPr bwMode="auto">
          <a:xfrm>
            <a:off x="6172200" y="5486400"/>
            <a:ext cx="27432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spcBef>
                <a:spcPct val="15000"/>
              </a:spcBef>
            </a:pPr>
            <a:r>
              <a:rPr lang="en-US" sz="2400">
                <a:latin typeface="Times New Roman" pitchFamily="18" charset="0"/>
              </a:rPr>
              <a:t>                </a:t>
            </a:r>
          </a:p>
        </p:txBody>
      </p:sp>
      <p:sp>
        <p:nvSpPr>
          <p:cNvPr id="41001" name="Line 41"/>
          <p:cNvSpPr>
            <a:spLocks noChangeShapeType="1"/>
          </p:cNvSpPr>
          <p:nvPr/>
        </p:nvSpPr>
        <p:spPr bwMode="auto">
          <a:xfrm>
            <a:off x="6248400" y="5867400"/>
            <a:ext cx="2438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Slide Number Placeholder 6"/>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DE05B287-4877-46DC-897B-6E9218AD6B8D}" type="slidenum">
              <a:rPr lang="en-US" smtClean="0"/>
              <a:pPr eaLnBrk="1" hangingPunct="1">
                <a:defRPr/>
              </a:pPr>
              <a:t>4</a:t>
            </a:fld>
            <a:endParaRPr lang="en-US" smtClean="0"/>
          </a:p>
        </p:txBody>
      </p:sp>
      <p:sp>
        <p:nvSpPr>
          <p:cNvPr id="512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124"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125" name="Rectangle 4"/>
          <p:cNvSpPr>
            <a:spLocks noGrp="1" noChangeArrowheads="1"/>
          </p:cNvSpPr>
          <p:nvPr>
            <p:ph type="title"/>
          </p:nvPr>
        </p:nvSpPr>
        <p:spPr>
          <a:effectLst>
            <a:outerShdw dist="13470" dir="2700000" algn="ctr" rotWithShape="0">
              <a:schemeClr val="bg2"/>
            </a:outerShdw>
          </a:effectLst>
        </p:spPr>
        <p:txBody>
          <a:bodyPr lIns="90488" tIns="44450" rIns="90488" bIns="44450"/>
          <a:lstStyle/>
          <a:p>
            <a:pPr eaLnBrk="1" hangingPunct="1"/>
            <a:r>
              <a:rPr lang="en-US" smtClean="0"/>
              <a:t>Allowance Method vs. Direct Write-Off Method</a:t>
            </a:r>
          </a:p>
        </p:txBody>
      </p:sp>
      <p:sp>
        <p:nvSpPr>
          <p:cNvPr id="12293" name="Rectangle 5"/>
          <p:cNvSpPr>
            <a:spLocks noGrp="1" noChangeArrowheads="1"/>
          </p:cNvSpPr>
          <p:nvPr>
            <p:ph type="body" sz="half" idx="1"/>
          </p:nvPr>
        </p:nvSpPr>
        <p:spPr>
          <a:xfrm>
            <a:off x="228600" y="1828800"/>
            <a:ext cx="7162800" cy="4191000"/>
          </a:xfrm>
        </p:spPr>
        <p:txBody>
          <a:bodyPr lIns="90488" tIns="44450" rIns="90488" bIns="44450"/>
          <a:lstStyle/>
          <a:p>
            <a:pPr eaLnBrk="1" hangingPunct="1"/>
            <a:r>
              <a:rPr lang="en-US" sz="2600" b="1" smtClean="0"/>
              <a:t>GAAP requires that A/R be reported at NRV.  (A/R minus Allowance)</a:t>
            </a:r>
          </a:p>
          <a:p>
            <a:pPr eaLnBrk="1" hangingPunct="1"/>
            <a:r>
              <a:rPr lang="en-US" sz="2600" b="1" smtClean="0"/>
              <a:t>This is done using a valuation allowance: An </a:t>
            </a:r>
            <a:r>
              <a:rPr lang="en-US" sz="2600" b="1" smtClean="0">
                <a:solidFill>
                  <a:srgbClr val="FD0129"/>
                </a:solidFill>
              </a:rPr>
              <a:t>ALLOWANCE METHOD</a:t>
            </a:r>
            <a:r>
              <a:rPr lang="en-US" sz="2600" b="1" smtClean="0"/>
              <a:t>.  </a:t>
            </a:r>
          </a:p>
          <a:p>
            <a:pPr lvl="1" eaLnBrk="1" hangingPunct="1"/>
            <a:r>
              <a:rPr lang="en-US" sz="2200" b="1" smtClean="0"/>
              <a:t>% of Sales (or “Income Statement”) approach.</a:t>
            </a:r>
          </a:p>
          <a:p>
            <a:pPr lvl="1" eaLnBrk="1" hangingPunct="1"/>
            <a:r>
              <a:rPr lang="en-US" sz="2200" b="1" smtClean="0"/>
              <a:t>Aging (or “Balance Sheet”) approach.</a:t>
            </a:r>
          </a:p>
          <a:p>
            <a:pPr eaLnBrk="1" hangingPunct="1"/>
            <a:r>
              <a:rPr lang="en-US" sz="2600" b="1" smtClean="0"/>
              <a:t>With the ALLOWANCE METHOD, an </a:t>
            </a:r>
            <a:r>
              <a:rPr lang="en-US" sz="2600" b="1" i="1" u="sng" smtClean="0">
                <a:solidFill>
                  <a:srgbClr val="FD0129"/>
                </a:solidFill>
              </a:rPr>
              <a:t>estimate</a:t>
            </a:r>
            <a:r>
              <a:rPr lang="en-US" sz="2600" b="1" smtClean="0">
                <a:solidFill>
                  <a:srgbClr val="FD0129"/>
                </a:solidFill>
              </a:rPr>
              <a:t> </a:t>
            </a:r>
            <a:r>
              <a:rPr lang="en-US" sz="2600" b="1" smtClean="0"/>
              <a:t>of the amount that will NOT be collected is recorded in the same period that the sales revenue is recorded.  Thus,</a:t>
            </a:r>
          </a:p>
        </p:txBody>
      </p:sp>
      <p:pic>
        <p:nvPicPr>
          <p:cNvPr id="5127" name="Picture 6"/>
          <p:cNvPicPr>
            <a:picLocks noGrp="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7239000" y="1905000"/>
            <a:ext cx="1630363" cy="2057400"/>
          </a:xfrm>
        </p:spPr>
      </p:pic>
      <p:sp>
        <p:nvSpPr>
          <p:cNvPr id="12297" name="Text Box 9"/>
          <p:cNvSpPr txBox="1">
            <a:spLocks noChangeArrowheads="1"/>
          </p:cNvSpPr>
          <p:nvPr/>
        </p:nvSpPr>
        <p:spPr bwMode="auto">
          <a:xfrm>
            <a:off x="533400" y="5943600"/>
            <a:ext cx="8382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600" b="1"/>
              <a:t> the </a:t>
            </a:r>
            <a:r>
              <a:rPr lang="en-US" sz="2600" b="1">
                <a:solidFill>
                  <a:schemeClr val="tx2"/>
                </a:solidFill>
              </a:rPr>
              <a:t>MATCHING PRINCIPLE</a:t>
            </a:r>
            <a:r>
              <a:rPr lang="en-US" sz="2600" b="1"/>
              <a:t> is being followed.</a:t>
            </a:r>
            <a:endParaRPr lang="en-US" sz="2400">
              <a:latin typeface="Times New Roman" pitchFamily="18"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animEffect transition="in" filter="blinds(horizontal)">
                                      <p:cBhvr>
                                        <p:cTn id="7" dur="500"/>
                                        <p:tgtEl>
                                          <p:spTgt spid="1229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93">
                                            <p:txEl>
                                              <p:pRg st="1" end="1"/>
                                            </p:txEl>
                                          </p:spTgt>
                                        </p:tgtEl>
                                        <p:attrNameLst>
                                          <p:attrName>style.visibility</p:attrName>
                                        </p:attrNameLst>
                                      </p:cBhvr>
                                      <p:to>
                                        <p:strVal val="visible"/>
                                      </p:to>
                                    </p:set>
                                    <p:animEffect transition="in" filter="blinds(horizontal)">
                                      <p:cBhvr>
                                        <p:cTn id="12" dur="500"/>
                                        <p:tgtEl>
                                          <p:spTgt spid="1229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293">
                                            <p:txEl>
                                              <p:pRg st="2" end="2"/>
                                            </p:txEl>
                                          </p:spTgt>
                                        </p:tgtEl>
                                        <p:attrNameLst>
                                          <p:attrName>style.visibility</p:attrName>
                                        </p:attrNameLst>
                                      </p:cBhvr>
                                      <p:to>
                                        <p:strVal val="visible"/>
                                      </p:to>
                                    </p:set>
                                    <p:animEffect transition="in" filter="blinds(horizontal)">
                                      <p:cBhvr>
                                        <p:cTn id="15" dur="500"/>
                                        <p:tgtEl>
                                          <p:spTgt spid="1229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293">
                                            <p:txEl>
                                              <p:pRg st="3" end="3"/>
                                            </p:txEl>
                                          </p:spTgt>
                                        </p:tgtEl>
                                        <p:attrNameLst>
                                          <p:attrName>style.visibility</p:attrName>
                                        </p:attrNameLst>
                                      </p:cBhvr>
                                      <p:to>
                                        <p:strVal val="visible"/>
                                      </p:to>
                                    </p:set>
                                    <p:animEffect transition="in" filter="blinds(horizontal)">
                                      <p:cBhvr>
                                        <p:cTn id="18" dur="500"/>
                                        <p:tgtEl>
                                          <p:spTgt spid="1229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2293">
                                            <p:txEl>
                                              <p:pRg st="4" end="4"/>
                                            </p:txEl>
                                          </p:spTgt>
                                        </p:tgtEl>
                                        <p:attrNameLst>
                                          <p:attrName>style.visibility</p:attrName>
                                        </p:attrNameLst>
                                      </p:cBhvr>
                                      <p:to>
                                        <p:strVal val="visible"/>
                                      </p:to>
                                    </p:set>
                                    <p:animEffect transition="in" filter="blinds(horizontal)">
                                      <p:cBhvr>
                                        <p:cTn id="23" dur="500"/>
                                        <p:tgtEl>
                                          <p:spTgt spid="12293">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1" fill="hold" grpId="0" nodeType="clickEffect">
                                  <p:stCondLst>
                                    <p:cond delay="0"/>
                                  </p:stCondLst>
                                  <p:childTnLst>
                                    <p:set>
                                      <p:cBhvr>
                                        <p:cTn id="27" dur="1" fill="hold">
                                          <p:stCondLst>
                                            <p:cond delay="0"/>
                                          </p:stCondLst>
                                        </p:cTn>
                                        <p:tgtEl>
                                          <p:spTgt spid="12297"/>
                                        </p:tgtEl>
                                        <p:attrNameLst>
                                          <p:attrName>style.visibility</p:attrName>
                                        </p:attrNameLst>
                                      </p:cBhvr>
                                      <p:to>
                                        <p:strVal val="visible"/>
                                      </p:to>
                                    </p:set>
                                    <p:anim calcmode="lin" valueType="num">
                                      <p:cBhvr additive="base">
                                        <p:cTn id="28" dur="500" fill="hold"/>
                                        <p:tgtEl>
                                          <p:spTgt spid="12297"/>
                                        </p:tgtEl>
                                        <p:attrNameLst>
                                          <p:attrName>ppt_x</p:attrName>
                                        </p:attrNameLst>
                                      </p:cBhvr>
                                      <p:tavLst>
                                        <p:tav tm="0">
                                          <p:val>
                                            <p:strVal val="#ppt_x"/>
                                          </p:val>
                                        </p:tav>
                                        <p:tav tm="100000">
                                          <p:val>
                                            <p:strVal val="#ppt_x"/>
                                          </p:val>
                                        </p:tav>
                                      </p:tavLst>
                                    </p:anim>
                                    <p:anim calcmode="lin" valueType="num">
                                      <p:cBhvr additive="base">
                                        <p:cTn id="29" dur="500" fill="hold"/>
                                        <p:tgtEl>
                                          <p:spTgt spid="1229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uild="p" autoUpdateAnimBg="0"/>
      <p:bldP spid="12297"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4C522D5B-BBF8-49BB-B4A5-FA1C5567B950}" type="slidenum">
              <a:rPr lang="en-US" smtClean="0"/>
              <a:pPr eaLnBrk="1" hangingPunct="1">
                <a:defRPr/>
              </a:pPr>
              <a:t>40</a:t>
            </a:fld>
            <a:endParaRPr lang="en-US" smtClean="0"/>
          </a:p>
        </p:txBody>
      </p:sp>
      <p:sp>
        <p:nvSpPr>
          <p:cNvPr id="4198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198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67268" name="Rectangle 4"/>
          <p:cNvSpPr>
            <a:spLocks noChangeArrowheads="1"/>
          </p:cNvSpPr>
          <p:nvPr/>
        </p:nvSpPr>
        <p:spPr bwMode="auto">
          <a:xfrm>
            <a:off x="76200" y="152400"/>
            <a:ext cx="8991600" cy="381000"/>
          </a:xfrm>
          <a:prstGeom prst="rect">
            <a:avLst/>
          </a:prstGeom>
          <a:noFill/>
          <a:ln w="12700">
            <a:noFill/>
            <a:miter lim="800000"/>
            <a:headEnd/>
            <a:tailEnd/>
          </a:ln>
          <a:effectLst/>
        </p:spPr>
        <p:txBody>
          <a:bodyPr lIns="90488" tIns="44450" rIns="90488" bIns="44450" anchor="ctr"/>
          <a:lstStyle/>
          <a:p>
            <a:pPr algn="ctr" eaLnBrk="0" hangingPunct="0">
              <a:defRPr/>
            </a:pPr>
            <a:r>
              <a:rPr lang="en-US" sz="3600" b="1" u="sng">
                <a:solidFill>
                  <a:schemeClr val="tx2"/>
                </a:solidFill>
                <a:effectLst>
                  <a:outerShdw blurRad="38100" dist="38100" dir="2700000" algn="tl">
                    <a:srgbClr val="C0C0C0"/>
                  </a:outerShdw>
                </a:effectLst>
                <a:latin typeface="Times New Roman" pitchFamily="18" charset="0"/>
                <a:cs typeface="+mn-cs"/>
              </a:rPr>
              <a:t>Transaction Posted to T-accounts</a:t>
            </a:r>
          </a:p>
        </p:txBody>
      </p:sp>
      <p:sp>
        <p:nvSpPr>
          <p:cNvPr id="41990" name="Rectangle 5"/>
          <p:cNvSpPr>
            <a:spLocks noChangeArrowheads="1"/>
          </p:cNvSpPr>
          <p:nvPr/>
        </p:nvSpPr>
        <p:spPr bwMode="auto">
          <a:xfrm>
            <a:off x="2193925" y="2144713"/>
            <a:ext cx="2413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700">
                <a:solidFill>
                  <a:srgbClr val="000000"/>
                </a:solidFill>
              </a:rPr>
              <a:t> </a:t>
            </a:r>
          </a:p>
        </p:txBody>
      </p:sp>
      <p:sp>
        <p:nvSpPr>
          <p:cNvPr id="41991" name="Rectangle 6"/>
          <p:cNvSpPr>
            <a:spLocks noChangeArrowheads="1"/>
          </p:cNvSpPr>
          <p:nvPr/>
        </p:nvSpPr>
        <p:spPr bwMode="auto">
          <a:xfrm>
            <a:off x="1936750" y="3543300"/>
            <a:ext cx="2413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700">
                <a:solidFill>
                  <a:srgbClr val="000000"/>
                </a:solidFill>
              </a:rPr>
              <a:t> </a:t>
            </a:r>
          </a:p>
        </p:txBody>
      </p:sp>
      <p:sp>
        <p:nvSpPr>
          <p:cNvPr id="41992" name="Rectangle 7"/>
          <p:cNvSpPr>
            <a:spLocks noChangeArrowheads="1"/>
          </p:cNvSpPr>
          <p:nvPr/>
        </p:nvSpPr>
        <p:spPr bwMode="auto">
          <a:xfrm>
            <a:off x="2193925" y="3543300"/>
            <a:ext cx="2413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700">
                <a:solidFill>
                  <a:srgbClr val="000000"/>
                </a:solidFill>
              </a:rPr>
              <a:t> </a:t>
            </a:r>
          </a:p>
        </p:txBody>
      </p:sp>
      <p:sp>
        <p:nvSpPr>
          <p:cNvPr id="41993" name="Rectangle 8"/>
          <p:cNvSpPr>
            <a:spLocks noChangeArrowheads="1"/>
          </p:cNvSpPr>
          <p:nvPr/>
        </p:nvSpPr>
        <p:spPr bwMode="auto">
          <a:xfrm>
            <a:off x="228600" y="2286000"/>
            <a:ext cx="2711450" cy="74613"/>
          </a:xfrm>
          <a:prstGeom prst="rect">
            <a:avLst/>
          </a:prstGeom>
          <a:solidFill>
            <a:srgbClr val="0000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1994" name="Rectangle 9"/>
          <p:cNvSpPr>
            <a:spLocks noChangeArrowheads="1"/>
          </p:cNvSpPr>
          <p:nvPr/>
        </p:nvSpPr>
        <p:spPr bwMode="auto">
          <a:xfrm>
            <a:off x="3276600" y="2286000"/>
            <a:ext cx="2546350" cy="74613"/>
          </a:xfrm>
          <a:prstGeom prst="rect">
            <a:avLst/>
          </a:prstGeom>
          <a:solidFill>
            <a:srgbClr val="0000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1995" name="Rectangle 10"/>
          <p:cNvSpPr>
            <a:spLocks noChangeArrowheads="1"/>
          </p:cNvSpPr>
          <p:nvPr/>
        </p:nvSpPr>
        <p:spPr bwMode="auto">
          <a:xfrm>
            <a:off x="6172200" y="2262188"/>
            <a:ext cx="2470150" cy="74612"/>
          </a:xfrm>
          <a:prstGeom prst="rect">
            <a:avLst/>
          </a:prstGeom>
          <a:solidFill>
            <a:srgbClr val="0000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1996" name="Text Box 12"/>
          <p:cNvSpPr txBox="1">
            <a:spLocks noChangeArrowheads="1"/>
          </p:cNvSpPr>
          <p:nvPr/>
        </p:nvSpPr>
        <p:spPr bwMode="auto">
          <a:xfrm>
            <a:off x="914400" y="609600"/>
            <a:ext cx="822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latin typeface="Times New Roman" pitchFamily="18" charset="0"/>
              </a:rPr>
              <a:t>         </a:t>
            </a:r>
            <a:r>
              <a:rPr lang="en-US" sz="2800" b="1">
                <a:solidFill>
                  <a:srgbClr val="FD0129"/>
                </a:solidFill>
                <a:latin typeface="Times New Roman" pitchFamily="18" charset="0"/>
              </a:rPr>
              <a:t>Closing entries</a:t>
            </a:r>
            <a:r>
              <a:rPr lang="en-US" sz="2800" b="1">
                <a:latin typeface="Times New Roman" pitchFamily="18" charset="0"/>
              </a:rPr>
              <a:t> at the end of Year 1.</a:t>
            </a:r>
            <a:endParaRPr lang="en-US" sz="2400">
              <a:latin typeface="Times New Roman" pitchFamily="18" charset="0"/>
            </a:endParaRPr>
          </a:p>
        </p:txBody>
      </p:sp>
      <p:sp>
        <p:nvSpPr>
          <p:cNvPr id="41997" name="Line 13"/>
          <p:cNvSpPr>
            <a:spLocks noChangeShapeType="1"/>
          </p:cNvSpPr>
          <p:nvPr/>
        </p:nvSpPr>
        <p:spPr bwMode="auto">
          <a:xfrm>
            <a:off x="228600" y="5257800"/>
            <a:ext cx="27432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8" name="Line 14"/>
          <p:cNvSpPr>
            <a:spLocks noChangeShapeType="1"/>
          </p:cNvSpPr>
          <p:nvPr/>
        </p:nvSpPr>
        <p:spPr bwMode="auto">
          <a:xfrm>
            <a:off x="3276600" y="5257800"/>
            <a:ext cx="25908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9" name="Line 15"/>
          <p:cNvSpPr>
            <a:spLocks noChangeShapeType="1"/>
          </p:cNvSpPr>
          <p:nvPr/>
        </p:nvSpPr>
        <p:spPr bwMode="auto">
          <a:xfrm>
            <a:off x="6248400" y="5486400"/>
            <a:ext cx="25146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00" name="Line 16"/>
          <p:cNvSpPr>
            <a:spLocks noChangeShapeType="1"/>
          </p:cNvSpPr>
          <p:nvPr/>
        </p:nvSpPr>
        <p:spPr bwMode="auto">
          <a:xfrm>
            <a:off x="1676400" y="2286000"/>
            <a:ext cx="0" cy="2362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01" name="Line 17"/>
          <p:cNvSpPr>
            <a:spLocks noChangeShapeType="1"/>
          </p:cNvSpPr>
          <p:nvPr/>
        </p:nvSpPr>
        <p:spPr bwMode="auto">
          <a:xfrm>
            <a:off x="4572000" y="2286000"/>
            <a:ext cx="0" cy="2362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02" name="Line 18"/>
          <p:cNvSpPr>
            <a:spLocks noChangeShapeType="1"/>
          </p:cNvSpPr>
          <p:nvPr/>
        </p:nvSpPr>
        <p:spPr bwMode="auto">
          <a:xfrm>
            <a:off x="7391400" y="2286000"/>
            <a:ext cx="0" cy="2362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03" name="Line 19"/>
          <p:cNvSpPr>
            <a:spLocks noChangeShapeType="1"/>
          </p:cNvSpPr>
          <p:nvPr/>
        </p:nvSpPr>
        <p:spPr bwMode="auto">
          <a:xfrm>
            <a:off x="1676400" y="5257800"/>
            <a:ext cx="0" cy="12954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04" name="Line 20"/>
          <p:cNvSpPr>
            <a:spLocks noChangeShapeType="1"/>
          </p:cNvSpPr>
          <p:nvPr/>
        </p:nvSpPr>
        <p:spPr bwMode="auto">
          <a:xfrm>
            <a:off x="4572000" y="5257800"/>
            <a:ext cx="0" cy="13716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05" name="Line 21"/>
          <p:cNvSpPr>
            <a:spLocks noChangeShapeType="1"/>
          </p:cNvSpPr>
          <p:nvPr/>
        </p:nvSpPr>
        <p:spPr bwMode="auto">
          <a:xfrm>
            <a:off x="7391400" y="5486400"/>
            <a:ext cx="0" cy="10668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06" name="Text Box 22"/>
          <p:cNvSpPr txBox="1">
            <a:spLocks noChangeArrowheads="1"/>
          </p:cNvSpPr>
          <p:nvPr/>
        </p:nvSpPr>
        <p:spPr bwMode="auto">
          <a:xfrm>
            <a:off x="914400" y="18288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  Cash</a:t>
            </a:r>
            <a:endParaRPr lang="en-US" sz="2400">
              <a:latin typeface="Times New Roman" pitchFamily="18" charset="0"/>
            </a:endParaRPr>
          </a:p>
        </p:txBody>
      </p:sp>
      <p:sp>
        <p:nvSpPr>
          <p:cNvPr id="42007" name="Text Box 23"/>
          <p:cNvSpPr txBox="1">
            <a:spLocks noChangeArrowheads="1"/>
          </p:cNvSpPr>
          <p:nvPr/>
        </p:nvSpPr>
        <p:spPr bwMode="auto">
          <a:xfrm>
            <a:off x="3352800" y="1828800"/>
            <a:ext cx="236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  Acct. Rec.</a:t>
            </a:r>
          </a:p>
        </p:txBody>
      </p:sp>
      <p:sp>
        <p:nvSpPr>
          <p:cNvPr id="42008" name="Text Box 24"/>
          <p:cNvSpPr txBox="1">
            <a:spLocks noChangeArrowheads="1"/>
          </p:cNvSpPr>
          <p:nvPr/>
        </p:nvSpPr>
        <p:spPr bwMode="auto">
          <a:xfrm>
            <a:off x="6096000" y="1828800"/>
            <a:ext cx="259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Allow. for D.A</a:t>
            </a:r>
            <a:r>
              <a:rPr lang="en-US" sz="2400">
                <a:solidFill>
                  <a:schemeClr val="tx2"/>
                </a:solidFill>
                <a:latin typeface="Times New Roman" pitchFamily="18" charset="0"/>
              </a:rPr>
              <a:t>.</a:t>
            </a:r>
            <a:endParaRPr lang="en-US" sz="2400">
              <a:latin typeface="Times New Roman" pitchFamily="18" charset="0"/>
            </a:endParaRPr>
          </a:p>
        </p:txBody>
      </p:sp>
      <p:sp>
        <p:nvSpPr>
          <p:cNvPr id="42009" name="Text Box 25"/>
          <p:cNvSpPr txBox="1">
            <a:spLocks noChangeArrowheads="1"/>
          </p:cNvSpPr>
          <p:nvPr/>
        </p:nvSpPr>
        <p:spPr bwMode="auto">
          <a:xfrm>
            <a:off x="0" y="4724400"/>
            <a:ext cx="327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t> </a:t>
            </a:r>
            <a:r>
              <a:rPr lang="en-US" sz="2800" b="1">
                <a:solidFill>
                  <a:schemeClr val="tx2"/>
                </a:solidFill>
              </a:rPr>
              <a:t>Service Revenue</a:t>
            </a:r>
            <a:r>
              <a:rPr lang="en-US" sz="2800" b="1"/>
              <a:t> </a:t>
            </a:r>
            <a:endParaRPr lang="en-US" sz="2400">
              <a:latin typeface="Times New Roman" pitchFamily="18" charset="0"/>
            </a:endParaRPr>
          </a:p>
        </p:txBody>
      </p:sp>
      <p:sp>
        <p:nvSpPr>
          <p:cNvPr id="42010" name="Text Box 26"/>
          <p:cNvSpPr txBox="1">
            <a:spLocks noChangeArrowheads="1"/>
          </p:cNvSpPr>
          <p:nvPr/>
        </p:nvSpPr>
        <p:spPr bwMode="auto">
          <a:xfrm>
            <a:off x="3276600" y="4800600"/>
            <a:ext cx="2667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Bad Debt Exp.</a:t>
            </a:r>
            <a:endParaRPr lang="en-US" sz="2400">
              <a:latin typeface="Times New Roman" pitchFamily="18" charset="0"/>
            </a:endParaRPr>
          </a:p>
        </p:txBody>
      </p:sp>
      <p:sp>
        <p:nvSpPr>
          <p:cNvPr id="42011" name="Text Box 27"/>
          <p:cNvSpPr txBox="1">
            <a:spLocks noChangeArrowheads="1"/>
          </p:cNvSpPr>
          <p:nvPr/>
        </p:nvSpPr>
        <p:spPr bwMode="auto">
          <a:xfrm>
            <a:off x="6248400" y="50292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 Retain. Earn.</a:t>
            </a:r>
            <a:endParaRPr lang="en-US" sz="2400">
              <a:latin typeface="Times New Roman" pitchFamily="18" charset="0"/>
            </a:endParaRPr>
          </a:p>
        </p:txBody>
      </p:sp>
      <p:sp>
        <p:nvSpPr>
          <p:cNvPr id="42012" name="Text Box 28"/>
          <p:cNvSpPr txBox="1">
            <a:spLocks noChangeArrowheads="1"/>
          </p:cNvSpPr>
          <p:nvPr/>
        </p:nvSpPr>
        <p:spPr bwMode="auto">
          <a:xfrm>
            <a:off x="0" y="2514600"/>
            <a:ext cx="160020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0"/>
              </a:spcBef>
            </a:pPr>
            <a:r>
              <a:rPr lang="en-US" sz="2400" b="1"/>
              <a:t>(2)   7,000</a:t>
            </a:r>
          </a:p>
          <a:p>
            <a:pPr>
              <a:lnSpc>
                <a:spcPct val="75000"/>
              </a:lnSpc>
              <a:spcBef>
                <a:spcPct val="50000"/>
              </a:spcBef>
            </a:pPr>
            <a:r>
              <a:rPr lang="en-US" sz="2400" b="1"/>
              <a:t>5b        50</a:t>
            </a:r>
          </a:p>
          <a:p>
            <a:pPr>
              <a:lnSpc>
                <a:spcPct val="75000"/>
              </a:lnSpc>
              <a:spcBef>
                <a:spcPct val="50000"/>
              </a:spcBef>
            </a:pPr>
            <a:endParaRPr lang="en-US" sz="2400" b="1"/>
          </a:p>
          <a:p>
            <a:pPr>
              <a:lnSpc>
                <a:spcPct val="75000"/>
              </a:lnSpc>
              <a:spcBef>
                <a:spcPct val="50000"/>
              </a:spcBef>
            </a:pPr>
            <a:endParaRPr lang="en-US" sz="2400">
              <a:latin typeface="Times New Roman" pitchFamily="18" charset="0"/>
            </a:endParaRPr>
          </a:p>
        </p:txBody>
      </p:sp>
      <p:sp>
        <p:nvSpPr>
          <p:cNvPr id="42013" name="Line 29"/>
          <p:cNvSpPr>
            <a:spLocks noChangeShapeType="1"/>
          </p:cNvSpPr>
          <p:nvPr/>
        </p:nvSpPr>
        <p:spPr bwMode="auto">
          <a:xfrm>
            <a:off x="0" y="3276600"/>
            <a:ext cx="2895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14" name="Text Box 30"/>
          <p:cNvSpPr txBox="1">
            <a:spLocks noChangeArrowheads="1"/>
          </p:cNvSpPr>
          <p:nvPr/>
        </p:nvSpPr>
        <p:spPr bwMode="auto">
          <a:xfrm>
            <a:off x="2895600" y="2362200"/>
            <a:ext cx="16002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25000"/>
              </a:spcBef>
            </a:pPr>
            <a:r>
              <a:rPr lang="en-US" sz="2400" b="1"/>
              <a:t>(1) 10,000</a:t>
            </a:r>
          </a:p>
          <a:p>
            <a:pPr>
              <a:lnSpc>
                <a:spcPct val="75000"/>
              </a:lnSpc>
              <a:spcBef>
                <a:spcPct val="25000"/>
              </a:spcBef>
            </a:pPr>
            <a:endParaRPr lang="en-US" sz="2400" b="1"/>
          </a:p>
          <a:p>
            <a:pPr>
              <a:lnSpc>
                <a:spcPct val="75000"/>
              </a:lnSpc>
              <a:spcBef>
                <a:spcPct val="25000"/>
              </a:spcBef>
            </a:pPr>
            <a:r>
              <a:rPr lang="en-US" sz="2400" b="1"/>
              <a:t>  5a      50</a:t>
            </a:r>
          </a:p>
          <a:p>
            <a:pPr>
              <a:lnSpc>
                <a:spcPct val="75000"/>
              </a:lnSpc>
              <a:spcBef>
                <a:spcPct val="25000"/>
              </a:spcBef>
            </a:pPr>
            <a:r>
              <a:rPr lang="en-US" sz="2400" b="1"/>
              <a:t> </a:t>
            </a:r>
          </a:p>
          <a:p>
            <a:pPr>
              <a:lnSpc>
                <a:spcPct val="75000"/>
              </a:lnSpc>
              <a:spcBef>
                <a:spcPct val="25000"/>
              </a:spcBef>
            </a:pPr>
            <a:r>
              <a:rPr lang="en-US" sz="2400" b="1"/>
              <a:t> </a:t>
            </a:r>
            <a:endParaRPr lang="en-US" sz="2400" b="1">
              <a:solidFill>
                <a:srgbClr val="FD0129"/>
              </a:solidFill>
            </a:endParaRPr>
          </a:p>
          <a:p>
            <a:pPr>
              <a:lnSpc>
                <a:spcPct val="75000"/>
              </a:lnSpc>
              <a:spcBef>
                <a:spcPct val="25000"/>
              </a:spcBef>
            </a:pPr>
            <a:endParaRPr lang="en-US" sz="2400">
              <a:latin typeface="Times New Roman" pitchFamily="18" charset="0"/>
            </a:endParaRPr>
          </a:p>
        </p:txBody>
      </p:sp>
      <p:sp>
        <p:nvSpPr>
          <p:cNvPr id="42015" name="Text Box 31"/>
          <p:cNvSpPr txBox="1">
            <a:spLocks noChangeArrowheads="1"/>
          </p:cNvSpPr>
          <p:nvPr/>
        </p:nvSpPr>
        <p:spPr bwMode="auto">
          <a:xfrm>
            <a:off x="4572000" y="2362200"/>
            <a:ext cx="15240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25000"/>
              </a:spcBef>
            </a:pPr>
            <a:r>
              <a:rPr lang="en-US" sz="2400" b="1"/>
              <a:t>7,000 (2)</a:t>
            </a:r>
          </a:p>
          <a:p>
            <a:pPr>
              <a:lnSpc>
                <a:spcPct val="75000"/>
              </a:lnSpc>
              <a:spcBef>
                <a:spcPct val="25000"/>
              </a:spcBef>
            </a:pPr>
            <a:r>
              <a:rPr lang="en-US" sz="2400" b="1"/>
              <a:t>     50 (4)</a:t>
            </a:r>
          </a:p>
          <a:p>
            <a:pPr>
              <a:lnSpc>
                <a:spcPct val="75000"/>
              </a:lnSpc>
              <a:spcBef>
                <a:spcPct val="25000"/>
              </a:spcBef>
            </a:pPr>
            <a:r>
              <a:rPr lang="en-US" sz="2400" b="1"/>
              <a:t>     50 </a:t>
            </a:r>
            <a:r>
              <a:rPr lang="en-US" sz="2000" b="1"/>
              <a:t>(5b)</a:t>
            </a:r>
          </a:p>
          <a:p>
            <a:pPr>
              <a:lnSpc>
                <a:spcPct val="75000"/>
              </a:lnSpc>
              <a:spcBef>
                <a:spcPct val="25000"/>
              </a:spcBef>
            </a:pPr>
            <a:endParaRPr lang="en-US" sz="2000" b="1"/>
          </a:p>
          <a:p>
            <a:pPr>
              <a:lnSpc>
                <a:spcPct val="75000"/>
              </a:lnSpc>
              <a:spcBef>
                <a:spcPct val="25000"/>
              </a:spcBef>
            </a:pPr>
            <a:endParaRPr lang="en-US" sz="2400" b="1">
              <a:solidFill>
                <a:srgbClr val="FD0129"/>
              </a:solidFill>
            </a:endParaRPr>
          </a:p>
        </p:txBody>
      </p:sp>
      <p:sp>
        <p:nvSpPr>
          <p:cNvPr id="42016" name="Line 32"/>
          <p:cNvSpPr>
            <a:spLocks noChangeShapeType="1"/>
          </p:cNvSpPr>
          <p:nvPr/>
        </p:nvSpPr>
        <p:spPr bwMode="auto">
          <a:xfrm>
            <a:off x="3124200" y="3429000"/>
            <a:ext cx="2819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17" name="Text Box 33"/>
          <p:cNvSpPr txBox="1">
            <a:spLocks noChangeArrowheads="1"/>
          </p:cNvSpPr>
          <p:nvPr/>
        </p:nvSpPr>
        <p:spPr bwMode="auto">
          <a:xfrm>
            <a:off x="6019800" y="23622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b="1"/>
              <a:t> (4)   50</a:t>
            </a:r>
          </a:p>
        </p:txBody>
      </p:sp>
      <p:sp>
        <p:nvSpPr>
          <p:cNvPr id="42018" name="Text Box 34"/>
          <p:cNvSpPr txBox="1">
            <a:spLocks noChangeArrowheads="1"/>
          </p:cNvSpPr>
          <p:nvPr/>
        </p:nvSpPr>
        <p:spPr bwMode="auto">
          <a:xfrm>
            <a:off x="7391400" y="2438400"/>
            <a:ext cx="14478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0"/>
              </a:spcBef>
            </a:pPr>
            <a:r>
              <a:rPr lang="en-US" sz="2400">
                <a:latin typeface="Times New Roman" pitchFamily="18" charset="0"/>
              </a:rPr>
              <a:t> </a:t>
            </a:r>
            <a:r>
              <a:rPr lang="en-US" sz="2400" b="1"/>
              <a:t>200   (3)</a:t>
            </a:r>
          </a:p>
          <a:p>
            <a:pPr>
              <a:lnSpc>
                <a:spcPct val="75000"/>
              </a:lnSpc>
              <a:spcBef>
                <a:spcPct val="50000"/>
              </a:spcBef>
            </a:pPr>
            <a:r>
              <a:rPr lang="en-US" sz="2400" b="1"/>
              <a:t>   50  </a:t>
            </a:r>
            <a:r>
              <a:rPr lang="en-US" sz="2000" b="1"/>
              <a:t>(5a)</a:t>
            </a:r>
          </a:p>
          <a:p>
            <a:pPr>
              <a:lnSpc>
                <a:spcPct val="75000"/>
              </a:lnSpc>
              <a:spcBef>
                <a:spcPct val="25000"/>
              </a:spcBef>
            </a:pPr>
            <a:r>
              <a:rPr lang="en-US" sz="2400" b="1"/>
              <a:t> </a:t>
            </a:r>
          </a:p>
          <a:p>
            <a:pPr>
              <a:lnSpc>
                <a:spcPct val="75000"/>
              </a:lnSpc>
              <a:spcBef>
                <a:spcPct val="25000"/>
              </a:spcBef>
            </a:pPr>
            <a:r>
              <a:rPr lang="en-US" sz="2400" b="1"/>
              <a:t> </a:t>
            </a:r>
            <a:endParaRPr lang="en-US" sz="2400" b="1">
              <a:solidFill>
                <a:srgbClr val="FD0129"/>
              </a:solidFill>
            </a:endParaRPr>
          </a:p>
          <a:p>
            <a:pPr>
              <a:lnSpc>
                <a:spcPct val="75000"/>
              </a:lnSpc>
              <a:spcBef>
                <a:spcPct val="25000"/>
              </a:spcBef>
            </a:pPr>
            <a:r>
              <a:rPr lang="en-US" sz="2400" b="1">
                <a:solidFill>
                  <a:srgbClr val="FD0129"/>
                </a:solidFill>
              </a:rPr>
              <a:t> </a:t>
            </a:r>
            <a:endParaRPr lang="en-US" sz="2400" b="1"/>
          </a:p>
        </p:txBody>
      </p:sp>
      <p:sp>
        <p:nvSpPr>
          <p:cNvPr id="42019" name="Line 35"/>
          <p:cNvSpPr>
            <a:spLocks noChangeShapeType="1"/>
          </p:cNvSpPr>
          <p:nvPr/>
        </p:nvSpPr>
        <p:spPr bwMode="auto">
          <a:xfrm>
            <a:off x="6248400" y="3200400"/>
            <a:ext cx="2362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20" name="Text Box 36"/>
          <p:cNvSpPr txBox="1">
            <a:spLocks noChangeArrowheads="1"/>
          </p:cNvSpPr>
          <p:nvPr/>
        </p:nvSpPr>
        <p:spPr bwMode="auto">
          <a:xfrm>
            <a:off x="0" y="5334000"/>
            <a:ext cx="32766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
              </a:spcBef>
            </a:pPr>
            <a:r>
              <a:rPr lang="en-US" sz="2400">
                <a:latin typeface="Times New Roman" pitchFamily="18" charset="0"/>
              </a:rPr>
              <a:t>                     </a:t>
            </a:r>
            <a:r>
              <a:rPr lang="en-US" sz="2400" b="1"/>
              <a:t>10,000 (1)</a:t>
            </a:r>
          </a:p>
          <a:p>
            <a:pPr>
              <a:lnSpc>
                <a:spcPct val="75000"/>
              </a:lnSpc>
              <a:spcBef>
                <a:spcPct val="5000"/>
              </a:spcBef>
            </a:pPr>
            <a:r>
              <a:rPr lang="en-US" sz="2400" b="1">
                <a:solidFill>
                  <a:srgbClr val="FD0129"/>
                </a:solidFill>
              </a:rPr>
              <a:t> (c) 10,000</a:t>
            </a:r>
            <a:endParaRPr lang="en-US" sz="2400" b="1"/>
          </a:p>
          <a:p>
            <a:pPr>
              <a:lnSpc>
                <a:spcPct val="75000"/>
              </a:lnSpc>
              <a:spcBef>
                <a:spcPct val="5000"/>
              </a:spcBef>
            </a:pPr>
            <a:r>
              <a:rPr lang="en-US" sz="2400" b="1"/>
              <a:t>                        </a:t>
            </a:r>
          </a:p>
          <a:p>
            <a:pPr>
              <a:lnSpc>
                <a:spcPct val="75000"/>
              </a:lnSpc>
              <a:spcBef>
                <a:spcPct val="5000"/>
              </a:spcBef>
            </a:pPr>
            <a:endParaRPr lang="en-US" sz="2400" b="1"/>
          </a:p>
        </p:txBody>
      </p:sp>
      <p:sp>
        <p:nvSpPr>
          <p:cNvPr id="42021" name="Line 37"/>
          <p:cNvSpPr>
            <a:spLocks noChangeShapeType="1"/>
          </p:cNvSpPr>
          <p:nvPr/>
        </p:nvSpPr>
        <p:spPr bwMode="auto">
          <a:xfrm flipV="1">
            <a:off x="304800" y="5943600"/>
            <a:ext cx="2590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22" name="Text Box 38"/>
          <p:cNvSpPr txBox="1">
            <a:spLocks noChangeArrowheads="1"/>
          </p:cNvSpPr>
          <p:nvPr/>
        </p:nvSpPr>
        <p:spPr bwMode="auto">
          <a:xfrm>
            <a:off x="3124200" y="5334000"/>
            <a:ext cx="27432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
              </a:spcBef>
            </a:pPr>
            <a:r>
              <a:rPr lang="en-US" sz="2400" b="1"/>
              <a:t> (3)  200    </a:t>
            </a:r>
          </a:p>
          <a:p>
            <a:pPr>
              <a:lnSpc>
                <a:spcPct val="60000"/>
              </a:lnSpc>
              <a:spcBef>
                <a:spcPct val="5000"/>
              </a:spcBef>
            </a:pPr>
            <a:r>
              <a:rPr lang="en-US" sz="2400" b="1"/>
              <a:t>                 </a:t>
            </a:r>
            <a:r>
              <a:rPr lang="en-US" sz="2400" b="1">
                <a:solidFill>
                  <a:srgbClr val="FD0129"/>
                </a:solidFill>
              </a:rPr>
              <a:t>200 (c)</a:t>
            </a:r>
            <a:endParaRPr lang="en-US" sz="2400" b="1"/>
          </a:p>
          <a:p>
            <a:pPr>
              <a:lnSpc>
                <a:spcPct val="75000"/>
              </a:lnSpc>
              <a:spcBef>
                <a:spcPct val="25000"/>
              </a:spcBef>
            </a:pPr>
            <a:r>
              <a:rPr lang="en-US" sz="2400" b="1"/>
              <a:t>   </a:t>
            </a:r>
          </a:p>
          <a:p>
            <a:pPr>
              <a:lnSpc>
                <a:spcPct val="75000"/>
              </a:lnSpc>
              <a:spcBef>
                <a:spcPct val="25000"/>
              </a:spcBef>
            </a:pPr>
            <a:r>
              <a:rPr lang="en-US" sz="2400" b="1"/>
              <a:t> </a:t>
            </a:r>
          </a:p>
        </p:txBody>
      </p:sp>
      <p:sp>
        <p:nvSpPr>
          <p:cNvPr id="42023" name="Line 39"/>
          <p:cNvSpPr>
            <a:spLocks noChangeShapeType="1"/>
          </p:cNvSpPr>
          <p:nvPr/>
        </p:nvSpPr>
        <p:spPr bwMode="auto">
          <a:xfrm>
            <a:off x="3276600" y="5943600"/>
            <a:ext cx="2514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24" name="Text Box 40"/>
          <p:cNvSpPr txBox="1">
            <a:spLocks noChangeArrowheads="1"/>
          </p:cNvSpPr>
          <p:nvPr/>
        </p:nvSpPr>
        <p:spPr bwMode="auto">
          <a:xfrm>
            <a:off x="6172200" y="5486400"/>
            <a:ext cx="2971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spcBef>
                <a:spcPct val="15000"/>
              </a:spcBef>
            </a:pPr>
            <a:r>
              <a:rPr lang="en-US" sz="2400" b="1">
                <a:solidFill>
                  <a:srgbClr val="FD0129"/>
                </a:solidFill>
              </a:rPr>
              <a:t>(c)  200</a:t>
            </a:r>
            <a:r>
              <a:rPr lang="en-US" sz="2400" b="1"/>
              <a:t>  </a:t>
            </a:r>
            <a:r>
              <a:rPr lang="en-US" sz="2400" b="1">
                <a:solidFill>
                  <a:srgbClr val="FD0129"/>
                </a:solidFill>
              </a:rPr>
              <a:t>10,000 (c)</a:t>
            </a:r>
            <a:endParaRPr lang="en-US" sz="2400" b="1"/>
          </a:p>
          <a:p>
            <a:pPr>
              <a:lnSpc>
                <a:spcPct val="85000"/>
              </a:lnSpc>
              <a:spcBef>
                <a:spcPct val="15000"/>
              </a:spcBef>
            </a:pPr>
            <a:r>
              <a:rPr lang="en-US" sz="2400">
                <a:latin typeface="Times New Roman" pitchFamily="18" charset="0"/>
              </a:rPr>
              <a:t>                </a:t>
            </a:r>
          </a:p>
        </p:txBody>
      </p:sp>
      <p:sp>
        <p:nvSpPr>
          <p:cNvPr id="42025" name="Line 41"/>
          <p:cNvSpPr>
            <a:spLocks noChangeShapeType="1"/>
          </p:cNvSpPr>
          <p:nvPr/>
        </p:nvSpPr>
        <p:spPr bwMode="auto">
          <a:xfrm>
            <a:off x="6248400" y="5867400"/>
            <a:ext cx="2438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4FDFD29-56AC-45C8-98AD-FEFF0A3D9155}" type="slidenum">
              <a:rPr lang="en-US" smtClean="0"/>
              <a:pPr eaLnBrk="1" hangingPunct="1">
                <a:defRPr/>
              </a:pPr>
              <a:t>41</a:t>
            </a:fld>
            <a:endParaRPr lang="en-US" smtClean="0"/>
          </a:p>
        </p:txBody>
      </p:sp>
      <p:sp>
        <p:nvSpPr>
          <p:cNvPr id="4301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301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40644" name="Rectangle 4"/>
          <p:cNvSpPr>
            <a:spLocks noChangeArrowheads="1"/>
          </p:cNvSpPr>
          <p:nvPr/>
        </p:nvSpPr>
        <p:spPr bwMode="auto">
          <a:xfrm>
            <a:off x="76200" y="152400"/>
            <a:ext cx="8991600" cy="381000"/>
          </a:xfrm>
          <a:prstGeom prst="rect">
            <a:avLst/>
          </a:prstGeom>
          <a:noFill/>
          <a:ln w="12700">
            <a:noFill/>
            <a:miter lim="800000"/>
            <a:headEnd/>
            <a:tailEnd/>
          </a:ln>
          <a:effectLst/>
        </p:spPr>
        <p:txBody>
          <a:bodyPr lIns="90488" tIns="44450" rIns="90488" bIns="44450" anchor="ctr"/>
          <a:lstStyle/>
          <a:p>
            <a:pPr algn="ctr" eaLnBrk="0" hangingPunct="0">
              <a:defRPr/>
            </a:pPr>
            <a:r>
              <a:rPr lang="en-US" sz="3600" b="1" u="sng">
                <a:solidFill>
                  <a:schemeClr val="tx2"/>
                </a:solidFill>
                <a:effectLst>
                  <a:outerShdw blurRad="38100" dist="38100" dir="2700000" algn="tl">
                    <a:srgbClr val="C0C0C0"/>
                  </a:outerShdw>
                </a:effectLst>
                <a:latin typeface="Times New Roman" pitchFamily="18" charset="0"/>
                <a:cs typeface="+mn-cs"/>
              </a:rPr>
              <a:t>Transaction Posted to T-accounts</a:t>
            </a:r>
          </a:p>
        </p:txBody>
      </p:sp>
      <p:sp>
        <p:nvSpPr>
          <p:cNvPr id="43014" name="Rectangle 5"/>
          <p:cNvSpPr>
            <a:spLocks noChangeArrowheads="1"/>
          </p:cNvSpPr>
          <p:nvPr/>
        </p:nvSpPr>
        <p:spPr bwMode="auto">
          <a:xfrm>
            <a:off x="2193925" y="2144713"/>
            <a:ext cx="24130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700">
                <a:solidFill>
                  <a:srgbClr val="000000"/>
                </a:solidFill>
              </a:rPr>
              <a:t> </a:t>
            </a:r>
          </a:p>
        </p:txBody>
      </p:sp>
      <p:sp>
        <p:nvSpPr>
          <p:cNvPr id="43015" name="Rectangle 6"/>
          <p:cNvSpPr>
            <a:spLocks noChangeArrowheads="1"/>
          </p:cNvSpPr>
          <p:nvPr/>
        </p:nvSpPr>
        <p:spPr bwMode="auto">
          <a:xfrm>
            <a:off x="1936750" y="3543300"/>
            <a:ext cx="2413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700">
                <a:solidFill>
                  <a:srgbClr val="000000"/>
                </a:solidFill>
              </a:rPr>
              <a:t> </a:t>
            </a:r>
          </a:p>
        </p:txBody>
      </p:sp>
      <p:sp>
        <p:nvSpPr>
          <p:cNvPr id="43016" name="Rectangle 7"/>
          <p:cNvSpPr>
            <a:spLocks noChangeArrowheads="1"/>
          </p:cNvSpPr>
          <p:nvPr/>
        </p:nvSpPr>
        <p:spPr bwMode="auto">
          <a:xfrm>
            <a:off x="2193925" y="3543300"/>
            <a:ext cx="2413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700">
                <a:solidFill>
                  <a:srgbClr val="000000"/>
                </a:solidFill>
              </a:rPr>
              <a:t> </a:t>
            </a:r>
          </a:p>
        </p:txBody>
      </p:sp>
      <p:sp>
        <p:nvSpPr>
          <p:cNvPr id="43017" name="Rectangle 8"/>
          <p:cNvSpPr>
            <a:spLocks noChangeArrowheads="1"/>
          </p:cNvSpPr>
          <p:nvPr/>
        </p:nvSpPr>
        <p:spPr bwMode="auto">
          <a:xfrm>
            <a:off x="228600" y="2286000"/>
            <a:ext cx="2711450" cy="74613"/>
          </a:xfrm>
          <a:prstGeom prst="rect">
            <a:avLst/>
          </a:prstGeom>
          <a:solidFill>
            <a:srgbClr val="0000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3018" name="Rectangle 9"/>
          <p:cNvSpPr>
            <a:spLocks noChangeArrowheads="1"/>
          </p:cNvSpPr>
          <p:nvPr/>
        </p:nvSpPr>
        <p:spPr bwMode="auto">
          <a:xfrm>
            <a:off x="3276600" y="2286000"/>
            <a:ext cx="2546350" cy="74613"/>
          </a:xfrm>
          <a:prstGeom prst="rect">
            <a:avLst/>
          </a:prstGeom>
          <a:solidFill>
            <a:srgbClr val="0000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3019" name="Rectangle 10"/>
          <p:cNvSpPr>
            <a:spLocks noChangeArrowheads="1"/>
          </p:cNvSpPr>
          <p:nvPr/>
        </p:nvSpPr>
        <p:spPr bwMode="auto">
          <a:xfrm>
            <a:off x="6172200" y="2262188"/>
            <a:ext cx="2470150" cy="74612"/>
          </a:xfrm>
          <a:prstGeom prst="rect">
            <a:avLst/>
          </a:prstGeom>
          <a:solidFill>
            <a:srgbClr val="0000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3020" name="Text Box 12"/>
          <p:cNvSpPr txBox="1">
            <a:spLocks noChangeArrowheads="1"/>
          </p:cNvSpPr>
          <p:nvPr/>
        </p:nvSpPr>
        <p:spPr bwMode="auto">
          <a:xfrm>
            <a:off x="914400" y="609600"/>
            <a:ext cx="822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latin typeface="Times New Roman" pitchFamily="18" charset="0"/>
              </a:rPr>
              <a:t>   Balances of all accounts after Year 1 closings.</a:t>
            </a:r>
            <a:endParaRPr lang="en-US" sz="2400">
              <a:latin typeface="Times New Roman" pitchFamily="18" charset="0"/>
            </a:endParaRPr>
          </a:p>
        </p:txBody>
      </p:sp>
      <p:sp>
        <p:nvSpPr>
          <p:cNvPr id="43021" name="Line 13"/>
          <p:cNvSpPr>
            <a:spLocks noChangeShapeType="1"/>
          </p:cNvSpPr>
          <p:nvPr/>
        </p:nvSpPr>
        <p:spPr bwMode="auto">
          <a:xfrm>
            <a:off x="228600" y="5257800"/>
            <a:ext cx="27432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22" name="Line 14"/>
          <p:cNvSpPr>
            <a:spLocks noChangeShapeType="1"/>
          </p:cNvSpPr>
          <p:nvPr/>
        </p:nvSpPr>
        <p:spPr bwMode="auto">
          <a:xfrm>
            <a:off x="3276600" y="5257800"/>
            <a:ext cx="25908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23" name="Line 15"/>
          <p:cNvSpPr>
            <a:spLocks noChangeShapeType="1"/>
          </p:cNvSpPr>
          <p:nvPr/>
        </p:nvSpPr>
        <p:spPr bwMode="auto">
          <a:xfrm>
            <a:off x="6248400" y="5486400"/>
            <a:ext cx="25146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24" name="Line 16"/>
          <p:cNvSpPr>
            <a:spLocks noChangeShapeType="1"/>
          </p:cNvSpPr>
          <p:nvPr/>
        </p:nvSpPr>
        <p:spPr bwMode="auto">
          <a:xfrm>
            <a:off x="1676400" y="2286000"/>
            <a:ext cx="0" cy="2362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25" name="Line 17"/>
          <p:cNvSpPr>
            <a:spLocks noChangeShapeType="1"/>
          </p:cNvSpPr>
          <p:nvPr/>
        </p:nvSpPr>
        <p:spPr bwMode="auto">
          <a:xfrm>
            <a:off x="4572000" y="2286000"/>
            <a:ext cx="0" cy="2362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26" name="Line 18"/>
          <p:cNvSpPr>
            <a:spLocks noChangeShapeType="1"/>
          </p:cNvSpPr>
          <p:nvPr/>
        </p:nvSpPr>
        <p:spPr bwMode="auto">
          <a:xfrm>
            <a:off x="7391400" y="2286000"/>
            <a:ext cx="0" cy="23622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27" name="Line 19"/>
          <p:cNvSpPr>
            <a:spLocks noChangeShapeType="1"/>
          </p:cNvSpPr>
          <p:nvPr/>
        </p:nvSpPr>
        <p:spPr bwMode="auto">
          <a:xfrm>
            <a:off x="1676400" y="5257800"/>
            <a:ext cx="0" cy="12954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28" name="Line 20"/>
          <p:cNvSpPr>
            <a:spLocks noChangeShapeType="1"/>
          </p:cNvSpPr>
          <p:nvPr/>
        </p:nvSpPr>
        <p:spPr bwMode="auto">
          <a:xfrm>
            <a:off x="4572000" y="5257800"/>
            <a:ext cx="0" cy="13716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29" name="Line 21"/>
          <p:cNvSpPr>
            <a:spLocks noChangeShapeType="1"/>
          </p:cNvSpPr>
          <p:nvPr/>
        </p:nvSpPr>
        <p:spPr bwMode="auto">
          <a:xfrm>
            <a:off x="7391400" y="5486400"/>
            <a:ext cx="0" cy="10668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30" name="Text Box 22"/>
          <p:cNvSpPr txBox="1">
            <a:spLocks noChangeArrowheads="1"/>
          </p:cNvSpPr>
          <p:nvPr/>
        </p:nvSpPr>
        <p:spPr bwMode="auto">
          <a:xfrm>
            <a:off x="914400" y="1828800"/>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  Cash</a:t>
            </a:r>
            <a:endParaRPr lang="en-US" sz="2400">
              <a:latin typeface="Times New Roman" pitchFamily="18" charset="0"/>
            </a:endParaRPr>
          </a:p>
        </p:txBody>
      </p:sp>
      <p:sp>
        <p:nvSpPr>
          <p:cNvPr id="43031" name="Text Box 23"/>
          <p:cNvSpPr txBox="1">
            <a:spLocks noChangeArrowheads="1"/>
          </p:cNvSpPr>
          <p:nvPr/>
        </p:nvSpPr>
        <p:spPr bwMode="auto">
          <a:xfrm>
            <a:off x="3352800" y="1828800"/>
            <a:ext cx="236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  Acct. Rec.</a:t>
            </a:r>
          </a:p>
        </p:txBody>
      </p:sp>
      <p:sp>
        <p:nvSpPr>
          <p:cNvPr id="43032" name="Text Box 24"/>
          <p:cNvSpPr txBox="1">
            <a:spLocks noChangeArrowheads="1"/>
          </p:cNvSpPr>
          <p:nvPr/>
        </p:nvSpPr>
        <p:spPr bwMode="auto">
          <a:xfrm>
            <a:off x="6096000" y="1828800"/>
            <a:ext cx="259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Allow. for D.A</a:t>
            </a:r>
            <a:r>
              <a:rPr lang="en-US" sz="2400">
                <a:solidFill>
                  <a:schemeClr val="tx2"/>
                </a:solidFill>
                <a:latin typeface="Times New Roman" pitchFamily="18" charset="0"/>
              </a:rPr>
              <a:t>.</a:t>
            </a:r>
            <a:endParaRPr lang="en-US" sz="2400">
              <a:latin typeface="Times New Roman" pitchFamily="18" charset="0"/>
            </a:endParaRPr>
          </a:p>
        </p:txBody>
      </p:sp>
      <p:sp>
        <p:nvSpPr>
          <p:cNvPr id="43033" name="Text Box 25"/>
          <p:cNvSpPr txBox="1">
            <a:spLocks noChangeArrowheads="1"/>
          </p:cNvSpPr>
          <p:nvPr/>
        </p:nvSpPr>
        <p:spPr bwMode="auto">
          <a:xfrm>
            <a:off x="0" y="4724400"/>
            <a:ext cx="327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t> </a:t>
            </a:r>
            <a:r>
              <a:rPr lang="en-US" sz="2800" b="1">
                <a:solidFill>
                  <a:schemeClr val="tx2"/>
                </a:solidFill>
              </a:rPr>
              <a:t>Service Revenue</a:t>
            </a:r>
            <a:r>
              <a:rPr lang="en-US" sz="2800" b="1"/>
              <a:t> </a:t>
            </a:r>
            <a:endParaRPr lang="en-US" sz="2400">
              <a:latin typeface="Times New Roman" pitchFamily="18" charset="0"/>
            </a:endParaRPr>
          </a:p>
        </p:txBody>
      </p:sp>
      <p:sp>
        <p:nvSpPr>
          <p:cNvPr id="43034" name="Text Box 26"/>
          <p:cNvSpPr txBox="1">
            <a:spLocks noChangeArrowheads="1"/>
          </p:cNvSpPr>
          <p:nvPr/>
        </p:nvSpPr>
        <p:spPr bwMode="auto">
          <a:xfrm>
            <a:off x="3276600" y="4800600"/>
            <a:ext cx="2667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Bad Debt Exp.</a:t>
            </a:r>
            <a:endParaRPr lang="en-US" sz="2400">
              <a:latin typeface="Times New Roman" pitchFamily="18" charset="0"/>
            </a:endParaRPr>
          </a:p>
        </p:txBody>
      </p:sp>
      <p:sp>
        <p:nvSpPr>
          <p:cNvPr id="43035" name="Text Box 27"/>
          <p:cNvSpPr txBox="1">
            <a:spLocks noChangeArrowheads="1"/>
          </p:cNvSpPr>
          <p:nvPr/>
        </p:nvSpPr>
        <p:spPr bwMode="auto">
          <a:xfrm>
            <a:off x="6248400" y="50292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tx2"/>
                </a:solidFill>
              </a:rPr>
              <a:t> Retain. Earn.</a:t>
            </a:r>
            <a:endParaRPr lang="en-US" sz="2400">
              <a:latin typeface="Times New Roman" pitchFamily="18" charset="0"/>
            </a:endParaRPr>
          </a:p>
        </p:txBody>
      </p:sp>
      <p:sp>
        <p:nvSpPr>
          <p:cNvPr id="43036" name="Text Box 28"/>
          <p:cNvSpPr txBox="1">
            <a:spLocks noChangeArrowheads="1"/>
          </p:cNvSpPr>
          <p:nvPr/>
        </p:nvSpPr>
        <p:spPr bwMode="auto">
          <a:xfrm>
            <a:off x="0" y="2514600"/>
            <a:ext cx="160020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0"/>
              </a:spcBef>
            </a:pPr>
            <a:r>
              <a:rPr lang="en-US" sz="2400" b="1"/>
              <a:t>(2)   7,000</a:t>
            </a:r>
          </a:p>
          <a:p>
            <a:pPr>
              <a:lnSpc>
                <a:spcPct val="75000"/>
              </a:lnSpc>
              <a:spcBef>
                <a:spcPct val="50000"/>
              </a:spcBef>
            </a:pPr>
            <a:r>
              <a:rPr lang="en-US" sz="2400" b="1"/>
              <a:t>5b        50</a:t>
            </a:r>
          </a:p>
          <a:p>
            <a:pPr>
              <a:lnSpc>
                <a:spcPct val="75000"/>
              </a:lnSpc>
              <a:spcBef>
                <a:spcPct val="50000"/>
              </a:spcBef>
            </a:pPr>
            <a:r>
              <a:rPr lang="en-US" sz="2400" b="1">
                <a:solidFill>
                  <a:srgbClr val="FD0129"/>
                </a:solidFill>
              </a:rPr>
              <a:t>bal. 7,050</a:t>
            </a:r>
            <a:endParaRPr lang="en-US" sz="2400" b="1"/>
          </a:p>
          <a:p>
            <a:pPr>
              <a:lnSpc>
                <a:spcPct val="75000"/>
              </a:lnSpc>
              <a:spcBef>
                <a:spcPct val="50000"/>
              </a:spcBef>
            </a:pPr>
            <a:endParaRPr lang="en-US" sz="2400">
              <a:latin typeface="Times New Roman" pitchFamily="18" charset="0"/>
            </a:endParaRPr>
          </a:p>
        </p:txBody>
      </p:sp>
      <p:sp>
        <p:nvSpPr>
          <p:cNvPr id="43037" name="Line 29"/>
          <p:cNvSpPr>
            <a:spLocks noChangeShapeType="1"/>
          </p:cNvSpPr>
          <p:nvPr/>
        </p:nvSpPr>
        <p:spPr bwMode="auto">
          <a:xfrm>
            <a:off x="0" y="3276600"/>
            <a:ext cx="2895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38" name="Text Box 30"/>
          <p:cNvSpPr txBox="1">
            <a:spLocks noChangeArrowheads="1"/>
          </p:cNvSpPr>
          <p:nvPr/>
        </p:nvSpPr>
        <p:spPr bwMode="auto">
          <a:xfrm>
            <a:off x="2895600" y="2362200"/>
            <a:ext cx="16002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25000"/>
              </a:spcBef>
            </a:pPr>
            <a:r>
              <a:rPr lang="en-US" sz="2400" b="1"/>
              <a:t>(1) 10,000</a:t>
            </a:r>
          </a:p>
          <a:p>
            <a:pPr>
              <a:lnSpc>
                <a:spcPct val="75000"/>
              </a:lnSpc>
              <a:spcBef>
                <a:spcPct val="25000"/>
              </a:spcBef>
            </a:pPr>
            <a:endParaRPr lang="en-US" sz="2400" b="1"/>
          </a:p>
          <a:p>
            <a:pPr>
              <a:lnSpc>
                <a:spcPct val="75000"/>
              </a:lnSpc>
              <a:spcBef>
                <a:spcPct val="25000"/>
              </a:spcBef>
            </a:pPr>
            <a:r>
              <a:rPr lang="en-US" sz="2400" b="1"/>
              <a:t>  5a      50</a:t>
            </a:r>
          </a:p>
          <a:p>
            <a:pPr>
              <a:lnSpc>
                <a:spcPct val="75000"/>
              </a:lnSpc>
              <a:spcBef>
                <a:spcPct val="25000"/>
              </a:spcBef>
            </a:pPr>
            <a:r>
              <a:rPr lang="en-US" sz="2400" b="1"/>
              <a:t> </a:t>
            </a:r>
            <a:r>
              <a:rPr lang="en-US" sz="2400" b="1">
                <a:solidFill>
                  <a:srgbClr val="FD0129"/>
                </a:solidFill>
              </a:rPr>
              <a:t>bal 2,950</a:t>
            </a:r>
            <a:endParaRPr lang="en-US" sz="2400" b="1"/>
          </a:p>
          <a:p>
            <a:pPr>
              <a:lnSpc>
                <a:spcPct val="75000"/>
              </a:lnSpc>
              <a:spcBef>
                <a:spcPct val="25000"/>
              </a:spcBef>
            </a:pPr>
            <a:r>
              <a:rPr lang="en-US" sz="2400" b="1"/>
              <a:t> </a:t>
            </a:r>
            <a:endParaRPr lang="en-US" sz="2400" b="1">
              <a:solidFill>
                <a:srgbClr val="FD0129"/>
              </a:solidFill>
            </a:endParaRPr>
          </a:p>
          <a:p>
            <a:pPr>
              <a:lnSpc>
                <a:spcPct val="75000"/>
              </a:lnSpc>
              <a:spcBef>
                <a:spcPct val="25000"/>
              </a:spcBef>
            </a:pPr>
            <a:endParaRPr lang="en-US" sz="2400">
              <a:latin typeface="Times New Roman" pitchFamily="18" charset="0"/>
            </a:endParaRPr>
          </a:p>
        </p:txBody>
      </p:sp>
      <p:sp>
        <p:nvSpPr>
          <p:cNvPr id="43039" name="Text Box 31"/>
          <p:cNvSpPr txBox="1">
            <a:spLocks noChangeArrowheads="1"/>
          </p:cNvSpPr>
          <p:nvPr/>
        </p:nvSpPr>
        <p:spPr bwMode="auto">
          <a:xfrm>
            <a:off x="4572000" y="2362200"/>
            <a:ext cx="15240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25000"/>
              </a:spcBef>
            </a:pPr>
            <a:r>
              <a:rPr lang="en-US" sz="2400" b="1"/>
              <a:t>7,000  (2)</a:t>
            </a:r>
          </a:p>
          <a:p>
            <a:pPr>
              <a:lnSpc>
                <a:spcPct val="75000"/>
              </a:lnSpc>
              <a:spcBef>
                <a:spcPct val="25000"/>
              </a:spcBef>
            </a:pPr>
            <a:r>
              <a:rPr lang="en-US" sz="2400" b="1"/>
              <a:t>     50  (4)</a:t>
            </a:r>
          </a:p>
          <a:p>
            <a:pPr>
              <a:lnSpc>
                <a:spcPct val="75000"/>
              </a:lnSpc>
              <a:spcBef>
                <a:spcPct val="25000"/>
              </a:spcBef>
            </a:pPr>
            <a:r>
              <a:rPr lang="en-US" sz="2400" b="1"/>
              <a:t>     50 </a:t>
            </a:r>
            <a:r>
              <a:rPr lang="en-US" sz="2000" b="1"/>
              <a:t>(5b)</a:t>
            </a:r>
          </a:p>
          <a:p>
            <a:pPr>
              <a:lnSpc>
                <a:spcPct val="75000"/>
              </a:lnSpc>
              <a:spcBef>
                <a:spcPct val="25000"/>
              </a:spcBef>
            </a:pPr>
            <a:endParaRPr lang="en-US" sz="2000" b="1"/>
          </a:p>
          <a:p>
            <a:pPr>
              <a:lnSpc>
                <a:spcPct val="75000"/>
              </a:lnSpc>
              <a:spcBef>
                <a:spcPct val="25000"/>
              </a:spcBef>
            </a:pPr>
            <a:endParaRPr lang="en-US" sz="2400" b="1">
              <a:solidFill>
                <a:srgbClr val="FD0129"/>
              </a:solidFill>
            </a:endParaRPr>
          </a:p>
        </p:txBody>
      </p:sp>
      <p:sp>
        <p:nvSpPr>
          <p:cNvPr id="43040" name="Line 32"/>
          <p:cNvSpPr>
            <a:spLocks noChangeShapeType="1"/>
          </p:cNvSpPr>
          <p:nvPr/>
        </p:nvSpPr>
        <p:spPr bwMode="auto">
          <a:xfrm>
            <a:off x="3124200" y="3429000"/>
            <a:ext cx="2819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41" name="Text Box 33"/>
          <p:cNvSpPr txBox="1">
            <a:spLocks noChangeArrowheads="1"/>
          </p:cNvSpPr>
          <p:nvPr/>
        </p:nvSpPr>
        <p:spPr bwMode="auto">
          <a:xfrm>
            <a:off x="6019800" y="23622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b="1"/>
              <a:t> (4)   50</a:t>
            </a:r>
          </a:p>
        </p:txBody>
      </p:sp>
      <p:sp>
        <p:nvSpPr>
          <p:cNvPr id="43042" name="Text Box 34"/>
          <p:cNvSpPr txBox="1">
            <a:spLocks noChangeArrowheads="1"/>
          </p:cNvSpPr>
          <p:nvPr/>
        </p:nvSpPr>
        <p:spPr bwMode="auto">
          <a:xfrm>
            <a:off x="7391400" y="2438400"/>
            <a:ext cx="14478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0"/>
              </a:spcBef>
            </a:pPr>
            <a:r>
              <a:rPr lang="en-US" sz="2400">
                <a:latin typeface="Times New Roman" pitchFamily="18" charset="0"/>
              </a:rPr>
              <a:t> </a:t>
            </a:r>
            <a:r>
              <a:rPr lang="en-US" sz="2400" b="1"/>
              <a:t>200   (3)</a:t>
            </a:r>
          </a:p>
          <a:p>
            <a:pPr>
              <a:lnSpc>
                <a:spcPct val="75000"/>
              </a:lnSpc>
              <a:spcBef>
                <a:spcPct val="50000"/>
              </a:spcBef>
            </a:pPr>
            <a:r>
              <a:rPr lang="en-US" sz="2400" b="1"/>
              <a:t>   50  </a:t>
            </a:r>
            <a:r>
              <a:rPr lang="en-US" sz="2000" b="1"/>
              <a:t>(5a)</a:t>
            </a:r>
          </a:p>
          <a:p>
            <a:pPr>
              <a:lnSpc>
                <a:spcPct val="75000"/>
              </a:lnSpc>
              <a:spcBef>
                <a:spcPct val="25000"/>
              </a:spcBef>
            </a:pPr>
            <a:r>
              <a:rPr lang="en-US" sz="2400" b="1"/>
              <a:t> </a:t>
            </a:r>
            <a:r>
              <a:rPr lang="en-US" sz="2400" b="1">
                <a:solidFill>
                  <a:srgbClr val="FD0129"/>
                </a:solidFill>
              </a:rPr>
              <a:t>200 bal.</a:t>
            </a:r>
            <a:endParaRPr lang="en-US" sz="2400" b="1"/>
          </a:p>
          <a:p>
            <a:pPr>
              <a:lnSpc>
                <a:spcPct val="75000"/>
              </a:lnSpc>
              <a:spcBef>
                <a:spcPct val="25000"/>
              </a:spcBef>
            </a:pPr>
            <a:r>
              <a:rPr lang="en-US" sz="2400" b="1"/>
              <a:t> </a:t>
            </a:r>
            <a:endParaRPr lang="en-US" sz="2400" b="1">
              <a:solidFill>
                <a:srgbClr val="FD0129"/>
              </a:solidFill>
            </a:endParaRPr>
          </a:p>
          <a:p>
            <a:pPr>
              <a:lnSpc>
                <a:spcPct val="75000"/>
              </a:lnSpc>
              <a:spcBef>
                <a:spcPct val="25000"/>
              </a:spcBef>
            </a:pPr>
            <a:r>
              <a:rPr lang="en-US" sz="2400" b="1">
                <a:solidFill>
                  <a:srgbClr val="FD0129"/>
                </a:solidFill>
              </a:rPr>
              <a:t> </a:t>
            </a:r>
            <a:endParaRPr lang="en-US" sz="2400" b="1"/>
          </a:p>
        </p:txBody>
      </p:sp>
      <p:sp>
        <p:nvSpPr>
          <p:cNvPr id="43043" name="Line 35"/>
          <p:cNvSpPr>
            <a:spLocks noChangeShapeType="1"/>
          </p:cNvSpPr>
          <p:nvPr/>
        </p:nvSpPr>
        <p:spPr bwMode="auto">
          <a:xfrm>
            <a:off x="6248400" y="3200400"/>
            <a:ext cx="2362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44" name="Text Box 36"/>
          <p:cNvSpPr txBox="1">
            <a:spLocks noChangeArrowheads="1"/>
          </p:cNvSpPr>
          <p:nvPr/>
        </p:nvSpPr>
        <p:spPr bwMode="auto">
          <a:xfrm>
            <a:off x="0" y="5334000"/>
            <a:ext cx="32766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
              </a:spcBef>
            </a:pPr>
            <a:r>
              <a:rPr lang="en-US" sz="2400">
                <a:latin typeface="Times New Roman" pitchFamily="18" charset="0"/>
              </a:rPr>
              <a:t>                     </a:t>
            </a:r>
            <a:r>
              <a:rPr lang="en-US" sz="2400" b="1"/>
              <a:t>10,000 (1)</a:t>
            </a:r>
          </a:p>
          <a:p>
            <a:pPr>
              <a:lnSpc>
                <a:spcPct val="75000"/>
              </a:lnSpc>
              <a:spcBef>
                <a:spcPct val="5000"/>
              </a:spcBef>
            </a:pPr>
            <a:r>
              <a:rPr lang="en-US" sz="2400" b="1"/>
              <a:t> (c) 10,000</a:t>
            </a:r>
          </a:p>
          <a:p>
            <a:pPr>
              <a:lnSpc>
                <a:spcPct val="75000"/>
              </a:lnSpc>
              <a:spcBef>
                <a:spcPct val="5000"/>
              </a:spcBef>
            </a:pPr>
            <a:r>
              <a:rPr lang="en-US" sz="2400" b="1"/>
              <a:t>                        </a:t>
            </a:r>
            <a:r>
              <a:rPr lang="en-US" sz="2400" b="1">
                <a:solidFill>
                  <a:srgbClr val="FD0129"/>
                </a:solidFill>
              </a:rPr>
              <a:t>0 bal</a:t>
            </a:r>
            <a:endParaRPr lang="en-US" sz="2400" b="1"/>
          </a:p>
          <a:p>
            <a:pPr>
              <a:lnSpc>
                <a:spcPct val="75000"/>
              </a:lnSpc>
              <a:spcBef>
                <a:spcPct val="5000"/>
              </a:spcBef>
            </a:pPr>
            <a:endParaRPr lang="en-US" sz="2400" b="1"/>
          </a:p>
        </p:txBody>
      </p:sp>
      <p:sp>
        <p:nvSpPr>
          <p:cNvPr id="43045" name="Line 37"/>
          <p:cNvSpPr>
            <a:spLocks noChangeShapeType="1"/>
          </p:cNvSpPr>
          <p:nvPr/>
        </p:nvSpPr>
        <p:spPr bwMode="auto">
          <a:xfrm flipV="1">
            <a:off x="304800" y="5943600"/>
            <a:ext cx="2590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46" name="Text Box 38"/>
          <p:cNvSpPr txBox="1">
            <a:spLocks noChangeArrowheads="1"/>
          </p:cNvSpPr>
          <p:nvPr/>
        </p:nvSpPr>
        <p:spPr bwMode="auto">
          <a:xfrm>
            <a:off x="3124200" y="5334000"/>
            <a:ext cx="27432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5000"/>
              </a:spcBef>
            </a:pPr>
            <a:r>
              <a:rPr lang="en-US" sz="2400" b="1"/>
              <a:t> (3)  200    </a:t>
            </a:r>
          </a:p>
          <a:p>
            <a:pPr>
              <a:lnSpc>
                <a:spcPct val="60000"/>
              </a:lnSpc>
              <a:spcBef>
                <a:spcPct val="5000"/>
              </a:spcBef>
            </a:pPr>
            <a:r>
              <a:rPr lang="en-US" sz="2400" b="1"/>
              <a:t>                 200 (c)</a:t>
            </a:r>
          </a:p>
          <a:p>
            <a:pPr>
              <a:lnSpc>
                <a:spcPct val="75000"/>
              </a:lnSpc>
              <a:spcBef>
                <a:spcPct val="25000"/>
              </a:spcBef>
            </a:pPr>
            <a:r>
              <a:rPr lang="en-US" sz="2400" b="1"/>
              <a:t>   </a:t>
            </a:r>
            <a:r>
              <a:rPr lang="en-US" sz="2400" b="1">
                <a:solidFill>
                  <a:srgbClr val="FD0129"/>
                </a:solidFill>
              </a:rPr>
              <a:t>bal.  0</a:t>
            </a:r>
            <a:endParaRPr lang="en-US" sz="2400" b="1"/>
          </a:p>
          <a:p>
            <a:pPr>
              <a:lnSpc>
                <a:spcPct val="75000"/>
              </a:lnSpc>
              <a:spcBef>
                <a:spcPct val="25000"/>
              </a:spcBef>
            </a:pPr>
            <a:r>
              <a:rPr lang="en-US" sz="2400" b="1"/>
              <a:t> </a:t>
            </a:r>
          </a:p>
        </p:txBody>
      </p:sp>
      <p:sp>
        <p:nvSpPr>
          <p:cNvPr id="43047" name="Line 39"/>
          <p:cNvSpPr>
            <a:spLocks noChangeShapeType="1"/>
          </p:cNvSpPr>
          <p:nvPr/>
        </p:nvSpPr>
        <p:spPr bwMode="auto">
          <a:xfrm>
            <a:off x="3276600" y="5943600"/>
            <a:ext cx="2514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48" name="Text Box 40"/>
          <p:cNvSpPr txBox="1">
            <a:spLocks noChangeArrowheads="1"/>
          </p:cNvSpPr>
          <p:nvPr/>
        </p:nvSpPr>
        <p:spPr bwMode="auto">
          <a:xfrm>
            <a:off x="6172200" y="5486400"/>
            <a:ext cx="2971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spcBef>
                <a:spcPct val="15000"/>
              </a:spcBef>
            </a:pPr>
            <a:r>
              <a:rPr lang="en-US" sz="2400" b="1"/>
              <a:t>(c)  200  10,000 (c)</a:t>
            </a:r>
          </a:p>
          <a:p>
            <a:pPr>
              <a:lnSpc>
                <a:spcPct val="85000"/>
              </a:lnSpc>
              <a:spcBef>
                <a:spcPct val="15000"/>
              </a:spcBef>
            </a:pPr>
            <a:r>
              <a:rPr lang="en-US" sz="2400">
                <a:latin typeface="Times New Roman" pitchFamily="18" charset="0"/>
              </a:rPr>
              <a:t>                  </a:t>
            </a:r>
            <a:r>
              <a:rPr lang="en-US" sz="2400" b="1">
                <a:solidFill>
                  <a:srgbClr val="FD0129"/>
                </a:solidFill>
              </a:rPr>
              <a:t>9,800 </a:t>
            </a:r>
            <a:r>
              <a:rPr lang="en-US" sz="2000" b="1">
                <a:solidFill>
                  <a:srgbClr val="FD0129"/>
                </a:solidFill>
              </a:rPr>
              <a:t>bal.</a:t>
            </a:r>
            <a:endParaRPr lang="en-US" sz="2400">
              <a:latin typeface="Times New Roman" pitchFamily="18" charset="0"/>
            </a:endParaRPr>
          </a:p>
        </p:txBody>
      </p:sp>
      <p:sp>
        <p:nvSpPr>
          <p:cNvPr id="43049" name="Line 41"/>
          <p:cNvSpPr>
            <a:spLocks noChangeShapeType="1"/>
          </p:cNvSpPr>
          <p:nvPr/>
        </p:nvSpPr>
        <p:spPr bwMode="auto">
          <a:xfrm>
            <a:off x="6248400" y="5867400"/>
            <a:ext cx="2438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Slide Number Placeholder 6"/>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30400F4C-D00E-48BC-BD1E-DFA85CD5F2C9}" type="slidenum">
              <a:rPr lang="en-US" smtClean="0"/>
              <a:pPr eaLnBrk="1" hangingPunct="1">
                <a:defRPr/>
              </a:pPr>
              <a:t>42</a:t>
            </a:fld>
            <a:endParaRPr lang="en-US" smtClean="0"/>
          </a:p>
        </p:txBody>
      </p:sp>
      <p:sp>
        <p:nvSpPr>
          <p:cNvPr id="44035" name="Rectangle 2"/>
          <p:cNvSpPr>
            <a:spLocks noGrp="1" noChangeArrowheads="1"/>
          </p:cNvSpPr>
          <p:nvPr>
            <p:ph type="title"/>
          </p:nvPr>
        </p:nvSpPr>
        <p:spPr>
          <a:effectLst>
            <a:outerShdw dist="13470" dir="2700000" algn="ctr" rotWithShape="0">
              <a:schemeClr val="bg2"/>
            </a:outerShdw>
          </a:effectLst>
        </p:spPr>
        <p:txBody>
          <a:bodyPr lIns="90488" tIns="44450" rIns="90488" bIns="44450"/>
          <a:lstStyle/>
          <a:p>
            <a:pPr eaLnBrk="1" hangingPunct="1"/>
            <a:r>
              <a:rPr lang="en-US" smtClean="0"/>
              <a:t>Summary: </a:t>
            </a:r>
            <a:br>
              <a:rPr lang="en-US" smtClean="0"/>
            </a:br>
            <a:r>
              <a:rPr lang="en-US" smtClean="0"/>
              <a:t>        Accounting for Bad Debts</a:t>
            </a:r>
          </a:p>
        </p:txBody>
      </p:sp>
      <p:sp>
        <p:nvSpPr>
          <p:cNvPr id="51203" name="Rectangle 3"/>
          <p:cNvSpPr>
            <a:spLocks noGrp="1" noChangeArrowheads="1"/>
          </p:cNvSpPr>
          <p:nvPr>
            <p:ph type="body" sz="half" idx="1"/>
          </p:nvPr>
        </p:nvSpPr>
        <p:spPr>
          <a:xfrm>
            <a:off x="457200" y="1600200"/>
            <a:ext cx="5405438" cy="4525963"/>
          </a:xfrm>
        </p:spPr>
        <p:txBody>
          <a:bodyPr lIns="90488" tIns="44450" rIns="90488" bIns="44450"/>
          <a:lstStyle/>
          <a:p>
            <a:pPr eaLnBrk="1" hangingPunct="1"/>
            <a:r>
              <a:rPr lang="en-US" sz="2800" b="1" smtClean="0"/>
              <a:t>Allowance method</a:t>
            </a:r>
          </a:p>
          <a:p>
            <a:pPr lvl="1" eaLnBrk="1" hangingPunct="1"/>
            <a:r>
              <a:rPr lang="en-US" sz="2400" smtClean="0"/>
              <a:t>GAAP</a:t>
            </a:r>
          </a:p>
          <a:p>
            <a:pPr lvl="1" eaLnBrk="1" hangingPunct="1"/>
            <a:r>
              <a:rPr lang="en-US" sz="2400" smtClean="0"/>
              <a:t>Required if company has a </a:t>
            </a:r>
            <a:r>
              <a:rPr lang="en-US" sz="2400" b="1" i="1" smtClean="0"/>
              <a:t>significant amount</a:t>
            </a:r>
            <a:r>
              <a:rPr lang="en-US" sz="2400" smtClean="0"/>
              <a:t> of bad debts.</a:t>
            </a:r>
          </a:p>
          <a:p>
            <a:pPr lvl="1" eaLnBrk="1" hangingPunct="1"/>
            <a:r>
              <a:rPr lang="en-US" sz="2400" b="1" smtClean="0">
                <a:solidFill>
                  <a:srgbClr val="FD0129"/>
                </a:solidFill>
              </a:rPr>
              <a:t>Matches</a:t>
            </a:r>
            <a:r>
              <a:rPr lang="en-US" sz="2400" smtClean="0"/>
              <a:t> bad debt expense (on the income statement) with the sale.</a:t>
            </a:r>
          </a:p>
          <a:p>
            <a:pPr lvl="1" eaLnBrk="1" hangingPunct="1"/>
            <a:r>
              <a:rPr lang="en-US" sz="2400" smtClean="0"/>
              <a:t>Requires an adjusting journal entry before closing the books.</a:t>
            </a:r>
          </a:p>
        </p:txBody>
      </p:sp>
      <p:pic>
        <p:nvPicPr>
          <p:cNvPr id="44037" name="Picture 4"/>
          <p:cNvPicPr>
            <a:picLocks noGrp="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789613" y="2109788"/>
            <a:ext cx="3109912" cy="3148012"/>
          </a:xfrm>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dissolve">
                                      <p:cBhvr>
                                        <p:cTn id="7" dur="500"/>
                                        <p:tgtEl>
                                          <p:spTgt spid="5120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1203">
                                            <p:txEl>
                                              <p:pRg st="1" end="1"/>
                                            </p:txEl>
                                          </p:spTgt>
                                        </p:tgtEl>
                                        <p:attrNameLst>
                                          <p:attrName>style.visibility</p:attrName>
                                        </p:attrNameLst>
                                      </p:cBhvr>
                                      <p:to>
                                        <p:strVal val="visible"/>
                                      </p:to>
                                    </p:set>
                                    <p:animEffect transition="in" filter="dissolve">
                                      <p:cBhvr>
                                        <p:cTn id="10" dur="500"/>
                                        <p:tgtEl>
                                          <p:spTgt spid="5120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1203">
                                            <p:txEl>
                                              <p:pRg st="2" end="2"/>
                                            </p:txEl>
                                          </p:spTgt>
                                        </p:tgtEl>
                                        <p:attrNameLst>
                                          <p:attrName>style.visibility</p:attrName>
                                        </p:attrNameLst>
                                      </p:cBhvr>
                                      <p:to>
                                        <p:strVal val="visible"/>
                                      </p:to>
                                    </p:set>
                                    <p:animEffect transition="in" filter="dissolve">
                                      <p:cBhvr>
                                        <p:cTn id="13" dur="500"/>
                                        <p:tgtEl>
                                          <p:spTgt spid="5120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1203">
                                            <p:txEl>
                                              <p:pRg st="3" end="3"/>
                                            </p:txEl>
                                          </p:spTgt>
                                        </p:tgtEl>
                                        <p:attrNameLst>
                                          <p:attrName>style.visibility</p:attrName>
                                        </p:attrNameLst>
                                      </p:cBhvr>
                                      <p:to>
                                        <p:strVal val="visible"/>
                                      </p:to>
                                    </p:set>
                                    <p:animEffect transition="in" filter="dissolve">
                                      <p:cBhvr>
                                        <p:cTn id="16" dur="500"/>
                                        <p:tgtEl>
                                          <p:spTgt spid="5120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1203">
                                            <p:txEl>
                                              <p:pRg st="4" end="4"/>
                                            </p:txEl>
                                          </p:spTgt>
                                        </p:tgtEl>
                                        <p:attrNameLst>
                                          <p:attrName>style.visibility</p:attrName>
                                        </p:attrNameLst>
                                      </p:cBhvr>
                                      <p:to>
                                        <p:strVal val="visible"/>
                                      </p:to>
                                    </p:set>
                                    <p:animEffect transition="in" filter="dissolve">
                                      <p:cBhvr>
                                        <p:cTn id="19" dur="500"/>
                                        <p:tgtEl>
                                          <p:spTgt spid="512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Slide Number Placeholder 6"/>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BFACEAB9-C048-4E38-90D8-F4B82AC45ABC}" type="slidenum">
              <a:rPr lang="en-US" smtClean="0"/>
              <a:pPr eaLnBrk="1" hangingPunct="1">
                <a:defRPr/>
              </a:pPr>
              <a:t>43</a:t>
            </a:fld>
            <a:endParaRPr lang="en-US" smtClean="0"/>
          </a:p>
        </p:txBody>
      </p:sp>
      <p:sp>
        <p:nvSpPr>
          <p:cNvPr id="45059" name="Rectangle 2"/>
          <p:cNvSpPr>
            <a:spLocks noGrp="1" noChangeArrowheads="1"/>
          </p:cNvSpPr>
          <p:nvPr>
            <p:ph type="title"/>
          </p:nvPr>
        </p:nvSpPr>
        <p:spPr>
          <a:effectLst>
            <a:outerShdw dist="13470" dir="2700000" algn="ctr" rotWithShape="0">
              <a:schemeClr val="bg2"/>
            </a:outerShdw>
          </a:effectLst>
        </p:spPr>
        <p:txBody>
          <a:bodyPr lIns="90488" tIns="44450" rIns="90488" bIns="44450"/>
          <a:lstStyle/>
          <a:p>
            <a:pPr eaLnBrk="1" hangingPunct="1"/>
            <a:r>
              <a:rPr lang="en-US" smtClean="0"/>
              <a:t>Summary: </a:t>
            </a:r>
            <a:br>
              <a:rPr lang="en-US" smtClean="0"/>
            </a:br>
            <a:r>
              <a:rPr lang="en-US" smtClean="0"/>
              <a:t>        Accounting for Bad Debts</a:t>
            </a:r>
          </a:p>
        </p:txBody>
      </p:sp>
      <p:sp>
        <p:nvSpPr>
          <p:cNvPr id="105475" name="Rectangle 3"/>
          <p:cNvSpPr>
            <a:spLocks noGrp="1" noChangeArrowheads="1"/>
          </p:cNvSpPr>
          <p:nvPr>
            <p:ph type="body" sz="half" idx="1"/>
          </p:nvPr>
        </p:nvSpPr>
        <p:spPr>
          <a:xfrm>
            <a:off x="0" y="1981200"/>
            <a:ext cx="6096000" cy="4114800"/>
          </a:xfrm>
        </p:spPr>
        <p:txBody>
          <a:bodyPr lIns="90488" tIns="44450" rIns="90488" bIns="44450"/>
          <a:lstStyle/>
          <a:p>
            <a:pPr eaLnBrk="1" hangingPunct="1"/>
            <a:r>
              <a:rPr lang="en-US" sz="2800" b="1" smtClean="0"/>
              <a:t>Direct Write-off method</a:t>
            </a:r>
          </a:p>
          <a:p>
            <a:pPr lvl="1" eaLnBrk="1" hangingPunct="1"/>
            <a:r>
              <a:rPr lang="en-US" sz="2400" smtClean="0"/>
              <a:t>Violates GAAP (Matching)</a:t>
            </a:r>
          </a:p>
          <a:p>
            <a:pPr lvl="1" eaLnBrk="1" hangingPunct="1"/>
            <a:r>
              <a:rPr lang="en-US" sz="2400" smtClean="0"/>
              <a:t>No estimates of bad debts are made, so no allowance account is used.</a:t>
            </a:r>
          </a:p>
          <a:p>
            <a:pPr lvl="1" eaLnBrk="1" hangingPunct="1"/>
            <a:r>
              <a:rPr lang="en-US" sz="2400" smtClean="0"/>
              <a:t>Used by small businesses with few account receivables or large  business with few collection problems.</a:t>
            </a:r>
          </a:p>
          <a:p>
            <a:pPr lvl="1" eaLnBrk="1" hangingPunct="1"/>
            <a:r>
              <a:rPr lang="en-US" sz="2400" smtClean="0"/>
              <a:t>No entry until time specific account is deemed “bad” (uncollectible).</a:t>
            </a:r>
          </a:p>
        </p:txBody>
      </p:sp>
      <p:pic>
        <p:nvPicPr>
          <p:cNvPr id="45061" name="Picture 4"/>
          <p:cNvPicPr>
            <a:picLocks noGrp="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019800" y="2057400"/>
            <a:ext cx="2895600" cy="2743200"/>
          </a:xfrm>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Effect transition="in" filter="dissolve">
                                      <p:cBhvr>
                                        <p:cTn id="7" dur="500"/>
                                        <p:tgtEl>
                                          <p:spTgt spid="10547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5475">
                                            <p:txEl>
                                              <p:pRg st="1" end="1"/>
                                            </p:txEl>
                                          </p:spTgt>
                                        </p:tgtEl>
                                        <p:attrNameLst>
                                          <p:attrName>style.visibility</p:attrName>
                                        </p:attrNameLst>
                                      </p:cBhvr>
                                      <p:to>
                                        <p:strVal val="visible"/>
                                      </p:to>
                                    </p:set>
                                    <p:animEffect transition="in" filter="dissolve">
                                      <p:cBhvr>
                                        <p:cTn id="10" dur="500"/>
                                        <p:tgtEl>
                                          <p:spTgt spid="105475">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5475">
                                            <p:txEl>
                                              <p:pRg st="2" end="2"/>
                                            </p:txEl>
                                          </p:spTgt>
                                        </p:tgtEl>
                                        <p:attrNameLst>
                                          <p:attrName>style.visibility</p:attrName>
                                        </p:attrNameLst>
                                      </p:cBhvr>
                                      <p:to>
                                        <p:strVal val="visible"/>
                                      </p:to>
                                    </p:set>
                                    <p:animEffect transition="in" filter="dissolve">
                                      <p:cBhvr>
                                        <p:cTn id="13" dur="500"/>
                                        <p:tgtEl>
                                          <p:spTgt spid="105475">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5475">
                                            <p:txEl>
                                              <p:pRg st="3" end="3"/>
                                            </p:txEl>
                                          </p:spTgt>
                                        </p:tgtEl>
                                        <p:attrNameLst>
                                          <p:attrName>style.visibility</p:attrName>
                                        </p:attrNameLst>
                                      </p:cBhvr>
                                      <p:to>
                                        <p:strVal val="visible"/>
                                      </p:to>
                                    </p:set>
                                    <p:animEffect transition="in" filter="dissolve">
                                      <p:cBhvr>
                                        <p:cTn id="16" dur="500"/>
                                        <p:tgtEl>
                                          <p:spTgt spid="105475">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5475">
                                            <p:txEl>
                                              <p:pRg st="4" end="4"/>
                                            </p:txEl>
                                          </p:spTgt>
                                        </p:tgtEl>
                                        <p:attrNameLst>
                                          <p:attrName>style.visibility</p:attrName>
                                        </p:attrNameLst>
                                      </p:cBhvr>
                                      <p:to>
                                        <p:strVal val="visible"/>
                                      </p:to>
                                    </p:set>
                                    <p:animEffect transition="in" filter="dissolve">
                                      <p:cBhvr>
                                        <p:cTn id="19" dur="500"/>
                                        <p:tgtEl>
                                          <p:spTgt spid="1054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Slide Number Placeholder 6"/>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2B990EB-F8C3-42E8-8CB8-99BF6034F597}" type="slidenum">
              <a:rPr lang="en-US" smtClean="0"/>
              <a:pPr eaLnBrk="1" hangingPunct="1">
                <a:defRPr/>
              </a:pPr>
              <a:t>44</a:t>
            </a:fld>
            <a:endParaRPr lang="en-US" smtClean="0"/>
          </a:p>
        </p:txBody>
      </p:sp>
      <p:sp>
        <p:nvSpPr>
          <p:cNvPr id="46083" name="Rectangle 2"/>
          <p:cNvSpPr>
            <a:spLocks noGrp="1" noChangeArrowheads="1"/>
          </p:cNvSpPr>
          <p:nvPr>
            <p:ph type="title"/>
          </p:nvPr>
        </p:nvSpPr>
        <p:spPr>
          <a:effectLst>
            <a:outerShdw dist="13470" dir="2700000" algn="ctr" rotWithShape="0">
              <a:schemeClr val="bg2"/>
            </a:outerShdw>
          </a:effectLst>
        </p:spPr>
        <p:txBody>
          <a:bodyPr lIns="90488" tIns="44450" rIns="90488" bIns="44450"/>
          <a:lstStyle/>
          <a:p>
            <a:pPr eaLnBrk="1" hangingPunct="1"/>
            <a:r>
              <a:rPr lang="en-US" smtClean="0">
                <a:solidFill>
                  <a:srgbClr val="FD0129"/>
                </a:solidFill>
              </a:rPr>
              <a:t>Direct Write-off Method</a:t>
            </a:r>
            <a:r>
              <a:rPr lang="en-US" smtClean="0"/>
              <a:t> for </a:t>
            </a:r>
            <a:br>
              <a:rPr lang="en-US" smtClean="0"/>
            </a:br>
            <a:r>
              <a:rPr lang="en-US" smtClean="0"/>
              <a:t>        Accounting for Bad Debts</a:t>
            </a:r>
          </a:p>
        </p:txBody>
      </p:sp>
      <p:sp>
        <p:nvSpPr>
          <p:cNvPr id="46084" name="Rectangle 3"/>
          <p:cNvSpPr>
            <a:spLocks noGrp="1" noChangeArrowheads="1"/>
          </p:cNvSpPr>
          <p:nvPr>
            <p:ph type="body" sz="half" idx="1"/>
          </p:nvPr>
        </p:nvSpPr>
        <p:spPr>
          <a:xfrm>
            <a:off x="457200" y="1600200"/>
            <a:ext cx="5405438" cy="669925"/>
          </a:xfrm>
        </p:spPr>
        <p:txBody>
          <a:bodyPr lIns="90488" tIns="44450" rIns="90488" bIns="44450"/>
          <a:lstStyle/>
          <a:p>
            <a:pPr eaLnBrk="1" hangingPunct="1"/>
            <a:r>
              <a:rPr lang="en-US" sz="2800" b="1" smtClean="0"/>
              <a:t>Direct Write-off method</a:t>
            </a:r>
          </a:p>
        </p:txBody>
      </p:sp>
      <p:pic>
        <p:nvPicPr>
          <p:cNvPr id="46085" name="Picture 4"/>
          <p:cNvPicPr>
            <a:picLocks noGrp="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789613" y="2109788"/>
            <a:ext cx="3109912" cy="3148012"/>
          </a:xfrm>
        </p:spPr>
      </p:pic>
      <p:sp>
        <p:nvSpPr>
          <p:cNvPr id="46086" name="Text Box 6"/>
          <p:cNvSpPr txBox="1">
            <a:spLocks noChangeArrowheads="1"/>
          </p:cNvSpPr>
          <p:nvPr/>
        </p:nvSpPr>
        <p:spPr bwMode="auto">
          <a:xfrm>
            <a:off x="304800" y="2819400"/>
            <a:ext cx="55626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a:t>Entry to write off J. Jones’ $100 account:</a:t>
            </a:r>
          </a:p>
          <a:p>
            <a:pPr>
              <a:spcBef>
                <a:spcPct val="50000"/>
              </a:spcBef>
            </a:pPr>
            <a:r>
              <a:rPr lang="en-US" sz="2800"/>
              <a:t>Bad Debt Expense	100</a:t>
            </a:r>
          </a:p>
          <a:p>
            <a:pPr>
              <a:spcBef>
                <a:spcPct val="50000"/>
              </a:spcBef>
            </a:pPr>
            <a:r>
              <a:rPr lang="en-US" sz="2800"/>
              <a:t>	Acct. Rec.-Jones		100</a:t>
            </a:r>
            <a:endParaRPr lang="en-US" sz="2400">
              <a:latin typeface="Times New Roman" pitchFamily="18" charset="0"/>
            </a:endParaRPr>
          </a:p>
        </p:txBody>
      </p:sp>
      <p:sp>
        <p:nvSpPr>
          <p:cNvPr id="46087" name="Line 7"/>
          <p:cNvSpPr>
            <a:spLocks noChangeShapeType="1"/>
          </p:cNvSpPr>
          <p:nvPr/>
        </p:nvSpPr>
        <p:spPr bwMode="auto">
          <a:xfrm>
            <a:off x="228600" y="3810000"/>
            <a:ext cx="5486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88" name="Line 8"/>
          <p:cNvSpPr>
            <a:spLocks noChangeShapeType="1"/>
          </p:cNvSpPr>
          <p:nvPr/>
        </p:nvSpPr>
        <p:spPr bwMode="auto">
          <a:xfrm>
            <a:off x="228600" y="4953000"/>
            <a:ext cx="5486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89" name="Line 9"/>
          <p:cNvSpPr>
            <a:spLocks noChangeShapeType="1"/>
          </p:cNvSpPr>
          <p:nvPr/>
        </p:nvSpPr>
        <p:spPr bwMode="auto">
          <a:xfrm>
            <a:off x="228600" y="3810000"/>
            <a:ext cx="0" cy="1143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0" name="Line 10"/>
          <p:cNvSpPr>
            <a:spLocks noChangeShapeType="1"/>
          </p:cNvSpPr>
          <p:nvPr/>
        </p:nvSpPr>
        <p:spPr bwMode="auto">
          <a:xfrm>
            <a:off x="5715000" y="3810000"/>
            <a:ext cx="0" cy="1143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1" name="Text Box 11"/>
          <p:cNvSpPr txBox="1">
            <a:spLocks noChangeArrowheads="1"/>
          </p:cNvSpPr>
          <p:nvPr/>
        </p:nvSpPr>
        <p:spPr bwMode="auto">
          <a:xfrm>
            <a:off x="0" y="5334000"/>
            <a:ext cx="89154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b="1">
                <a:latin typeface="Times New Roman" pitchFamily="18" charset="0"/>
              </a:rPr>
              <a:t>Cash+Acct.Rec. = A/P +C. Stk.+Ret.E.  Rev.- Exp. = N.I.  Cashflow</a:t>
            </a:r>
            <a:endParaRPr lang="en-US" sz="2400">
              <a:latin typeface="Times New Roman" pitchFamily="18" charset="0"/>
            </a:endParaRPr>
          </a:p>
          <a:p>
            <a:pPr>
              <a:spcBef>
                <a:spcPct val="50000"/>
              </a:spcBef>
            </a:pPr>
            <a:r>
              <a:rPr lang="en-US" sz="2400">
                <a:latin typeface="Times New Roman" pitchFamily="18" charset="0"/>
              </a:rPr>
              <a:t>              </a:t>
            </a:r>
            <a:r>
              <a:rPr lang="en-US" sz="2400" b="1">
                <a:solidFill>
                  <a:srgbClr val="FD0129"/>
                </a:solidFill>
                <a:latin typeface="Times New Roman" pitchFamily="18" charset="0"/>
              </a:rPr>
              <a:t> (100)			       (100)            +100   (100)      n.a.</a:t>
            </a:r>
            <a:endParaRPr lang="en-US" sz="2400" b="1">
              <a:latin typeface="Times New Roman" pitchFamily="18" charset="0"/>
            </a:endParaRPr>
          </a:p>
        </p:txBody>
      </p:sp>
      <p:sp>
        <p:nvSpPr>
          <p:cNvPr id="46092" name="Line 12"/>
          <p:cNvSpPr>
            <a:spLocks noChangeShapeType="1"/>
          </p:cNvSpPr>
          <p:nvPr/>
        </p:nvSpPr>
        <p:spPr bwMode="auto">
          <a:xfrm>
            <a:off x="0" y="5334000"/>
            <a:ext cx="8915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3" name="Line 13"/>
          <p:cNvSpPr>
            <a:spLocks noChangeShapeType="1"/>
          </p:cNvSpPr>
          <p:nvPr/>
        </p:nvSpPr>
        <p:spPr bwMode="auto">
          <a:xfrm>
            <a:off x="0" y="5791200"/>
            <a:ext cx="8915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4" name="Line 14"/>
          <p:cNvSpPr>
            <a:spLocks noChangeShapeType="1"/>
          </p:cNvSpPr>
          <p:nvPr/>
        </p:nvSpPr>
        <p:spPr bwMode="auto">
          <a:xfrm>
            <a:off x="0" y="6324600"/>
            <a:ext cx="8915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5" name="Line 15"/>
          <p:cNvSpPr>
            <a:spLocks noChangeShapeType="1"/>
          </p:cNvSpPr>
          <p:nvPr/>
        </p:nvSpPr>
        <p:spPr bwMode="auto">
          <a:xfrm>
            <a:off x="5105400" y="5334000"/>
            <a:ext cx="0" cy="990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6" name="Line 16"/>
          <p:cNvSpPr>
            <a:spLocks noChangeShapeType="1"/>
          </p:cNvSpPr>
          <p:nvPr/>
        </p:nvSpPr>
        <p:spPr bwMode="auto">
          <a:xfrm>
            <a:off x="7467600" y="5334000"/>
            <a:ext cx="0" cy="990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7" name="Line 17"/>
          <p:cNvSpPr>
            <a:spLocks noChangeShapeType="1"/>
          </p:cNvSpPr>
          <p:nvPr/>
        </p:nvSpPr>
        <p:spPr bwMode="auto">
          <a:xfrm>
            <a:off x="8915400" y="5334000"/>
            <a:ext cx="0" cy="990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86" name="Line 18"/>
          <p:cNvSpPr>
            <a:spLocks noChangeShapeType="1"/>
          </p:cNvSpPr>
          <p:nvPr/>
        </p:nvSpPr>
        <p:spPr bwMode="auto">
          <a:xfrm>
            <a:off x="4343400" y="4343400"/>
            <a:ext cx="1676400" cy="1600200"/>
          </a:xfrm>
          <a:prstGeom prst="line">
            <a:avLst/>
          </a:prstGeom>
          <a:noFill/>
          <a:ln w="38100">
            <a:solidFill>
              <a:srgbClr val="FD012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9587" name="Line 19"/>
          <p:cNvSpPr>
            <a:spLocks noChangeShapeType="1"/>
          </p:cNvSpPr>
          <p:nvPr/>
        </p:nvSpPr>
        <p:spPr bwMode="auto">
          <a:xfrm flipH="1">
            <a:off x="1905000" y="4876800"/>
            <a:ext cx="3505200" cy="11430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9586"/>
                                        </p:tgtEl>
                                        <p:attrNameLst>
                                          <p:attrName>style.visibility</p:attrName>
                                        </p:attrNameLst>
                                      </p:cBhvr>
                                      <p:to>
                                        <p:strVal val="visible"/>
                                      </p:to>
                                    </p:set>
                                    <p:animEffect transition="in" filter="wipe(up)">
                                      <p:cBhvr>
                                        <p:cTn id="7" dur="500"/>
                                        <p:tgtEl>
                                          <p:spTgt spid="109586"/>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9587"/>
                                        </p:tgtEl>
                                        <p:attrNameLst>
                                          <p:attrName>style.visibility</p:attrName>
                                        </p:attrNameLst>
                                      </p:cBhvr>
                                      <p:to>
                                        <p:strVal val="visible"/>
                                      </p:to>
                                    </p:set>
                                    <p:animEffect transition="in" filter="wipe(up)">
                                      <p:cBhvr>
                                        <p:cTn id="11" dur="500"/>
                                        <p:tgtEl>
                                          <p:spTgt spid="109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86" grpId="0" animBg="1"/>
      <p:bldP spid="10958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2"/>
          <p:cNvSpPr>
            <a:spLocks noGrp="1"/>
          </p:cNvSpPr>
          <p:nvPr>
            <p:ph type="sldNum" sz="quarter" idx="12"/>
          </p:nvPr>
        </p:nvSpPr>
        <p:spPr>
          <a:xfrm>
            <a:off x="457200" y="6245225"/>
            <a:ext cx="2133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defRPr/>
            </a:pPr>
            <a:r>
              <a:rPr lang="en-US" smtClean="0"/>
              <a:t>7-</a:t>
            </a:r>
            <a:fld id="{0F23DAA6-9C3A-4FB2-B482-5C830EAC35AA}" type="slidenum">
              <a:rPr lang="en-US" smtClean="0"/>
              <a:pPr algn="l" eaLnBrk="1" hangingPunct="1">
                <a:defRPr/>
              </a:pPr>
              <a:t>45</a:t>
            </a:fld>
            <a:endParaRPr lang="en-US" smtClean="0"/>
          </a:p>
        </p:txBody>
      </p:sp>
      <p:sp>
        <p:nvSpPr>
          <p:cNvPr id="47107" name="Rectangle 2"/>
          <p:cNvSpPr>
            <a:spLocks noGrp="1" noChangeArrowheads="1"/>
          </p:cNvSpPr>
          <p:nvPr>
            <p:ph type="title"/>
          </p:nvPr>
        </p:nvSpPr>
        <p:spPr/>
        <p:txBody>
          <a:bodyPr/>
          <a:lstStyle/>
          <a:p>
            <a:pPr eaLnBrk="1" hangingPunct="1"/>
            <a:r>
              <a:rPr lang="en-US" smtClean="0"/>
              <a:t>Notes Receivable</a:t>
            </a:r>
          </a:p>
        </p:txBody>
      </p:sp>
      <p:sp>
        <p:nvSpPr>
          <p:cNvPr id="118787" name="Text Box 3"/>
          <p:cNvSpPr txBox="1">
            <a:spLocks noChangeArrowheads="1"/>
          </p:cNvSpPr>
          <p:nvPr/>
        </p:nvSpPr>
        <p:spPr bwMode="auto">
          <a:xfrm>
            <a:off x="685800" y="1611313"/>
            <a:ext cx="7924800" cy="2292350"/>
          </a:xfrm>
          <a:prstGeom prst="rect">
            <a:avLst/>
          </a:prstGeom>
          <a:noFill/>
          <a:ln w="9525">
            <a:noFill/>
            <a:miter lim="800000"/>
            <a:headEnd/>
            <a:tailEnd/>
          </a:ln>
          <a:effectLst/>
        </p:spPr>
        <p:txBody>
          <a:bodyPr>
            <a:spAutoFit/>
          </a:bodyPr>
          <a:lstStyle/>
          <a:p>
            <a:pPr algn="ctr">
              <a:spcBef>
                <a:spcPct val="50000"/>
              </a:spcBef>
              <a:defRPr/>
            </a:pPr>
            <a:r>
              <a:rPr lang="en-US" sz="2600" dirty="0">
                <a:solidFill>
                  <a:schemeClr val="tx2"/>
                </a:solidFill>
                <a:latin typeface="Tahoma" pitchFamily="34" charset="0"/>
                <a:cs typeface="+mn-cs"/>
              </a:rPr>
              <a:t>Event 1 Loan of Money</a:t>
            </a:r>
          </a:p>
          <a:p>
            <a:pPr>
              <a:spcBef>
                <a:spcPct val="50000"/>
              </a:spcBef>
              <a:defRPr/>
            </a:pPr>
            <a:r>
              <a:rPr lang="en-US" sz="2600" dirty="0">
                <a:effectLst>
                  <a:outerShdw blurRad="38100" dist="38100" dir="2700000" algn="tl">
                    <a:srgbClr val="FFFFFF"/>
                  </a:outerShdw>
                </a:effectLst>
                <a:latin typeface="Tahoma" pitchFamily="34" charset="0"/>
                <a:cs typeface="+mn-cs"/>
              </a:rPr>
              <a:t>On November 1, </a:t>
            </a:r>
            <a:r>
              <a:rPr lang="en-US" sz="2600" dirty="0" smtClean="0">
                <a:effectLst>
                  <a:outerShdw blurRad="38100" dist="38100" dir="2700000" algn="tl">
                    <a:srgbClr val="FFFFFF"/>
                  </a:outerShdw>
                </a:effectLst>
                <a:latin typeface="Tahoma" pitchFamily="34" charset="0"/>
                <a:cs typeface="+mn-cs"/>
              </a:rPr>
              <a:t>2013, </a:t>
            </a:r>
            <a:r>
              <a:rPr lang="en-US" sz="2600" b="1" dirty="0">
                <a:effectLst>
                  <a:outerShdw blurRad="38100" dist="38100" dir="2700000" algn="tl">
                    <a:srgbClr val="FFFFFF"/>
                  </a:outerShdw>
                </a:effectLst>
                <a:latin typeface="Tahoma" pitchFamily="34" charset="0"/>
                <a:cs typeface="+mn-cs"/>
              </a:rPr>
              <a:t>ATS</a:t>
            </a:r>
            <a:r>
              <a:rPr lang="en-US" sz="2600" dirty="0">
                <a:effectLst>
                  <a:outerShdw blurRad="38100" dist="38100" dir="2700000" algn="tl">
                    <a:srgbClr val="FFFFFF"/>
                  </a:outerShdw>
                </a:effectLst>
                <a:latin typeface="Tahoma" pitchFamily="34" charset="0"/>
                <a:cs typeface="+mn-cs"/>
              </a:rPr>
              <a:t> loans $15,000 cash to Stanford Cummings. Cummings issues </a:t>
            </a:r>
            <a:r>
              <a:rPr lang="en-US" sz="2600" b="1" dirty="0">
                <a:effectLst>
                  <a:outerShdw blurRad="38100" dist="38100" dir="2700000" algn="tl">
                    <a:srgbClr val="FFFFFF"/>
                  </a:outerShdw>
                </a:effectLst>
                <a:latin typeface="Tahoma" pitchFamily="34" charset="0"/>
                <a:cs typeface="+mn-cs"/>
              </a:rPr>
              <a:t>ATS</a:t>
            </a:r>
            <a:r>
              <a:rPr lang="en-US" sz="2600" dirty="0">
                <a:effectLst>
                  <a:outerShdw blurRad="38100" dist="38100" dir="2700000" algn="tl">
                    <a:srgbClr val="FFFFFF"/>
                  </a:outerShdw>
                </a:effectLst>
                <a:latin typeface="Tahoma" pitchFamily="34" charset="0"/>
                <a:cs typeface="+mn-cs"/>
              </a:rPr>
              <a:t> a note promising to repay the loan, with interest, in one year. </a:t>
            </a:r>
          </a:p>
        </p:txBody>
      </p:sp>
      <p:graphicFrame>
        <p:nvGraphicFramePr>
          <p:cNvPr id="118788" name="Object 4"/>
          <p:cNvGraphicFramePr>
            <a:graphicFrameLocks noChangeAspect="1"/>
          </p:cNvGraphicFramePr>
          <p:nvPr/>
        </p:nvGraphicFramePr>
        <p:xfrm>
          <a:off x="609600" y="3822700"/>
          <a:ext cx="8277225" cy="749300"/>
        </p:xfrm>
        <a:graphic>
          <a:graphicData uri="http://schemas.openxmlformats.org/presentationml/2006/ole">
            <mc:AlternateContent xmlns:mc="http://schemas.openxmlformats.org/markup-compatibility/2006">
              <mc:Choice xmlns:v="urn:schemas-microsoft-com:vml" Requires="v">
                <p:oleObj spid="_x0000_s47112" name="Worksheet" r:id="rId4" imgW="6972390" imgH="666767" progId="Excel.Sheet.8">
                  <p:embed/>
                </p:oleObj>
              </mc:Choice>
              <mc:Fallback>
                <p:oleObj name="Worksheet" r:id="rId4" imgW="6972390" imgH="666767"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822700"/>
                        <a:ext cx="8277225" cy="7493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7110" name="Picture 5" descr="g__0i1nj[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6200" y="4572000"/>
            <a:ext cx="1811338"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8788"/>
                                        </p:tgtEl>
                                        <p:attrNameLst>
                                          <p:attrName>style.visibility</p:attrName>
                                        </p:attrNameLst>
                                      </p:cBhvr>
                                      <p:to>
                                        <p:strVal val="visible"/>
                                      </p:to>
                                    </p:set>
                                    <p:animEffect transition="in" filter="dissolve">
                                      <p:cBhvr>
                                        <p:cTn id="7" dur="500"/>
                                        <p:tgtEl>
                                          <p:spTgt spid="118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8131"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8132" name="Rectangle 4"/>
          <p:cNvSpPr>
            <a:spLocks noGrp="1" noChangeArrowheads="1"/>
          </p:cNvSpPr>
          <p:nvPr>
            <p:ph type="title"/>
          </p:nvPr>
        </p:nvSpPr>
        <p:spPr>
          <a:xfrm>
            <a:off x="0" y="304800"/>
            <a:ext cx="9144000" cy="1981200"/>
          </a:xfrm>
          <a:solidFill>
            <a:srgbClr val="E4EBFE"/>
          </a:solidFill>
        </p:spPr>
        <p:txBody>
          <a:bodyPr/>
          <a:lstStyle/>
          <a:p>
            <a:pPr marL="762000" indent="-762000" eaLnBrk="1" hangingPunct="1">
              <a:lnSpc>
                <a:spcPct val="75000"/>
              </a:lnSpc>
            </a:pPr>
            <a:r>
              <a:rPr lang="en-US" sz="2000" b="1" smtClean="0">
                <a:solidFill>
                  <a:schemeClr val="tx1"/>
                </a:solidFill>
              </a:rPr>
              <a:t>	</a:t>
            </a:r>
            <a:endParaRPr lang="en-US" sz="2400" b="1" smtClean="0">
              <a:solidFill>
                <a:schemeClr val="tx1"/>
              </a:solidFill>
            </a:endParaRPr>
          </a:p>
        </p:txBody>
      </p:sp>
      <p:graphicFrame>
        <p:nvGraphicFramePr>
          <p:cNvPr id="48133" name="Object 5"/>
          <p:cNvGraphicFramePr>
            <a:graphicFrameLocks noChangeAspect="1"/>
          </p:cNvGraphicFramePr>
          <p:nvPr/>
        </p:nvGraphicFramePr>
        <p:xfrm>
          <a:off x="0" y="2667000"/>
          <a:ext cx="9144000" cy="3657600"/>
        </p:xfrm>
        <a:graphic>
          <a:graphicData uri="http://schemas.openxmlformats.org/presentationml/2006/ole">
            <mc:AlternateContent xmlns:mc="http://schemas.openxmlformats.org/markup-compatibility/2006">
              <mc:Choice xmlns:v="urn:schemas-microsoft-com:vml" Requires="v">
                <p:oleObj spid="_x0000_s48148" name="Worksheet" r:id="rId4" imgW="7850160" imgH="2655000" progId="Excel.Sheet.8">
                  <p:embed/>
                </p:oleObj>
              </mc:Choice>
              <mc:Fallback>
                <p:oleObj name="Worksheet" r:id="rId4" imgW="7850160" imgH="2655000" progId="Excel.Shee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67000"/>
                        <a:ext cx="91440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9382" name="Text Box 6"/>
          <p:cNvSpPr txBox="1">
            <a:spLocks noChangeArrowheads="1"/>
          </p:cNvSpPr>
          <p:nvPr/>
        </p:nvSpPr>
        <p:spPr bwMode="auto">
          <a:xfrm>
            <a:off x="0" y="2286000"/>
            <a:ext cx="9144000" cy="2038350"/>
          </a:xfrm>
          <a:prstGeom prst="rect">
            <a:avLst/>
          </a:prstGeom>
          <a:solidFill>
            <a:srgbClr val="E4EBFE"/>
          </a:solidFill>
          <a:ln w="28575">
            <a:solidFill>
              <a:srgbClr val="1204C6"/>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b="1"/>
              <a:t>Let’s review how to calculate interest.  The basic formula is:</a:t>
            </a:r>
          </a:p>
          <a:p>
            <a:pPr>
              <a:spcBef>
                <a:spcPct val="50000"/>
              </a:spcBef>
            </a:pPr>
            <a:r>
              <a:rPr lang="en-US" b="1"/>
              <a:t>		       </a:t>
            </a:r>
            <a:r>
              <a:rPr lang="en-US" b="1">
                <a:solidFill>
                  <a:schemeClr val="hlink"/>
                </a:solidFill>
              </a:rPr>
              <a:t>Principal   X  Rate   X   Time</a:t>
            </a:r>
          </a:p>
          <a:p>
            <a:pPr>
              <a:spcBef>
                <a:spcPct val="50000"/>
              </a:spcBef>
            </a:pPr>
            <a:endParaRPr lang="en-US" b="1">
              <a:solidFill>
                <a:schemeClr val="hlink"/>
              </a:solidFill>
            </a:endParaRPr>
          </a:p>
          <a:p>
            <a:pPr>
              <a:spcBef>
                <a:spcPct val="50000"/>
              </a:spcBef>
            </a:pPr>
            <a:endParaRPr lang="en-US" sz="2000">
              <a:latin typeface="Times New Roman" pitchFamily="18" charset="0"/>
            </a:endParaRPr>
          </a:p>
        </p:txBody>
      </p:sp>
      <p:sp>
        <p:nvSpPr>
          <p:cNvPr id="229383" name="Text Box 7"/>
          <p:cNvSpPr txBox="1">
            <a:spLocks noChangeArrowheads="1"/>
          </p:cNvSpPr>
          <p:nvPr/>
        </p:nvSpPr>
        <p:spPr bwMode="auto">
          <a:xfrm>
            <a:off x="381000" y="3429000"/>
            <a:ext cx="2743200" cy="409575"/>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000" b="1">
                <a:latin typeface="Times New Roman" pitchFamily="18" charset="0"/>
              </a:rPr>
              <a:t>$ borrowed or invested</a:t>
            </a:r>
          </a:p>
        </p:txBody>
      </p:sp>
      <p:sp>
        <p:nvSpPr>
          <p:cNvPr id="229384" name="Line 8"/>
          <p:cNvSpPr>
            <a:spLocks noChangeShapeType="1"/>
          </p:cNvSpPr>
          <p:nvPr/>
        </p:nvSpPr>
        <p:spPr bwMode="auto">
          <a:xfrm flipV="1">
            <a:off x="2133600" y="3048000"/>
            <a:ext cx="533400" cy="381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9385" name="Text Box 9"/>
          <p:cNvSpPr txBox="1">
            <a:spLocks noChangeArrowheads="1"/>
          </p:cNvSpPr>
          <p:nvPr/>
        </p:nvSpPr>
        <p:spPr bwMode="auto">
          <a:xfrm>
            <a:off x="3429000" y="3657600"/>
            <a:ext cx="1905000" cy="409575"/>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000" b="1">
                <a:latin typeface="Times New Roman" pitchFamily="18" charset="0"/>
              </a:rPr>
              <a:t>ANNUAL rate</a:t>
            </a:r>
          </a:p>
        </p:txBody>
      </p:sp>
      <p:sp>
        <p:nvSpPr>
          <p:cNvPr id="229386" name="Line 10"/>
          <p:cNvSpPr>
            <a:spLocks noChangeShapeType="1"/>
          </p:cNvSpPr>
          <p:nvPr/>
        </p:nvSpPr>
        <p:spPr bwMode="auto">
          <a:xfrm flipV="1">
            <a:off x="3962400" y="3200400"/>
            <a:ext cx="0" cy="457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9387" name="Text Box 11"/>
          <p:cNvSpPr txBox="1">
            <a:spLocks noChangeArrowheads="1"/>
          </p:cNvSpPr>
          <p:nvPr/>
        </p:nvSpPr>
        <p:spPr bwMode="auto">
          <a:xfrm>
            <a:off x="5943600" y="3505200"/>
            <a:ext cx="2286000" cy="714375"/>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000" b="1">
                <a:latin typeface="Times New Roman" pitchFamily="18" charset="0"/>
              </a:rPr>
              <a:t>Time since interest was last recorded.</a:t>
            </a:r>
          </a:p>
        </p:txBody>
      </p:sp>
      <p:sp>
        <p:nvSpPr>
          <p:cNvPr id="229388" name="Line 12"/>
          <p:cNvSpPr>
            <a:spLocks noChangeShapeType="1"/>
          </p:cNvSpPr>
          <p:nvPr/>
        </p:nvSpPr>
        <p:spPr bwMode="auto">
          <a:xfrm flipH="1" flipV="1">
            <a:off x="5486400" y="2971800"/>
            <a:ext cx="1600200" cy="533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9389" name="Text Box 13"/>
          <p:cNvSpPr txBox="1">
            <a:spLocks noChangeArrowheads="1"/>
          </p:cNvSpPr>
          <p:nvPr/>
        </p:nvSpPr>
        <p:spPr bwMode="auto">
          <a:xfrm>
            <a:off x="0" y="4343400"/>
            <a:ext cx="9144000" cy="2078038"/>
          </a:xfrm>
          <a:prstGeom prst="rect">
            <a:avLst/>
          </a:prstGeom>
          <a:solidFill>
            <a:srgbClr val="E5B9BE"/>
          </a:solidFill>
          <a:ln w="12700">
            <a:noFill/>
            <a:miter lim="800000"/>
            <a:headEnd/>
            <a:tailEnd/>
          </a:ln>
          <a:effectLst/>
        </p:spPr>
        <p:txBody>
          <a:bodyPr>
            <a:spAutoFit/>
          </a:bodyPr>
          <a:lstStyle/>
          <a:p>
            <a:pPr eaLnBrk="0" hangingPunct="0">
              <a:spcBef>
                <a:spcPct val="50000"/>
              </a:spcBef>
              <a:defRPr/>
            </a:pPr>
            <a:r>
              <a:rPr lang="en-US" sz="2000" b="1" dirty="0">
                <a:cs typeface="+mn-cs"/>
              </a:rPr>
              <a:t>On Nov. 1, </a:t>
            </a:r>
            <a:r>
              <a:rPr lang="en-US" sz="2000" b="1" dirty="0" smtClean="0">
                <a:cs typeface="+mn-cs"/>
              </a:rPr>
              <a:t>2013 </a:t>
            </a:r>
            <a:r>
              <a:rPr lang="en-US" sz="2000" b="1" dirty="0">
                <a:cs typeface="+mn-cs"/>
              </a:rPr>
              <a:t>ATS loans $15,000 cash to Cummings at 6% for 1 year.</a:t>
            </a:r>
          </a:p>
          <a:p>
            <a:pPr eaLnBrk="0" hangingPunct="0">
              <a:spcBef>
                <a:spcPct val="20000"/>
              </a:spcBef>
              <a:defRPr/>
            </a:pPr>
            <a:r>
              <a:rPr lang="en-US" sz="2000" b="1" dirty="0">
                <a:solidFill>
                  <a:schemeClr val="hlink"/>
                </a:solidFill>
                <a:effectLst>
                  <a:outerShdw blurRad="38100" dist="38100" dir="2700000" algn="tl">
                    <a:srgbClr val="000000"/>
                  </a:outerShdw>
                </a:effectLst>
                <a:cs typeface="+mn-cs"/>
              </a:rPr>
              <a:t>        How much interest should be accrued on December 31, </a:t>
            </a:r>
            <a:r>
              <a:rPr lang="en-US" sz="2000" b="1" dirty="0" smtClean="0">
                <a:solidFill>
                  <a:schemeClr val="hlink"/>
                </a:solidFill>
                <a:effectLst>
                  <a:outerShdw blurRad="38100" dist="38100" dir="2700000" algn="tl">
                    <a:srgbClr val="000000"/>
                  </a:outerShdw>
                </a:effectLst>
                <a:cs typeface="+mn-cs"/>
              </a:rPr>
              <a:t>2013?</a:t>
            </a:r>
            <a:endParaRPr lang="en-US" sz="2000" b="1" dirty="0">
              <a:solidFill>
                <a:schemeClr val="hlink"/>
              </a:solidFill>
              <a:effectLst>
                <a:outerShdw blurRad="38100" dist="38100" dir="2700000" algn="tl">
                  <a:srgbClr val="000000"/>
                </a:outerShdw>
              </a:effectLst>
              <a:cs typeface="+mn-cs"/>
            </a:endParaRPr>
          </a:p>
          <a:p>
            <a:pPr eaLnBrk="0" hangingPunct="0">
              <a:spcBef>
                <a:spcPct val="20000"/>
              </a:spcBef>
              <a:defRPr/>
            </a:pPr>
            <a:r>
              <a:rPr lang="en-US" b="1" dirty="0">
                <a:cs typeface="+mn-cs"/>
              </a:rPr>
              <a:t>	             </a:t>
            </a:r>
            <a:r>
              <a:rPr lang="en-US" b="1" dirty="0">
                <a:solidFill>
                  <a:schemeClr val="hlink"/>
                </a:solidFill>
                <a:cs typeface="+mn-cs"/>
              </a:rPr>
              <a:t>Principal     X     Rate     X      Time        =        Interest</a:t>
            </a:r>
            <a:endParaRPr lang="en-US" sz="2000" dirty="0">
              <a:latin typeface="Times New Roman" pitchFamily="18" charset="0"/>
              <a:cs typeface="+mn-cs"/>
            </a:endParaRPr>
          </a:p>
          <a:p>
            <a:pPr eaLnBrk="0" hangingPunct="0">
              <a:spcBef>
                <a:spcPct val="20000"/>
              </a:spcBef>
              <a:defRPr/>
            </a:pPr>
            <a:r>
              <a:rPr lang="en-US" sz="2000" dirty="0">
                <a:latin typeface="Times New Roman" pitchFamily="18" charset="0"/>
                <a:cs typeface="+mn-cs"/>
              </a:rPr>
              <a:t>	       </a:t>
            </a:r>
            <a:r>
              <a:rPr lang="en-US" sz="2800" b="1" dirty="0">
                <a:cs typeface="+mn-cs"/>
              </a:rPr>
              <a:t>$15,000   </a:t>
            </a:r>
            <a:r>
              <a:rPr lang="en-US" sz="1600" b="1" dirty="0">
                <a:cs typeface="+mn-cs"/>
              </a:rPr>
              <a:t> </a:t>
            </a:r>
            <a:r>
              <a:rPr lang="en-US" sz="2800" b="1" dirty="0">
                <a:cs typeface="+mn-cs"/>
              </a:rPr>
              <a:t>X  </a:t>
            </a:r>
            <a:r>
              <a:rPr lang="en-US" sz="2800" b="1" dirty="0">
                <a:solidFill>
                  <a:srgbClr val="1204C6"/>
                </a:solidFill>
                <a:cs typeface="+mn-cs"/>
              </a:rPr>
              <a:t>.06</a:t>
            </a:r>
            <a:r>
              <a:rPr lang="en-US" sz="2800" b="1" dirty="0">
                <a:cs typeface="+mn-cs"/>
              </a:rPr>
              <a:t>   </a:t>
            </a:r>
            <a:r>
              <a:rPr lang="en-US" sz="1600" b="1" dirty="0">
                <a:cs typeface="+mn-cs"/>
              </a:rPr>
              <a:t> </a:t>
            </a:r>
            <a:r>
              <a:rPr lang="en-US" sz="2800" b="1" dirty="0">
                <a:cs typeface="+mn-cs"/>
              </a:rPr>
              <a:t>X   </a:t>
            </a:r>
            <a:r>
              <a:rPr lang="en-US" sz="2800" b="1" dirty="0">
                <a:solidFill>
                  <a:srgbClr val="339933"/>
                </a:solidFill>
                <a:cs typeface="+mn-cs"/>
              </a:rPr>
              <a:t>2</a:t>
            </a:r>
            <a:r>
              <a:rPr lang="en-US" sz="2800" b="1" dirty="0">
                <a:cs typeface="+mn-cs"/>
              </a:rPr>
              <a:t>/</a:t>
            </a:r>
            <a:r>
              <a:rPr lang="en-US" sz="2800" b="1" dirty="0">
                <a:solidFill>
                  <a:srgbClr val="FF0000"/>
                </a:solidFill>
                <a:cs typeface="+mn-cs"/>
              </a:rPr>
              <a:t>12</a:t>
            </a:r>
            <a:r>
              <a:rPr lang="en-US" sz="2800" b="1" dirty="0">
                <a:cs typeface="+mn-cs"/>
              </a:rPr>
              <a:t>   =   $150.00</a:t>
            </a:r>
          </a:p>
          <a:p>
            <a:pPr eaLnBrk="0" hangingPunct="0">
              <a:spcBef>
                <a:spcPct val="20000"/>
              </a:spcBef>
              <a:defRPr/>
            </a:pPr>
            <a:r>
              <a:rPr lang="en-US" sz="2000" b="1" dirty="0">
                <a:cs typeface="+mn-cs"/>
              </a:rPr>
              <a:t>			</a:t>
            </a:r>
            <a:r>
              <a:rPr lang="en-US" b="1" dirty="0">
                <a:solidFill>
                  <a:srgbClr val="1204C6"/>
                </a:solidFill>
                <a:cs typeface="+mn-cs"/>
              </a:rPr>
              <a:t>rate</a:t>
            </a:r>
            <a:r>
              <a:rPr lang="en-US" b="1" dirty="0">
                <a:cs typeface="+mn-cs"/>
              </a:rPr>
              <a:t> for </a:t>
            </a:r>
            <a:r>
              <a:rPr lang="en-US" b="1" dirty="0">
                <a:solidFill>
                  <a:srgbClr val="FF0000"/>
                </a:solidFill>
                <a:cs typeface="+mn-cs"/>
              </a:rPr>
              <a:t>12 mo</a:t>
            </a:r>
            <a:r>
              <a:rPr lang="en-US" b="1" dirty="0">
                <a:cs typeface="+mn-cs"/>
              </a:rPr>
              <a:t>.		</a:t>
            </a:r>
            <a:r>
              <a:rPr lang="en-US" b="1" dirty="0">
                <a:solidFill>
                  <a:srgbClr val="339933"/>
                </a:solidFill>
                <a:cs typeface="+mn-cs"/>
              </a:rPr>
              <a:t>November through December</a:t>
            </a:r>
          </a:p>
        </p:txBody>
      </p:sp>
      <p:sp>
        <p:nvSpPr>
          <p:cNvPr id="229390" name="Line 14"/>
          <p:cNvSpPr>
            <a:spLocks noChangeShapeType="1"/>
          </p:cNvSpPr>
          <p:nvPr/>
        </p:nvSpPr>
        <p:spPr bwMode="auto">
          <a:xfrm flipV="1">
            <a:off x="3200400" y="5943600"/>
            <a:ext cx="304800" cy="152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9391" name="Line 15"/>
          <p:cNvSpPr>
            <a:spLocks noChangeShapeType="1"/>
          </p:cNvSpPr>
          <p:nvPr/>
        </p:nvSpPr>
        <p:spPr bwMode="auto">
          <a:xfrm flipV="1">
            <a:off x="4495800" y="6019800"/>
            <a:ext cx="838200" cy="228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9392" name="Line 16"/>
          <p:cNvSpPr>
            <a:spLocks noChangeShapeType="1"/>
          </p:cNvSpPr>
          <p:nvPr/>
        </p:nvSpPr>
        <p:spPr bwMode="auto">
          <a:xfrm flipH="1">
            <a:off x="5029200" y="6248400"/>
            <a:ext cx="533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9393" name="Line 17"/>
          <p:cNvSpPr>
            <a:spLocks noChangeShapeType="1"/>
          </p:cNvSpPr>
          <p:nvPr/>
        </p:nvSpPr>
        <p:spPr bwMode="auto">
          <a:xfrm flipV="1">
            <a:off x="5029200" y="5943600"/>
            <a:ext cx="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46" name="Text Box 19"/>
          <p:cNvSpPr txBox="1">
            <a:spLocks noChangeArrowheads="1"/>
          </p:cNvSpPr>
          <p:nvPr/>
        </p:nvSpPr>
        <p:spPr bwMode="auto">
          <a:xfrm>
            <a:off x="381000" y="533400"/>
            <a:ext cx="8001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400"/>
              <a:t>Calculating and recording interest earned on the Note…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29382">
                                            <p:txEl>
                                              <p:pRg st="0" end="0"/>
                                            </p:txEl>
                                          </p:spTgt>
                                        </p:tgtEl>
                                        <p:attrNameLst>
                                          <p:attrName>style.visibility</p:attrName>
                                        </p:attrNameLst>
                                      </p:cBhvr>
                                      <p:to>
                                        <p:strVal val="visible"/>
                                      </p:to>
                                    </p:set>
                                    <p:anim calcmode="lin" valueType="num">
                                      <p:cBhvr additive="base">
                                        <p:cTn id="7" dur="500" fill="hold"/>
                                        <p:tgtEl>
                                          <p:spTgt spid="22938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9382">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29382">
                                            <p:txEl>
                                              <p:pRg st="1" end="1"/>
                                            </p:txEl>
                                          </p:spTgt>
                                        </p:tgtEl>
                                        <p:attrNameLst>
                                          <p:attrName>style.visibility</p:attrName>
                                        </p:attrNameLst>
                                      </p:cBhvr>
                                      <p:to>
                                        <p:strVal val="visible"/>
                                      </p:to>
                                    </p:set>
                                    <p:anim calcmode="lin" valueType="num">
                                      <p:cBhvr additive="base">
                                        <p:cTn id="12" dur="500" fill="hold"/>
                                        <p:tgtEl>
                                          <p:spTgt spid="229382">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2938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29383">
                                            <p:txEl>
                                              <p:pRg st="0" end="0"/>
                                            </p:txEl>
                                          </p:spTgt>
                                        </p:tgtEl>
                                        <p:attrNameLst>
                                          <p:attrName>style.visibility</p:attrName>
                                        </p:attrNameLst>
                                      </p:cBhvr>
                                      <p:to>
                                        <p:strVal val="visible"/>
                                      </p:to>
                                    </p:set>
                                    <p:anim calcmode="lin" valueType="num">
                                      <p:cBhvr additive="base">
                                        <p:cTn id="18" dur="500" fill="hold"/>
                                        <p:tgtEl>
                                          <p:spTgt spid="229383">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29383">
                                            <p:txEl>
                                              <p:pRg st="0" end="0"/>
                                            </p:txEl>
                                          </p:spTgt>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229384"/>
                                        </p:tgtEl>
                                        <p:attrNameLst>
                                          <p:attrName>style.visibility</p:attrName>
                                        </p:attrNameLst>
                                      </p:cBhvr>
                                      <p:to>
                                        <p:strVal val="visible"/>
                                      </p:to>
                                    </p:set>
                                    <p:anim calcmode="lin" valueType="num">
                                      <p:cBhvr additive="base">
                                        <p:cTn id="22" dur="500" fill="hold"/>
                                        <p:tgtEl>
                                          <p:spTgt spid="229384"/>
                                        </p:tgtEl>
                                        <p:attrNameLst>
                                          <p:attrName>ppt_x</p:attrName>
                                        </p:attrNameLst>
                                      </p:cBhvr>
                                      <p:tavLst>
                                        <p:tav tm="0">
                                          <p:val>
                                            <p:strVal val="0-#ppt_w/2"/>
                                          </p:val>
                                        </p:tav>
                                        <p:tav tm="100000">
                                          <p:val>
                                            <p:strVal val="#ppt_x"/>
                                          </p:val>
                                        </p:tav>
                                      </p:tavLst>
                                    </p:anim>
                                    <p:anim calcmode="lin" valueType="num">
                                      <p:cBhvr additive="base">
                                        <p:cTn id="23" dur="500" fill="hold"/>
                                        <p:tgtEl>
                                          <p:spTgt spid="229384"/>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229385"/>
                                        </p:tgtEl>
                                        <p:attrNameLst>
                                          <p:attrName>style.visibility</p:attrName>
                                        </p:attrNameLst>
                                      </p:cBhvr>
                                      <p:to>
                                        <p:strVal val="visible"/>
                                      </p:to>
                                    </p:set>
                                    <p:anim calcmode="lin" valueType="num">
                                      <p:cBhvr additive="base">
                                        <p:cTn id="27" dur="500" fill="hold"/>
                                        <p:tgtEl>
                                          <p:spTgt spid="229385"/>
                                        </p:tgtEl>
                                        <p:attrNameLst>
                                          <p:attrName>ppt_x</p:attrName>
                                        </p:attrNameLst>
                                      </p:cBhvr>
                                      <p:tavLst>
                                        <p:tav tm="0">
                                          <p:val>
                                            <p:strVal val="0-#ppt_w/2"/>
                                          </p:val>
                                        </p:tav>
                                        <p:tav tm="100000">
                                          <p:val>
                                            <p:strVal val="#ppt_x"/>
                                          </p:val>
                                        </p:tav>
                                      </p:tavLst>
                                    </p:anim>
                                    <p:anim calcmode="lin" valueType="num">
                                      <p:cBhvr additive="base">
                                        <p:cTn id="28" dur="500" fill="hold"/>
                                        <p:tgtEl>
                                          <p:spTgt spid="229385"/>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000"/>
                            </p:stCondLst>
                            <p:childTnLst>
                              <p:par>
                                <p:cTn id="30" presetID="2" presetClass="entr" presetSubtype="8" fill="hold" grpId="0" nodeType="afterEffect">
                                  <p:stCondLst>
                                    <p:cond delay="0"/>
                                  </p:stCondLst>
                                  <p:childTnLst>
                                    <p:set>
                                      <p:cBhvr>
                                        <p:cTn id="31" dur="1" fill="hold">
                                          <p:stCondLst>
                                            <p:cond delay="0"/>
                                          </p:stCondLst>
                                        </p:cTn>
                                        <p:tgtEl>
                                          <p:spTgt spid="229386"/>
                                        </p:tgtEl>
                                        <p:attrNameLst>
                                          <p:attrName>style.visibility</p:attrName>
                                        </p:attrNameLst>
                                      </p:cBhvr>
                                      <p:to>
                                        <p:strVal val="visible"/>
                                      </p:to>
                                    </p:set>
                                    <p:anim calcmode="lin" valueType="num">
                                      <p:cBhvr additive="base">
                                        <p:cTn id="32" dur="500" fill="hold"/>
                                        <p:tgtEl>
                                          <p:spTgt spid="229386"/>
                                        </p:tgtEl>
                                        <p:attrNameLst>
                                          <p:attrName>ppt_x</p:attrName>
                                        </p:attrNameLst>
                                      </p:cBhvr>
                                      <p:tavLst>
                                        <p:tav tm="0">
                                          <p:val>
                                            <p:strVal val="0-#ppt_w/2"/>
                                          </p:val>
                                        </p:tav>
                                        <p:tav tm="100000">
                                          <p:val>
                                            <p:strVal val="#ppt_x"/>
                                          </p:val>
                                        </p:tav>
                                      </p:tavLst>
                                    </p:anim>
                                    <p:anim calcmode="lin" valueType="num">
                                      <p:cBhvr additive="base">
                                        <p:cTn id="33" dur="500" fill="hold"/>
                                        <p:tgtEl>
                                          <p:spTgt spid="229386"/>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229387"/>
                                        </p:tgtEl>
                                        <p:attrNameLst>
                                          <p:attrName>style.visibility</p:attrName>
                                        </p:attrNameLst>
                                      </p:cBhvr>
                                      <p:to>
                                        <p:strVal val="visible"/>
                                      </p:to>
                                    </p:set>
                                    <p:anim calcmode="lin" valueType="num">
                                      <p:cBhvr additive="base">
                                        <p:cTn id="37" dur="500" fill="hold"/>
                                        <p:tgtEl>
                                          <p:spTgt spid="229387"/>
                                        </p:tgtEl>
                                        <p:attrNameLst>
                                          <p:attrName>ppt_x</p:attrName>
                                        </p:attrNameLst>
                                      </p:cBhvr>
                                      <p:tavLst>
                                        <p:tav tm="0">
                                          <p:val>
                                            <p:strVal val="0-#ppt_w/2"/>
                                          </p:val>
                                        </p:tav>
                                        <p:tav tm="100000">
                                          <p:val>
                                            <p:strVal val="#ppt_x"/>
                                          </p:val>
                                        </p:tav>
                                      </p:tavLst>
                                    </p:anim>
                                    <p:anim calcmode="lin" valueType="num">
                                      <p:cBhvr additive="base">
                                        <p:cTn id="38" dur="500" fill="hold"/>
                                        <p:tgtEl>
                                          <p:spTgt spid="229387"/>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2000"/>
                            </p:stCondLst>
                            <p:childTnLst>
                              <p:par>
                                <p:cTn id="40" presetID="2" presetClass="entr" presetSubtype="8" fill="hold" grpId="0" nodeType="afterEffect">
                                  <p:stCondLst>
                                    <p:cond delay="0"/>
                                  </p:stCondLst>
                                  <p:childTnLst>
                                    <p:set>
                                      <p:cBhvr>
                                        <p:cTn id="41" dur="1" fill="hold">
                                          <p:stCondLst>
                                            <p:cond delay="0"/>
                                          </p:stCondLst>
                                        </p:cTn>
                                        <p:tgtEl>
                                          <p:spTgt spid="229388"/>
                                        </p:tgtEl>
                                        <p:attrNameLst>
                                          <p:attrName>style.visibility</p:attrName>
                                        </p:attrNameLst>
                                      </p:cBhvr>
                                      <p:to>
                                        <p:strVal val="visible"/>
                                      </p:to>
                                    </p:set>
                                    <p:anim calcmode="lin" valueType="num">
                                      <p:cBhvr additive="base">
                                        <p:cTn id="42" dur="500" fill="hold"/>
                                        <p:tgtEl>
                                          <p:spTgt spid="229388"/>
                                        </p:tgtEl>
                                        <p:attrNameLst>
                                          <p:attrName>ppt_x</p:attrName>
                                        </p:attrNameLst>
                                      </p:cBhvr>
                                      <p:tavLst>
                                        <p:tav tm="0">
                                          <p:val>
                                            <p:strVal val="0-#ppt_w/2"/>
                                          </p:val>
                                        </p:tav>
                                        <p:tav tm="100000">
                                          <p:val>
                                            <p:strVal val="#ppt_x"/>
                                          </p:val>
                                        </p:tav>
                                      </p:tavLst>
                                    </p:anim>
                                    <p:anim calcmode="lin" valueType="num">
                                      <p:cBhvr additive="base">
                                        <p:cTn id="43" dur="500" fill="hold"/>
                                        <p:tgtEl>
                                          <p:spTgt spid="229388"/>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229389">
                                            <p:txEl>
                                              <p:pRg st="0" end="0"/>
                                            </p:txEl>
                                          </p:spTgt>
                                        </p:tgtEl>
                                        <p:attrNameLst>
                                          <p:attrName>style.visibility</p:attrName>
                                        </p:attrNameLst>
                                      </p:cBhvr>
                                      <p:to>
                                        <p:strVal val="visible"/>
                                      </p:to>
                                    </p:set>
                                    <p:anim calcmode="lin" valueType="num">
                                      <p:cBhvr additive="base">
                                        <p:cTn id="48" dur="500" fill="hold"/>
                                        <p:tgtEl>
                                          <p:spTgt spid="229389">
                                            <p:txEl>
                                              <p:pRg st="0" end="0"/>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22938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229389">
                                            <p:txEl>
                                              <p:pRg st="1" end="1"/>
                                            </p:txEl>
                                          </p:spTgt>
                                        </p:tgtEl>
                                        <p:attrNameLst>
                                          <p:attrName>style.visibility</p:attrName>
                                        </p:attrNameLst>
                                      </p:cBhvr>
                                      <p:to>
                                        <p:strVal val="visible"/>
                                      </p:to>
                                    </p:set>
                                    <p:anim calcmode="lin" valueType="num">
                                      <p:cBhvr additive="base">
                                        <p:cTn id="54" dur="500" fill="hold"/>
                                        <p:tgtEl>
                                          <p:spTgt spid="229389">
                                            <p:txEl>
                                              <p:pRg st="1" end="1"/>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22938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229389">
                                            <p:txEl>
                                              <p:pRg st="2" end="2"/>
                                            </p:txEl>
                                          </p:spTgt>
                                        </p:tgtEl>
                                        <p:attrNameLst>
                                          <p:attrName>style.visibility</p:attrName>
                                        </p:attrNameLst>
                                      </p:cBhvr>
                                      <p:to>
                                        <p:strVal val="visible"/>
                                      </p:to>
                                    </p:set>
                                    <p:anim calcmode="lin" valueType="num">
                                      <p:cBhvr additive="base">
                                        <p:cTn id="60" dur="500" fill="hold"/>
                                        <p:tgtEl>
                                          <p:spTgt spid="229389">
                                            <p:txEl>
                                              <p:pRg st="2" end="2"/>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22938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229389">
                                            <p:txEl>
                                              <p:pRg st="3" end="3"/>
                                            </p:txEl>
                                          </p:spTgt>
                                        </p:tgtEl>
                                        <p:attrNameLst>
                                          <p:attrName>style.visibility</p:attrName>
                                        </p:attrNameLst>
                                      </p:cBhvr>
                                      <p:to>
                                        <p:strVal val="visible"/>
                                      </p:to>
                                    </p:set>
                                    <p:anim calcmode="lin" valueType="num">
                                      <p:cBhvr additive="base">
                                        <p:cTn id="66" dur="500" fill="hold"/>
                                        <p:tgtEl>
                                          <p:spTgt spid="229389">
                                            <p:txEl>
                                              <p:pRg st="3" end="3"/>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22938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8" fill="hold" grpId="0" nodeType="clickEffect">
                                  <p:stCondLst>
                                    <p:cond delay="0"/>
                                  </p:stCondLst>
                                  <p:childTnLst>
                                    <p:set>
                                      <p:cBhvr>
                                        <p:cTn id="71" dur="1" fill="hold">
                                          <p:stCondLst>
                                            <p:cond delay="0"/>
                                          </p:stCondLst>
                                        </p:cTn>
                                        <p:tgtEl>
                                          <p:spTgt spid="229389">
                                            <p:txEl>
                                              <p:pRg st="4" end="4"/>
                                            </p:txEl>
                                          </p:spTgt>
                                        </p:tgtEl>
                                        <p:attrNameLst>
                                          <p:attrName>style.visibility</p:attrName>
                                        </p:attrNameLst>
                                      </p:cBhvr>
                                      <p:to>
                                        <p:strVal val="visible"/>
                                      </p:to>
                                    </p:set>
                                    <p:anim calcmode="lin" valueType="num">
                                      <p:cBhvr additive="base">
                                        <p:cTn id="72" dur="500" fill="hold"/>
                                        <p:tgtEl>
                                          <p:spTgt spid="229389">
                                            <p:txEl>
                                              <p:pRg st="4" end="4"/>
                                            </p:txEl>
                                          </p:spTgt>
                                        </p:tgtEl>
                                        <p:attrNameLst>
                                          <p:attrName>ppt_x</p:attrName>
                                        </p:attrNameLst>
                                      </p:cBhvr>
                                      <p:tavLst>
                                        <p:tav tm="0">
                                          <p:val>
                                            <p:strVal val="0-#ppt_w/2"/>
                                          </p:val>
                                        </p:tav>
                                        <p:tav tm="100000">
                                          <p:val>
                                            <p:strVal val="#ppt_x"/>
                                          </p:val>
                                        </p:tav>
                                      </p:tavLst>
                                    </p:anim>
                                    <p:anim calcmode="lin" valueType="num">
                                      <p:cBhvr additive="base">
                                        <p:cTn id="73" dur="500" fill="hold"/>
                                        <p:tgtEl>
                                          <p:spTgt spid="229389">
                                            <p:txEl>
                                              <p:pRg st="4" end="4"/>
                                            </p:txEl>
                                          </p:spTgt>
                                        </p:tgtEl>
                                        <p:attrNameLst>
                                          <p:attrName>ppt_y</p:attrName>
                                        </p:attrNameLst>
                                      </p:cBhvr>
                                      <p:tavLst>
                                        <p:tav tm="0">
                                          <p:val>
                                            <p:strVal val="#ppt_y"/>
                                          </p:val>
                                        </p:tav>
                                        <p:tav tm="100000">
                                          <p:val>
                                            <p:strVal val="#ppt_y"/>
                                          </p:val>
                                        </p:tav>
                                      </p:tavLst>
                                    </p:anim>
                                  </p:childTnLst>
                                </p:cTn>
                              </p:par>
                            </p:childTnLst>
                          </p:cTn>
                        </p:par>
                        <p:par>
                          <p:cTn id="74" fill="hold" nodeType="afterGroup">
                            <p:stCondLst>
                              <p:cond delay="500"/>
                            </p:stCondLst>
                            <p:childTnLst>
                              <p:par>
                                <p:cTn id="75" presetID="2" presetClass="entr" presetSubtype="8" fill="hold" grpId="0" nodeType="afterEffect">
                                  <p:stCondLst>
                                    <p:cond delay="0"/>
                                  </p:stCondLst>
                                  <p:childTnLst>
                                    <p:set>
                                      <p:cBhvr>
                                        <p:cTn id="76" dur="1" fill="hold">
                                          <p:stCondLst>
                                            <p:cond delay="0"/>
                                          </p:stCondLst>
                                        </p:cTn>
                                        <p:tgtEl>
                                          <p:spTgt spid="229390"/>
                                        </p:tgtEl>
                                        <p:attrNameLst>
                                          <p:attrName>style.visibility</p:attrName>
                                        </p:attrNameLst>
                                      </p:cBhvr>
                                      <p:to>
                                        <p:strVal val="visible"/>
                                      </p:to>
                                    </p:set>
                                    <p:anim calcmode="lin" valueType="num">
                                      <p:cBhvr additive="base">
                                        <p:cTn id="77" dur="500" fill="hold"/>
                                        <p:tgtEl>
                                          <p:spTgt spid="229390"/>
                                        </p:tgtEl>
                                        <p:attrNameLst>
                                          <p:attrName>ppt_x</p:attrName>
                                        </p:attrNameLst>
                                      </p:cBhvr>
                                      <p:tavLst>
                                        <p:tav tm="0">
                                          <p:val>
                                            <p:strVal val="0-#ppt_w/2"/>
                                          </p:val>
                                        </p:tav>
                                        <p:tav tm="100000">
                                          <p:val>
                                            <p:strVal val="#ppt_x"/>
                                          </p:val>
                                        </p:tav>
                                      </p:tavLst>
                                    </p:anim>
                                    <p:anim calcmode="lin" valueType="num">
                                      <p:cBhvr additive="base">
                                        <p:cTn id="78" dur="500" fill="hold"/>
                                        <p:tgtEl>
                                          <p:spTgt spid="229390"/>
                                        </p:tgtEl>
                                        <p:attrNameLst>
                                          <p:attrName>ppt_y</p:attrName>
                                        </p:attrNameLst>
                                      </p:cBhvr>
                                      <p:tavLst>
                                        <p:tav tm="0">
                                          <p:val>
                                            <p:strVal val="#ppt_y"/>
                                          </p:val>
                                        </p:tav>
                                        <p:tav tm="100000">
                                          <p:val>
                                            <p:strVal val="#ppt_y"/>
                                          </p:val>
                                        </p:tav>
                                      </p:tavLst>
                                    </p:anim>
                                  </p:childTnLst>
                                </p:cTn>
                              </p:par>
                            </p:childTnLst>
                          </p:cTn>
                        </p:par>
                        <p:par>
                          <p:cTn id="79" fill="hold" nodeType="afterGroup">
                            <p:stCondLst>
                              <p:cond delay="1000"/>
                            </p:stCondLst>
                            <p:childTnLst>
                              <p:par>
                                <p:cTn id="80" presetID="2" presetClass="entr" presetSubtype="8" fill="hold" grpId="0" nodeType="afterEffect">
                                  <p:stCondLst>
                                    <p:cond delay="0"/>
                                  </p:stCondLst>
                                  <p:childTnLst>
                                    <p:set>
                                      <p:cBhvr>
                                        <p:cTn id="81" dur="1" fill="hold">
                                          <p:stCondLst>
                                            <p:cond delay="0"/>
                                          </p:stCondLst>
                                        </p:cTn>
                                        <p:tgtEl>
                                          <p:spTgt spid="229391"/>
                                        </p:tgtEl>
                                        <p:attrNameLst>
                                          <p:attrName>style.visibility</p:attrName>
                                        </p:attrNameLst>
                                      </p:cBhvr>
                                      <p:to>
                                        <p:strVal val="visible"/>
                                      </p:to>
                                    </p:set>
                                    <p:anim calcmode="lin" valueType="num">
                                      <p:cBhvr additive="base">
                                        <p:cTn id="82" dur="500" fill="hold"/>
                                        <p:tgtEl>
                                          <p:spTgt spid="229391"/>
                                        </p:tgtEl>
                                        <p:attrNameLst>
                                          <p:attrName>ppt_x</p:attrName>
                                        </p:attrNameLst>
                                      </p:cBhvr>
                                      <p:tavLst>
                                        <p:tav tm="0">
                                          <p:val>
                                            <p:strVal val="0-#ppt_w/2"/>
                                          </p:val>
                                        </p:tav>
                                        <p:tav tm="100000">
                                          <p:val>
                                            <p:strVal val="#ppt_x"/>
                                          </p:val>
                                        </p:tav>
                                      </p:tavLst>
                                    </p:anim>
                                    <p:anim calcmode="lin" valueType="num">
                                      <p:cBhvr additive="base">
                                        <p:cTn id="83" dur="500" fill="hold"/>
                                        <p:tgtEl>
                                          <p:spTgt spid="229391"/>
                                        </p:tgtEl>
                                        <p:attrNameLst>
                                          <p:attrName>ppt_y</p:attrName>
                                        </p:attrNameLst>
                                      </p:cBhvr>
                                      <p:tavLst>
                                        <p:tav tm="0">
                                          <p:val>
                                            <p:strVal val="#ppt_y"/>
                                          </p:val>
                                        </p:tav>
                                        <p:tav tm="100000">
                                          <p:val>
                                            <p:strVal val="#ppt_y"/>
                                          </p:val>
                                        </p:tav>
                                      </p:tavLst>
                                    </p:anim>
                                  </p:childTnLst>
                                </p:cTn>
                              </p:par>
                            </p:childTnLst>
                          </p:cTn>
                        </p:par>
                        <p:par>
                          <p:cTn id="84" fill="hold" nodeType="afterGroup">
                            <p:stCondLst>
                              <p:cond delay="1500"/>
                            </p:stCondLst>
                            <p:childTnLst>
                              <p:par>
                                <p:cTn id="85" presetID="2" presetClass="entr" presetSubtype="8" fill="hold" grpId="0" nodeType="afterEffect">
                                  <p:stCondLst>
                                    <p:cond delay="0"/>
                                  </p:stCondLst>
                                  <p:childTnLst>
                                    <p:set>
                                      <p:cBhvr>
                                        <p:cTn id="86" dur="1" fill="hold">
                                          <p:stCondLst>
                                            <p:cond delay="0"/>
                                          </p:stCondLst>
                                        </p:cTn>
                                        <p:tgtEl>
                                          <p:spTgt spid="229392"/>
                                        </p:tgtEl>
                                        <p:attrNameLst>
                                          <p:attrName>style.visibility</p:attrName>
                                        </p:attrNameLst>
                                      </p:cBhvr>
                                      <p:to>
                                        <p:strVal val="visible"/>
                                      </p:to>
                                    </p:set>
                                    <p:anim calcmode="lin" valueType="num">
                                      <p:cBhvr additive="base">
                                        <p:cTn id="87" dur="500" fill="hold"/>
                                        <p:tgtEl>
                                          <p:spTgt spid="229392"/>
                                        </p:tgtEl>
                                        <p:attrNameLst>
                                          <p:attrName>ppt_x</p:attrName>
                                        </p:attrNameLst>
                                      </p:cBhvr>
                                      <p:tavLst>
                                        <p:tav tm="0">
                                          <p:val>
                                            <p:strVal val="0-#ppt_w/2"/>
                                          </p:val>
                                        </p:tav>
                                        <p:tav tm="100000">
                                          <p:val>
                                            <p:strVal val="#ppt_x"/>
                                          </p:val>
                                        </p:tav>
                                      </p:tavLst>
                                    </p:anim>
                                    <p:anim calcmode="lin" valueType="num">
                                      <p:cBhvr additive="base">
                                        <p:cTn id="88" dur="500" fill="hold"/>
                                        <p:tgtEl>
                                          <p:spTgt spid="229392"/>
                                        </p:tgtEl>
                                        <p:attrNameLst>
                                          <p:attrName>ppt_y</p:attrName>
                                        </p:attrNameLst>
                                      </p:cBhvr>
                                      <p:tavLst>
                                        <p:tav tm="0">
                                          <p:val>
                                            <p:strVal val="#ppt_y"/>
                                          </p:val>
                                        </p:tav>
                                        <p:tav tm="100000">
                                          <p:val>
                                            <p:strVal val="#ppt_y"/>
                                          </p:val>
                                        </p:tav>
                                      </p:tavLst>
                                    </p:anim>
                                  </p:childTnLst>
                                </p:cTn>
                              </p:par>
                            </p:childTnLst>
                          </p:cTn>
                        </p:par>
                        <p:par>
                          <p:cTn id="89" fill="hold" nodeType="afterGroup">
                            <p:stCondLst>
                              <p:cond delay="2000"/>
                            </p:stCondLst>
                            <p:childTnLst>
                              <p:par>
                                <p:cTn id="90" presetID="2" presetClass="entr" presetSubtype="8" fill="hold" grpId="0" nodeType="afterEffect">
                                  <p:stCondLst>
                                    <p:cond delay="0"/>
                                  </p:stCondLst>
                                  <p:childTnLst>
                                    <p:set>
                                      <p:cBhvr>
                                        <p:cTn id="91" dur="1" fill="hold">
                                          <p:stCondLst>
                                            <p:cond delay="0"/>
                                          </p:stCondLst>
                                        </p:cTn>
                                        <p:tgtEl>
                                          <p:spTgt spid="229393"/>
                                        </p:tgtEl>
                                        <p:attrNameLst>
                                          <p:attrName>style.visibility</p:attrName>
                                        </p:attrNameLst>
                                      </p:cBhvr>
                                      <p:to>
                                        <p:strVal val="visible"/>
                                      </p:to>
                                    </p:set>
                                    <p:anim calcmode="lin" valueType="num">
                                      <p:cBhvr additive="base">
                                        <p:cTn id="92" dur="500" fill="hold"/>
                                        <p:tgtEl>
                                          <p:spTgt spid="229393"/>
                                        </p:tgtEl>
                                        <p:attrNameLst>
                                          <p:attrName>ppt_x</p:attrName>
                                        </p:attrNameLst>
                                      </p:cBhvr>
                                      <p:tavLst>
                                        <p:tav tm="0">
                                          <p:val>
                                            <p:strVal val="0-#ppt_w/2"/>
                                          </p:val>
                                        </p:tav>
                                        <p:tav tm="100000">
                                          <p:val>
                                            <p:strVal val="#ppt_x"/>
                                          </p:val>
                                        </p:tav>
                                      </p:tavLst>
                                    </p:anim>
                                    <p:anim calcmode="lin" valueType="num">
                                      <p:cBhvr additive="base">
                                        <p:cTn id="93" dur="500" fill="hold"/>
                                        <p:tgtEl>
                                          <p:spTgt spid="2293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2" grpId="0" build="p" autoUpdateAnimBg="0" advAuto="0"/>
      <p:bldP spid="229383" grpId="0" build="p" autoUpdateAnimBg="0"/>
      <p:bldP spid="229384" grpId="0" animBg="1"/>
      <p:bldP spid="229385" grpId="0" animBg="1" autoUpdateAnimBg="0"/>
      <p:bldP spid="229386" grpId="0" animBg="1"/>
      <p:bldP spid="229387" grpId="0" animBg="1" autoUpdateAnimBg="0"/>
      <p:bldP spid="229388" grpId="0" animBg="1"/>
      <p:bldP spid="229389" grpId="0" build="p" autoUpdateAnimBg="0"/>
      <p:bldP spid="229390" grpId="0" animBg="1"/>
      <p:bldP spid="229391" grpId="0" animBg="1"/>
      <p:bldP spid="229392" grpId="0" animBg="1"/>
      <p:bldP spid="22939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2"/>
          <p:cNvSpPr>
            <a:spLocks noGrp="1"/>
          </p:cNvSpPr>
          <p:nvPr>
            <p:ph type="sldNum" sz="quarter" idx="12"/>
          </p:nvPr>
        </p:nvSpPr>
        <p:spPr>
          <a:xfrm>
            <a:off x="457200" y="6245225"/>
            <a:ext cx="2133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defRPr/>
            </a:pPr>
            <a:r>
              <a:rPr lang="en-US" smtClean="0"/>
              <a:t>7-</a:t>
            </a:r>
            <a:fld id="{26BCA77B-8F3B-49DF-998C-551646244EB6}" type="slidenum">
              <a:rPr lang="en-US" smtClean="0"/>
              <a:pPr algn="l" eaLnBrk="1" hangingPunct="1">
                <a:defRPr/>
              </a:pPr>
              <a:t>47</a:t>
            </a:fld>
            <a:endParaRPr lang="en-US" smtClean="0"/>
          </a:p>
        </p:txBody>
      </p:sp>
      <p:sp>
        <p:nvSpPr>
          <p:cNvPr id="49155" name="Rectangle 2"/>
          <p:cNvSpPr>
            <a:spLocks noGrp="1" noChangeArrowheads="1"/>
          </p:cNvSpPr>
          <p:nvPr>
            <p:ph type="title"/>
          </p:nvPr>
        </p:nvSpPr>
        <p:spPr/>
        <p:txBody>
          <a:bodyPr/>
          <a:lstStyle/>
          <a:p>
            <a:pPr eaLnBrk="1" hangingPunct="1"/>
            <a:r>
              <a:rPr lang="en-US" smtClean="0"/>
              <a:t>Interest Revenue</a:t>
            </a:r>
          </a:p>
        </p:txBody>
      </p:sp>
      <p:sp>
        <p:nvSpPr>
          <p:cNvPr id="131075" name="Text Box 3"/>
          <p:cNvSpPr txBox="1">
            <a:spLocks noChangeArrowheads="1"/>
          </p:cNvSpPr>
          <p:nvPr/>
        </p:nvSpPr>
        <p:spPr bwMode="auto">
          <a:xfrm>
            <a:off x="685800" y="1676400"/>
            <a:ext cx="7924800" cy="1481138"/>
          </a:xfrm>
          <a:prstGeom prst="rect">
            <a:avLst/>
          </a:prstGeom>
          <a:noFill/>
          <a:ln w="9525">
            <a:noFill/>
            <a:miter lim="800000"/>
            <a:headEnd/>
            <a:tailEnd/>
          </a:ln>
          <a:effectLst/>
        </p:spPr>
        <p:txBody>
          <a:bodyPr>
            <a:spAutoFit/>
          </a:bodyPr>
          <a:lstStyle/>
          <a:p>
            <a:pPr algn="ctr">
              <a:spcBef>
                <a:spcPct val="50000"/>
              </a:spcBef>
              <a:defRPr/>
            </a:pPr>
            <a:r>
              <a:rPr lang="en-US" sz="2600" dirty="0">
                <a:solidFill>
                  <a:schemeClr val="tx2"/>
                </a:solidFill>
                <a:latin typeface="Tahoma" pitchFamily="34" charset="0"/>
                <a:cs typeface="+mn-cs"/>
              </a:rPr>
              <a:t>Event 2 Recognition of Interest Revenue</a:t>
            </a:r>
          </a:p>
          <a:p>
            <a:pPr>
              <a:spcBef>
                <a:spcPct val="50000"/>
              </a:spcBef>
              <a:defRPr/>
            </a:pPr>
            <a:r>
              <a:rPr lang="en-US" sz="2600" dirty="0">
                <a:effectLst>
                  <a:outerShdw blurRad="38100" dist="38100" dir="2700000" algn="tl">
                    <a:srgbClr val="FFFFFF"/>
                  </a:outerShdw>
                </a:effectLst>
                <a:latin typeface="Tahoma" pitchFamily="34" charset="0"/>
                <a:cs typeface="+mn-cs"/>
              </a:rPr>
              <a:t>At the end of 2011, </a:t>
            </a:r>
            <a:r>
              <a:rPr lang="en-US" sz="2600" b="1" dirty="0">
                <a:effectLst>
                  <a:outerShdw blurRad="38100" dist="38100" dir="2700000" algn="tl">
                    <a:srgbClr val="FFFFFF"/>
                  </a:outerShdw>
                </a:effectLst>
                <a:latin typeface="Tahoma" pitchFamily="34" charset="0"/>
                <a:cs typeface="+mn-cs"/>
              </a:rPr>
              <a:t>ATS</a:t>
            </a:r>
            <a:r>
              <a:rPr lang="en-US" sz="2600" dirty="0">
                <a:effectLst>
                  <a:outerShdw blurRad="38100" dist="38100" dir="2700000" algn="tl">
                    <a:srgbClr val="FFFFFF"/>
                  </a:outerShdw>
                </a:effectLst>
                <a:latin typeface="Tahoma" pitchFamily="34" charset="0"/>
                <a:cs typeface="+mn-cs"/>
              </a:rPr>
              <a:t> must accrue interest on its note receivable.  </a:t>
            </a:r>
          </a:p>
        </p:txBody>
      </p:sp>
      <p:sp>
        <p:nvSpPr>
          <p:cNvPr id="131076" name="Text Box 4"/>
          <p:cNvSpPr txBox="1">
            <a:spLocks noChangeArrowheads="1"/>
          </p:cNvSpPr>
          <p:nvPr/>
        </p:nvSpPr>
        <p:spPr bwMode="auto">
          <a:xfrm>
            <a:off x="1219200" y="3352800"/>
            <a:ext cx="6705600" cy="466725"/>
          </a:xfrm>
          <a:prstGeom prst="rect">
            <a:avLst/>
          </a:prstGeom>
          <a:solidFill>
            <a:srgbClr val="FF6600"/>
          </a:solidFill>
          <a:ln w="9525">
            <a:solidFill>
              <a:srgbClr val="000000"/>
            </a:solidFill>
            <a:miter lim="800000"/>
            <a:headEnd/>
            <a:tailEnd/>
          </a:ln>
          <a:effectLst>
            <a:outerShdw dist="35921" dir="2700000" algn="ctr" rotWithShape="0">
              <a:srgbClr val="000000"/>
            </a:outerShdw>
          </a:effectLst>
        </p:spPr>
        <p:txBody>
          <a:bodyPr>
            <a:spAutoFit/>
          </a:bodyPr>
          <a:lstStyle/>
          <a:p>
            <a:pPr algn="ctr">
              <a:spcBef>
                <a:spcPct val="50000"/>
              </a:spcBef>
              <a:defRPr/>
            </a:pPr>
            <a:r>
              <a:rPr lang="en-US" sz="2400" dirty="0">
                <a:solidFill>
                  <a:schemeClr val="bg1"/>
                </a:solidFill>
                <a:effectLst>
                  <a:outerShdw blurRad="38100" dist="38100" dir="2700000" algn="tl">
                    <a:srgbClr val="000000"/>
                  </a:outerShdw>
                </a:effectLst>
                <a:latin typeface="Tahoma" pitchFamily="34" charset="0"/>
                <a:cs typeface="+mn-cs"/>
              </a:rPr>
              <a:t>$15,000 </a:t>
            </a:r>
            <a:r>
              <a:rPr lang="en-US" sz="2400" dirty="0">
                <a:solidFill>
                  <a:schemeClr val="bg1"/>
                </a:solidFill>
                <a:effectLst>
                  <a:outerShdw blurRad="38100" dist="38100" dir="2700000" algn="tl">
                    <a:srgbClr val="000000"/>
                  </a:outerShdw>
                </a:effectLst>
              </a:rPr>
              <a:t>× 6% × 2/12 = $150 interest revenue</a:t>
            </a:r>
          </a:p>
        </p:txBody>
      </p:sp>
      <p:graphicFrame>
        <p:nvGraphicFramePr>
          <p:cNvPr id="131077" name="Object 5"/>
          <p:cNvGraphicFramePr>
            <a:graphicFrameLocks noChangeAspect="1"/>
          </p:cNvGraphicFramePr>
          <p:nvPr/>
        </p:nvGraphicFramePr>
        <p:xfrm>
          <a:off x="546100" y="4191000"/>
          <a:ext cx="8369300" cy="660400"/>
        </p:xfrm>
        <a:graphic>
          <a:graphicData uri="http://schemas.openxmlformats.org/presentationml/2006/ole">
            <mc:AlternateContent xmlns:mc="http://schemas.openxmlformats.org/markup-compatibility/2006">
              <mc:Choice xmlns:v="urn:schemas-microsoft-com:vml" Requires="v">
                <p:oleObj spid="_x0000_s49163" name="Worksheet" r:id="rId4" imgW="6229395" imgH="504749" progId="Excel.Sheet.8">
                  <p:embed/>
                </p:oleObj>
              </mc:Choice>
              <mc:Fallback>
                <p:oleObj name="Worksheet" r:id="rId4" imgW="6229395" imgH="504749" progId="Excel.Shee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100" y="4191000"/>
                        <a:ext cx="83693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9159" name="Picture 6" descr="j029938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5181600"/>
            <a:ext cx="1446213" cy="144145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304800" y="5486400"/>
            <a:ext cx="3581400" cy="400050"/>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a:latin typeface="Arial Black" pitchFamily="34" charset="0"/>
              </a:rPr>
              <a:t>Interest Receivable</a:t>
            </a:r>
          </a:p>
        </p:txBody>
      </p:sp>
      <p:cxnSp>
        <p:nvCxnSpPr>
          <p:cNvPr id="10" name="Straight Arrow Connector 9"/>
          <p:cNvCxnSpPr/>
          <p:nvPr/>
        </p:nvCxnSpPr>
        <p:spPr bwMode="auto">
          <a:xfrm rot="5400000" flipH="1" flipV="1">
            <a:off x="1714500" y="4914900"/>
            <a:ext cx="609600" cy="5334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1076"/>
                                        </p:tgtEl>
                                        <p:attrNameLst>
                                          <p:attrName>style.visibility</p:attrName>
                                        </p:attrNameLst>
                                      </p:cBhvr>
                                      <p:to>
                                        <p:strVal val="visible"/>
                                      </p:to>
                                    </p:set>
                                    <p:animEffect transition="in" filter="wipe(left)">
                                      <p:cBhvr>
                                        <p:cTn id="7" dur="1000"/>
                                        <p:tgtEl>
                                          <p:spTgt spid="1310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131077"/>
                                        </p:tgtEl>
                                        <p:attrNameLst>
                                          <p:attrName>style.visibility</p:attrName>
                                        </p:attrNameLst>
                                      </p:cBhvr>
                                      <p:to>
                                        <p:strVal val="visible"/>
                                      </p:to>
                                    </p:set>
                                    <p:animEffect transition="in" filter="strips(downRight)">
                                      <p:cBhvr>
                                        <p:cTn id="12" dur="500"/>
                                        <p:tgtEl>
                                          <p:spTgt spid="131077"/>
                                        </p:tgtEl>
                                      </p:cBhvr>
                                    </p:animEffect>
                                  </p:childTnLst>
                                </p:cTn>
                              </p:par>
                            </p:childTnLst>
                          </p:cTn>
                        </p:par>
                        <p:par>
                          <p:cTn id="13" fill="hold" nodeType="afterGroup">
                            <p:stCondLst>
                              <p:cond delay="500"/>
                            </p:stCondLst>
                            <p:childTnLst>
                              <p:par>
                                <p:cTn id="14" presetID="16" presetClass="entr" presetSubtype="2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Horizontal)">
                                      <p:cBhvr>
                                        <p:cTn id="16" dur="500"/>
                                        <p:tgtEl>
                                          <p:spTgt spid="8"/>
                                        </p:tgtEl>
                                      </p:cBhvr>
                                    </p:animEffect>
                                  </p:childTnLst>
                                </p:cTn>
                              </p:par>
                              <p:par>
                                <p:cTn id="17" presetID="23" presetClass="entr" presetSubtype="1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6"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2"/>
          <p:cNvSpPr>
            <a:spLocks noGrp="1"/>
          </p:cNvSpPr>
          <p:nvPr>
            <p:ph type="sldNum" sz="quarter" idx="12"/>
          </p:nvPr>
        </p:nvSpPr>
        <p:spPr>
          <a:xfrm>
            <a:off x="457200" y="6381750"/>
            <a:ext cx="2133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defRPr/>
            </a:pPr>
            <a:r>
              <a:rPr lang="en-US" smtClean="0"/>
              <a:t>7-</a:t>
            </a:r>
            <a:fld id="{4940CF31-EA35-4B4F-B841-05A4F6DC377F}" type="slidenum">
              <a:rPr lang="en-US" smtClean="0"/>
              <a:pPr algn="l" eaLnBrk="1" hangingPunct="1">
                <a:defRPr/>
              </a:pPr>
              <a:t>48</a:t>
            </a:fld>
            <a:endParaRPr lang="en-US" smtClean="0"/>
          </a:p>
        </p:txBody>
      </p:sp>
      <p:sp>
        <p:nvSpPr>
          <p:cNvPr id="50179" name="Rectangle 2"/>
          <p:cNvSpPr>
            <a:spLocks noGrp="1" noChangeArrowheads="1"/>
          </p:cNvSpPr>
          <p:nvPr>
            <p:ph type="title"/>
          </p:nvPr>
        </p:nvSpPr>
        <p:spPr/>
        <p:txBody>
          <a:bodyPr/>
          <a:lstStyle/>
          <a:p>
            <a:pPr eaLnBrk="1" hangingPunct="1"/>
            <a:r>
              <a:rPr lang="en-US" smtClean="0"/>
              <a:t>Collection of a Note Receivable</a:t>
            </a:r>
          </a:p>
        </p:txBody>
      </p:sp>
      <p:sp>
        <p:nvSpPr>
          <p:cNvPr id="131075" name="Text Box 3"/>
          <p:cNvSpPr txBox="1">
            <a:spLocks noChangeArrowheads="1"/>
          </p:cNvSpPr>
          <p:nvPr/>
        </p:nvSpPr>
        <p:spPr bwMode="auto">
          <a:xfrm>
            <a:off x="685800" y="1371600"/>
            <a:ext cx="7924800" cy="2292350"/>
          </a:xfrm>
          <a:prstGeom prst="rect">
            <a:avLst/>
          </a:prstGeom>
          <a:noFill/>
          <a:ln w="9525">
            <a:noFill/>
            <a:miter lim="800000"/>
            <a:headEnd/>
            <a:tailEnd/>
          </a:ln>
          <a:effectLst/>
        </p:spPr>
        <p:txBody>
          <a:bodyPr>
            <a:spAutoFit/>
          </a:bodyPr>
          <a:lstStyle/>
          <a:p>
            <a:pPr algn="ctr">
              <a:spcBef>
                <a:spcPct val="50000"/>
              </a:spcBef>
              <a:defRPr/>
            </a:pPr>
            <a:r>
              <a:rPr lang="en-US" sz="2600" dirty="0">
                <a:solidFill>
                  <a:schemeClr val="tx2"/>
                </a:solidFill>
                <a:latin typeface="Tahoma" pitchFamily="34" charset="0"/>
                <a:cs typeface="+mn-cs"/>
              </a:rPr>
              <a:t>Event 3 Collection of Principal and Interest</a:t>
            </a:r>
          </a:p>
          <a:p>
            <a:pPr>
              <a:spcBef>
                <a:spcPct val="50000"/>
              </a:spcBef>
              <a:defRPr/>
            </a:pPr>
            <a:r>
              <a:rPr lang="en-US" sz="2600" dirty="0">
                <a:effectLst>
                  <a:outerShdw blurRad="38100" dist="38100" dir="2700000" algn="tl">
                    <a:srgbClr val="FFFFFF"/>
                  </a:outerShdw>
                </a:effectLst>
                <a:latin typeface="Tahoma" pitchFamily="34" charset="0"/>
                <a:cs typeface="+mn-cs"/>
              </a:rPr>
              <a:t>On November 1, </a:t>
            </a:r>
            <a:r>
              <a:rPr lang="en-US" sz="2600" b="1" dirty="0">
                <a:effectLst>
                  <a:outerShdw blurRad="38100" dist="38100" dir="2700000" algn="tl">
                    <a:srgbClr val="FFFFFF"/>
                  </a:outerShdw>
                </a:effectLst>
                <a:latin typeface="Tahoma" pitchFamily="34" charset="0"/>
                <a:cs typeface="+mn-cs"/>
              </a:rPr>
              <a:t>2012</a:t>
            </a:r>
            <a:r>
              <a:rPr lang="en-US" sz="2600" dirty="0">
                <a:effectLst>
                  <a:outerShdw blurRad="38100" dist="38100" dir="2700000" algn="tl">
                    <a:srgbClr val="FFFFFF"/>
                  </a:outerShdw>
                </a:effectLst>
                <a:latin typeface="Tahoma" pitchFamily="34" charset="0"/>
                <a:cs typeface="+mn-cs"/>
              </a:rPr>
              <a:t>, ATS collects the principal and interest due on the note receivable.  ATS first recognizes interest revenue for the </a:t>
            </a:r>
            <a:r>
              <a:rPr lang="en-US" sz="2600" b="1" dirty="0">
                <a:effectLst>
                  <a:outerShdw blurRad="38100" dist="38100" dir="2700000" algn="tl">
                    <a:srgbClr val="FFFFFF"/>
                  </a:outerShdw>
                </a:effectLst>
                <a:latin typeface="Tahoma" pitchFamily="34" charset="0"/>
                <a:cs typeface="+mn-cs"/>
              </a:rPr>
              <a:t>10 months of 2012. </a:t>
            </a:r>
          </a:p>
        </p:txBody>
      </p:sp>
      <p:sp>
        <p:nvSpPr>
          <p:cNvPr id="131076" name="Text Box 4"/>
          <p:cNvSpPr txBox="1">
            <a:spLocks noChangeArrowheads="1"/>
          </p:cNvSpPr>
          <p:nvPr/>
        </p:nvSpPr>
        <p:spPr bwMode="auto">
          <a:xfrm>
            <a:off x="1219200" y="3810000"/>
            <a:ext cx="6705600" cy="466725"/>
          </a:xfrm>
          <a:prstGeom prst="rect">
            <a:avLst/>
          </a:prstGeom>
          <a:solidFill>
            <a:srgbClr val="FF6600"/>
          </a:solidFill>
          <a:ln w="9525">
            <a:solidFill>
              <a:srgbClr val="000000"/>
            </a:solidFill>
            <a:miter lim="800000"/>
            <a:headEnd/>
            <a:tailEnd/>
          </a:ln>
          <a:effectLst>
            <a:outerShdw dist="35921" dir="2700000" algn="ctr" rotWithShape="0">
              <a:srgbClr val="000000"/>
            </a:outerShdw>
          </a:effectLst>
        </p:spPr>
        <p:txBody>
          <a:bodyPr>
            <a:spAutoFit/>
          </a:bodyPr>
          <a:lstStyle/>
          <a:p>
            <a:pPr algn="ctr">
              <a:spcBef>
                <a:spcPct val="50000"/>
              </a:spcBef>
              <a:defRPr/>
            </a:pPr>
            <a:r>
              <a:rPr lang="en-US" sz="2400" dirty="0">
                <a:solidFill>
                  <a:schemeClr val="bg1"/>
                </a:solidFill>
                <a:effectLst>
                  <a:outerShdw blurRad="38100" dist="38100" dir="2700000" algn="tl">
                    <a:srgbClr val="000000"/>
                  </a:outerShdw>
                </a:effectLst>
                <a:latin typeface="Tahoma" pitchFamily="34" charset="0"/>
                <a:cs typeface="+mn-cs"/>
              </a:rPr>
              <a:t>$15,000 </a:t>
            </a:r>
            <a:r>
              <a:rPr lang="en-US" sz="2400" dirty="0">
                <a:solidFill>
                  <a:schemeClr val="bg1"/>
                </a:solidFill>
                <a:effectLst>
                  <a:outerShdw blurRad="38100" dist="38100" dir="2700000" algn="tl">
                    <a:srgbClr val="000000"/>
                  </a:outerShdw>
                </a:effectLst>
              </a:rPr>
              <a:t>× 6% × 10/12 = $750 interest revenue</a:t>
            </a:r>
          </a:p>
        </p:txBody>
      </p:sp>
      <p:graphicFrame>
        <p:nvGraphicFramePr>
          <p:cNvPr id="131077" name="Object 5"/>
          <p:cNvGraphicFramePr>
            <a:graphicFrameLocks noChangeAspect="1"/>
          </p:cNvGraphicFramePr>
          <p:nvPr/>
        </p:nvGraphicFramePr>
        <p:xfrm>
          <a:off x="457200" y="4800600"/>
          <a:ext cx="8369300" cy="660400"/>
        </p:xfrm>
        <a:graphic>
          <a:graphicData uri="http://schemas.openxmlformats.org/presentationml/2006/ole">
            <mc:AlternateContent xmlns:mc="http://schemas.openxmlformats.org/markup-compatibility/2006">
              <mc:Choice xmlns:v="urn:schemas-microsoft-com:vml" Requires="v">
                <p:oleObj spid="_x0000_s50186" name="Worksheet" r:id="rId4" imgW="6229395" imgH="504749" progId="Excel.Sheet.8">
                  <p:embed/>
                </p:oleObj>
              </mc:Choice>
              <mc:Fallback>
                <p:oleObj name="Worksheet" r:id="rId4" imgW="6229395" imgH="504749" progId="Excel.Shee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800600"/>
                        <a:ext cx="83693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a:spLocks noChangeArrowheads="1"/>
          </p:cNvSpPr>
          <p:nvPr/>
        </p:nvSpPr>
        <p:spPr bwMode="auto">
          <a:xfrm>
            <a:off x="457200" y="5943600"/>
            <a:ext cx="3581400" cy="400050"/>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a:latin typeface="Arial Black" pitchFamily="34" charset="0"/>
              </a:rPr>
              <a:t>Interest Receivable</a:t>
            </a:r>
          </a:p>
        </p:txBody>
      </p:sp>
      <p:cxnSp>
        <p:nvCxnSpPr>
          <p:cNvPr id="8" name="Straight Arrow Connector 7"/>
          <p:cNvCxnSpPr/>
          <p:nvPr/>
        </p:nvCxnSpPr>
        <p:spPr bwMode="auto">
          <a:xfrm rot="5400000" flipH="1" flipV="1">
            <a:off x="1676400" y="5410200"/>
            <a:ext cx="533400" cy="5334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1076"/>
                                        </p:tgtEl>
                                        <p:attrNameLst>
                                          <p:attrName>style.visibility</p:attrName>
                                        </p:attrNameLst>
                                      </p:cBhvr>
                                      <p:to>
                                        <p:strVal val="visible"/>
                                      </p:to>
                                    </p:set>
                                    <p:animEffect transition="in" filter="wipe(left)">
                                      <p:cBhvr>
                                        <p:cTn id="7" dur="1000"/>
                                        <p:tgtEl>
                                          <p:spTgt spid="1310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131077"/>
                                        </p:tgtEl>
                                        <p:attrNameLst>
                                          <p:attrName>style.visibility</p:attrName>
                                        </p:attrNameLst>
                                      </p:cBhvr>
                                      <p:to>
                                        <p:strVal val="visible"/>
                                      </p:to>
                                    </p:set>
                                    <p:animEffect transition="in" filter="strips(downRight)">
                                      <p:cBhvr>
                                        <p:cTn id="12" dur="500"/>
                                        <p:tgtEl>
                                          <p:spTgt spid="131077"/>
                                        </p:tgtEl>
                                      </p:cBhvr>
                                    </p:animEffect>
                                  </p:childTnLst>
                                </p:cTn>
                              </p:par>
                            </p:childTnLst>
                          </p:cTn>
                        </p:par>
                        <p:par>
                          <p:cTn id="13" fill="hold" nodeType="afterGroup">
                            <p:stCondLst>
                              <p:cond delay="500"/>
                            </p:stCondLst>
                            <p:childTnLst>
                              <p:par>
                                <p:cTn id="14" presetID="16" presetClass="entr" presetSubtype="2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Horizontal)">
                                      <p:cBhvr>
                                        <p:cTn id="16" dur="500"/>
                                        <p:tgtEl>
                                          <p:spTgt spid="7"/>
                                        </p:tgtEl>
                                      </p:cBhvr>
                                    </p:animEffect>
                                  </p:childTnLst>
                                </p:cTn>
                              </p:par>
                              <p:par>
                                <p:cTn id="17" presetID="2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6"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2"/>
          <p:cNvSpPr>
            <a:spLocks noGrp="1"/>
          </p:cNvSpPr>
          <p:nvPr>
            <p:ph type="sldNum" sz="quarter" idx="12"/>
          </p:nvPr>
        </p:nvSpPr>
        <p:spPr>
          <a:xfrm>
            <a:off x="457200" y="6245225"/>
            <a:ext cx="2133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defRPr/>
            </a:pPr>
            <a:r>
              <a:rPr lang="en-US" smtClean="0"/>
              <a:t>7-</a:t>
            </a:r>
            <a:fld id="{F6BE1DC5-428F-4E35-9C1F-DC3F3F190B2B}" type="slidenum">
              <a:rPr lang="en-US" smtClean="0"/>
              <a:pPr algn="l" eaLnBrk="1" hangingPunct="1">
                <a:defRPr/>
              </a:pPr>
              <a:t>49</a:t>
            </a:fld>
            <a:endParaRPr lang="en-US" smtClean="0"/>
          </a:p>
        </p:txBody>
      </p:sp>
      <p:sp>
        <p:nvSpPr>
          <p:cNvPr id="51203" name="Rectangle 2"/>
          <p:cNvSpPr>
            <a:spLocks noGrp="1" noChangeArrowheads="1"/>
          </p:cNvSpPr>
          <p:nvPr>
            <p:ph type="title"/>
          </p:nvPr>
        </p:nvSpPr>
        <p:spPr/>
        <p:txBody>
          <a:bodyPr/>
          <a:lstStyle/>
          <a:p>
            <a:pPr eaLnBrk="1" hangingPunct="1"/>
            <a:r>
              <a:rPr lang="en-US" smtClean="0"/>
              <a:t>Collection of a Note Receivable</a:t>
            </a:r>
          </a:p>
        </p:txBody>
      </p:sp>
      <p:sp>
        <p:nvSpPr>
          <p:cNvPr id="131075" name="Text Box 3"/>
          <p:cNvSpPr txBox="1">
            <a:spLocks noChangeArrowheads="1"/>
          </p:cNvSpPr>
          <p:nvPr/>
        </p:nvSpPr>
        <p:spPr bwMode="auto">
          <a:xfrm>
            <a:off x="762000" y="1371600"/>
            <a:ext cx="7924800" cy="1892300"/>
          </a:xfrm>
          <a:prstGeom prst="rect">
            <a:avLst/>
          </a:prstGeom>
          <a:noFill/>
          <a:ln w="9525">
            <a:noFill/>
            <a:miter lim="800000"/>
            <a:headEnd/>
            <a:tailEnd/>
          </a:ln>
          <a:effectLst/>
        </p:spPr>
        <p:txBody>
          <a:bodyPr>
            <a:spAutoFit/>
          </a:bodyPr>
          <a:lstStyle/>
          <a:p>
            <a:pPr algn="ctr">
              <a:spcBef>
                <a:spcPct val="50000"/>
              </a:spcBef>
              <a:defRPr/>
            </a:pPr>
            <a:r>
              <a:rPr lang="en-US" sz="2600" dirty="0">
                <a:solidFill>
                  <a:schemeClr val="tx2"/>
                </a:solidFill>
                <a:latin typeface="Tahoma" pitchFamily="34" charset="0"/>
                <a:cs typeface="+mn-cs"/>
              </a:rPr>
              <a:t>Event 3 Collection of Principal and Interest</a:t>
            </a:r>
          </a:p>
          <a:p>
            <a:pPr>
              <a:spcBef>
                <a:spcPct val="50000"/>
              </a:spcBef>
              <a:defRPr/>
            </a:pPr>
            <a:r>
              <a:rPr lang="en-US" sz="2600" dirty="0">
                <a:effectLst>
                  <a:outerShdw blurRad="38100" dist="38100" dir="2700000" algn="tl">
                    <a:srgbClr val="FFFFFF"/>
                  </a:outerShdw>
                </a:effectLst>
                <a:latin typeface="Tahoma" pitchFamily="34" charset="0"/>
                <a:cs typeface="+mn-cs"/>
              </a:rPr>
              <a:t>Now that the entire $900 of interest receivable has been accrued, ATS records the collection of $15,900 in principal and interest on the note.</a:t>
            </a:r>
          </a:p>
        </p:txBody>
      </p:sp>
      <p:graphicFrame>
        <p:nvGraphicFramePr>
          <p:cNvPr id="131077" name="Object 5"/>
          <p:cNvGraphicFramePr>
            <a:graphicFrameLocks noChangeAspect="1"/>
          </p:cNvGraphicFramePr>
          <p:nvPr/>
        </p:nvGraphicFramePr>
        <p:xfrm>
          <a:off x="685800" y="4800600"/>
          <a:ext cx="8001000" cy="933450"/>
        </p:xfrm>
        <a:graphic>
          <a:graphicData uri="http://schemas.openxmlformats.org/presentationml/2006/ole">
            <mc:AlternateContent xmlns:mc="http://schemas.openxmlformats.org/markup-compatibility/2006">
              <mc:Choice xmlns:v="urn:schemas-microsoft-com:vml" Requires="v">
                <p:oleObj spid="_x0000_s51211" name="Worksheet" r:id="rId4" imgW="6229350" imgH="704850" progId="Excel.Sheet.8">
                  <p:embed/>
                </p:oleObj>
              </mc:Choice>
              <mc:Fallback>
                <p:oleObj name="Worksheet" r:id="rId4" imgW="6229350" imgH="704850" progId="Excel.Shee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800600"/>
                        <a:ext cx="800100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9269" name="Object 3"/>
          <p:cNvGraphicFramePr>
            <a:graphicFrameLocks noChangeAspect="1"/>
          </p:cNvGraphicFramePr>
          <p:nvPr/>
        </p:nvGraphicFramePr>
        <p:xfrm>
          <a:off x="1447800" y="3276600"/>
          <a:ext cx="6270625" cy="1419225"/>
        </p:xfrm>
        <a:graphic>
          <a:graphicData uri="http://schemas.openxmlformats.org/presentationml/2006/ole">
            <mc:AlternateContent xmlns:mc="http://schemas.openxmlformats.org/markup-compatibility/2006">
              <mc:Choice xmlns:v="urn:schemas-microsoft-com:vml" Requires="v">
                <p:oleObj spid="_x0000_s51212" name="Worksheet" r:id="rId6" imgW="3343190" imgH="762135" progId="Excel.Sheet.8">
                  <p:embed/>
                </p:oleObj>
              </mc:Choice>
              <mc:Fallback>
                <p:oleObj name="Worksheet" r:id="rId6" imgW="3343190" imgH="762135" progId="Excel.Sheet.8">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3276600"/>
                        <a:ext cx="6270625"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1371600" y="5943600"/>
            <a:ext cx="3352800" cy="369888"/>
          </a:xfrm>
          <a:prstGeom prst="rect">
            <a:avLst/>
          </a:prstGeom>
          <a:noFill/>
          <a:ln w="57150">
            <a:solidFill>
              <a:schemeClr val="accent6">
                <a:lumMod val="75000"/>
              </a:schemeClr>
            </a:solidFill>
          </a:ln>
        </p:spPr>
        <p:txBody>
          <a:bodyPr>
            <a:spAutoFit/>
          </a:bodyPr>
          <a:lstStyle/>
          <a:p>
            <a:pPr>
              <a:defRPr/>
            </a:pPr>
            <a:r>
              <a:rPr lang="en-US" b="1" i="1" dirty="0">
                <a:cs typeface="+mn-cs"/>
              </a:rPr>
              <a:t>Asset Exchange Transaction</a:t>
            </a:r>
          </a:p>
        </p:txBody>
      </p:sp>
      <p:cxnSp>
        <p:nvCxnSpPr>
          <p:cNvPr id="9" name="Straight Arrow Connector 8"/>
          <p:cNvCxnSpPr/>
          <p:nvPr/>
        </p:nvCxnSpPr>
        <p:spPr bwMode="auto">
          <a:xfrm rot="16200000" flipV="1">
            <a:off x="2171700" y="5600700"/>
            <a:ext cx="457200" cy="228600"/>
          </a:xfrm>
          <a:prstGeom prst="straightConnector1">
            <a:avLst/>
          </a:prstGeom>
          <a:ln>
            <a:solidFill>
              <a:srgbClr val="FD0129"/>
            </a:solidFill>
            <a:headEnd type="none" w="med" len="med"/>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31077"/>
                                        </p:tgtEl>
                                        <p:attrNameLst>
                                          <p:attrName>style.visibility</p:attrName>
                                        </p:attrNameLst>
                                      </p:cBhvr>
                                      <p:to>
                                        <p:strVal val="visible"/>
                                      </p:to>
                                    </p:set>
                                    <p:animEffect transition="in" filter="strips(downRight)">
                                      <p:cBhvr>
                                        <p:cTn id="7" dur="500"/>
                                        <p:tgtEl>
                                          <p:spTgt spid="1310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nodeType="clickEffect">
                                  <p:stCondLst>
                                    <p:cond delay="0"/>
                                  </p:stCondLst>
                                  <p:childTnLst>
                                    <p:set>
                                      <p:cBhvr>
                                        <p:cTn id="11" dur="1" fill="hold">
                                          <p:stCondLst>
                                            <p:cond delay="0"/>
                                          </p:stCondLst>
                                        </p:cTn>
                                        <p:tgtEl>
                                          <p:spTgt spid="139269"/>
                                        </p:tgtEl>
                                        <p:attrNameLst>
                                          <p:attrName>style.visibility</p:attrName>
                                        </p:attrNameLst>
                                      </p:cBhvr>
                                      <p:to>
                                        <p:strVal val="visible"/>
                                      </p:to>
                                    </p:set>
                                    <p:animEffect transition="in" filter="slide(fromTop)">
                                      <p:cBhvr>
                                        <p:cTn id="12" dur="500"/>
                                        <p:tgtEl>
                                          <p:spTgt spid="139269"/>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23"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xit" presetSubtype="16" fill="hold" grpId="1" nodeType="clickEffect">
                                  <p:stCondLst>
                                    <p:cond delay="0"/>
                                  </p:stCondLst>
                                  <p:childTnLst>
                                    <p:animEffect transition="out" filter="diamond(in)">
                                      <p:cBhvr>
                                        <p:cTn id="24" dur="2000"/>
                                        <p:tgtEl>
                                          <p:spTgt spid="7"/>
                                        </p:tgtEl>
                                      </p:cBhvr>
                                    </p:animEffect>
                                    <p:set>
                                      <p:cBhvr>
                                        <p:cTn id="25" dur="1" fill="hold">
                                          <p:stCondLst>
                                            <p:cond delay="1999"/>
                                          </p:stCondLst>
                                        </p:cTn>
                                        <p:tgtEl>
                                          <p:spTgt spid="7"/>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2000"/>
                                        <p:tgtEl>
                                          <p:spTgt spid="9"/>
                                        </p:tgtEl>
                                      </p:cBhvr>
                                    </p:animEffect>
                                    <p:set>
                                      <p:cBhvr>
                                        <p:cTn id="28"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Slide Number Placeholder 6"/>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64E09FEC-6A57-46C5-BBE1-72C43D4712E5}" type="slidenum">
              <a:rPr lang="en-US" smtClean="0"/>
              <a:pPr eaLnBrk="1" hangingPunct="1">
                <a:defRPr/>
              </a:pPr>
              <a:t>5</a:t>
            </a:fld>
            <a:endParaRPr lang="en-US" smtClean="0"/>
          </a:p>
        </p:txBody>
      </p:sp>
      <p:sp>
        <p:nvSpPr>
          <p:cNvPr id="614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14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149" name="Rectangle 4"/>
          <p:cNvSpPr>
            <a:spLocks noGrp="1" noChangeArrowheads="1"/>
          </p:cNvSpPr>
          <p:nvPr>
            <p:ph type="title"/>
          </p:nvPr>
        </p:nvSpPr>
        <p:spPr>
          <a:effectLst>
            <a:outerShdw dist="13470" dir="2700000" algn="ctr" rotWithShape="0">
              <a:schemeClr val="bg2"/>
            </a:outerShdw>
          </a:effectLst>
        </p:spPr>
        <p:txBody>
          <a:bodyPr lIns="90488" tIns="44450" rIns="90488" bIns="44450"/>
          <a:lstStyle/>
          <a:p>
            <a:pPr eaLnBrk="1" hangingPunct="1"/>
            <a:r>
              <a:rPr lang="en-US" smtClean="0"/>
              <a:t>Allowance Method vs. Direct Write-Off Method  (continued)</a:t>
            </a:r>
          </a:p>
        </p:txBody>
      </p:sp>
      <p:sp>
        <p:nvSpPr>
          <p:cNvPr id="103429" name="Rectangle 5"/>
          <p:cNvSpPr>
            <a:spLocks noGrp="1" noChangeArrowheads="1"/>
          </p:cNvSpPr>
          <p:nvPr>
            <p:ph type="body" sz="half" idx="1"/>
          </p:nvPr>
        </p:nvSpPr>
        <p:spPr>
          <a:xfrm>
            <a:off x="0" y="1752600"/>
            <a:ext cx="9144000" cy="4495800"/>
          </a:xfrm>
        </p:spPr>
        <p:txBody>
          <a:bodyPr lIns="90488" tIns="44450" rIns="90488" bIns="44450"/>
          <a:lstStyle/>
          <a:p>
            <a:pPr eaLnBrk="1" hangingPunct="1"/>
            <a:r>
              <a:rPr lang="en-US" sz="2600" b="1" smtClean="0"/>
              <a:t>The DIRECT WRITE-OFF method </a:t>
            </a:r>
            <a:r>
              <a:rPr lang="en-US" sz="2600" b="1" u="sng" smtClean="0">
                <a:solidFill>
                  <a:srgbClr val="FD0129"/>
                </a:solidFill>
              </a:rPr>
              <a:t>violates              </a:t>
            </a:r>
            <a:r>
              <a:rPr lang="en-US" sz="2600" b="1" smtClean="0">
                <a:solidFill>
                  <a:srgbClr val="FD0129"/>
                </a:solidFill>
              </a:rPr>
              <a:t>GAAP</a:t>
            </a:r>
            <a:r>
              <a:rPr lang="en-US" sz="2600" b="1" smtClean="0"/>
              <a:t> because it does </a:t>
            </a:r>
            <a:r>
              <a:rPr lang="en-US" sz="2600" b="1" smtClean="0">
                <a:solidFill>
                  <a:srgbClr val="FD0129"/>
                </a:solidFill>
              </a:rPr>
              <a:t>NOT</a:t>
            </a:r>
            <a:r>
              <a:rPr lang="en-US" sz="2600" b="1" smtClean="0"/>
              <a:t> follow the          MATCHING principle.</a:t>
            </a:r>
          </a:p>
          <a:p>
            <a:pPr eaLnBrk="1" hangingPunct="1"/>
            <a:r>
              <a:rPr lang="en-US" sz="2600" b="1" smtClean="0"/>
              <a:t>With the Direct Write-off method, </a:t>
            </a:r>
            <a:r>
              <a:rPr lang="en-US" sz="2600" b="1" smtClean="0">
                <a:solidFill>
                  <a:srgbClr val="FD0129"/>
                </a:solidFill>
              </a:rPr>
              <a:t>no estimate</a:t>
            </a:r>
            <a:r>
              <a:rPr lang="en-US" sz="2600" b="1" smtClean="0"/>
              <a:t>              of bad debts is recorded at the time of the               sale.  Rather, only after a specific account is deemed “uncollectible” is a Bad Debt Expense recorded.</a:t>
            </a:r>
          </a:p>
          <a:p>
            <a:pPr eaLnBrk="1" hangingPunct="1"/>
            <a:r>
              <a:rPr lang="en-US" sz="2600" b="1" smtClean="0"/>
              <a:t>Since GAAP is only required if the amounts are MATERIAL (significant),</a:t>
            </a:r>
            <a:r>
              <a:rPr lang="en-US" sz="2600" b="1" smtClean="0">
                <a:solidFill>
                  <a:srgbClr val="FD0129"/>
                </a:solidFill>
              </a:rPr>
              <a:t> if</a:t>
            </a:r>
            <a:r>
              <a:rPr lang="en-US" sz="2600" b="1" smtClean="0"/>
              <a:t> the </a:t>
            </a:r>
            <a:r>
              <a:rPr lang="en-US" sz="2600" b="1" smtClean="0">
                <a:solidFill>
                  <a:srgbClr val="FD0129"/>
                </a:solidFill>
              </a:rPr>
              <a:t>amount</a:t>
            </a:r>
            <a:r>
              <a:rPr lang="en-US" sz="2600" b="1" smtClean="0"/>
              <a:t> of uncollectible A/R </a:t>
            </a:r>
            <a:r>
              <a:rPr lang="en-US" sz="2600" b="1" smtClean="0">
                <a:solidFill>
                  <a:srgbClr val="FD0129"/>
                </a:solidFill>
              </a:rPr>
              <a:t>is immaterial</a:t>
            </a:r>
            <a:r>
              <a:rPr lang="en-US" sz="2600" b="1" smtClean="0"/>
              <a:t> the </a:t>
            </a:r>
            <a:r>
              <a:rPr lang="en-US" sz="2600" b="1" smtClean="0">
                <a:solidFill>
                  <a:schemeClr val="tx2"/>
                </a:solidFill>
              </a:rPr>
              <a:t>Direct Write-off</a:t>
            </a:r>
            <a:r>
              <a:rPr lang="en-US" sz="2600" b="1" smtClean="0"/>
              <a:t> method </a:t>
            </a:r>
            <a:r>
              <a:rPr lang="en-US" sz="2600" b="1" smtClean="0">
                <a:solidFill>
                  <a:schemeClr val="tx2"/>
                </a:solidFill>
              </a:rPr>
              <a:t>may be used. </a:t>
            </a:r>
          </a:p>
        </p:txBody>
      </p:sp>
      <p:pic>
        <p:nvPicPr>
          <p:cNvPr id="6151" name="Picture 6"/>
          <p:cNvPicPr>
            <a:picLocks noGrp="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7513638" y="1905000"/>
            <a:ext cx="1630362" cy="2057400"/>
          </a:xfrm>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3429">
                                            <p:txEl>
                                              <p:pRg st="0" end="0"/>
                                            </p:txEl>
                                          </p:spTgt>
                                        </p:tgtEl>
                                        <p:attrNameLst>
                                          <p:attrName>style.visibility</p:attrName>
                                        </p:attrNameLst>
                                      </p:cBhvr>
                                      <p:to>
                                        <p:strVal val="visible"/>
                                      </p:to>
                                    </p:set>
                                    <p:animEffect transition="in" filter="blinds(horizontal)">
                                      <p:cBhvr>
                                        <p:cTn id="7" dur="500"/>
                                        <p:tgtEl>
                                          <p:spTgt spid="10342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3429">
                                            <p:txEl>
                                              <p:pRg st="1" end="1"/>
                                            </p:txEl>
                                          </p:spTgt>
                                        </p:tgtEl>
                                        <p:attrNameLst>
                                          <p:attrName>style.visibility</p:attrName>
                                        </p:attrNameLst>
                                      </p:cBhvr>
                                      <p:to>
                                        <p:strVal val="visible"/>
                                      </p:to>
                                    </p:set>
                                    <p:animEffect transition="in" filter="blinds(horizontal)">
                                      <p:cBhvr>
                                        <p:cTn id="12" dur="500"/>
                                        <p:tgtEl>
                                          <p:spTgt spid="10342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3429">
                                            <p:txEl>
                                              <p:pRg st="2" end="2"/>
                                            </p:txEl>
                                          </p:spTgt>
                                        </p:tgtEl>
                                        <p:attrNameLst>
                                          <p:attrName>style.visibility</p:attrName>
                                        </p:attrNameLst>
                                      </p:cBhvr>
                                      <p:to>
                                        <p:strVal val="visible"/>
                                      </p:to>
                                    </p:set>
                                    <p:animEffect transition="in" filter="blinds(horizontal)">
                                      <p:cBhvr>
                                        <p:cTn id="17" dur="500"/>
                                        <p:tgtEl>
                                          <p:spTgt spid="1034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9"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9653D5C8-0144-46BA-B4C6-EDDB665F59D3}" type="slidenum">
              <a:rPr lang="en-US" smtClean="0"/>
              <a:pPr eaLnBrk="1" hangingPunct="1">
                <a:defRPr/>
              </a:pPr>
              <a:t>50</a:t>
            </a:fld>
            <a:endParaRPr lang="en-US" smtClean="0"/>
          </a:p>
        </p:txBody>
      </p:sp>
      <p:sp>
        <p:nvSpPr>
          <p:cNvPr id="52227" name="Rectangle 2"/>
          <p:cNvSpPr>
            <a:spLocks noGrp="1" noChangeArrowheads="1"/>
          </p:cNvSpPr>
          <p:nvPr>
            <p:ph type="title"/>
          </p:nvPr>
        </p:nvSpPr>
        <p:spPr/>
        <p:txBody>
          <a:bodyPr/>
          <a:lstStyle/>
          <a:p>
            <a:pPr eaLnBrk="1" hangingPunct="1"/>
            <a:r>
              <a:rPr lang="en-US" smtClean="0"/>
              <a:t>Credit Card Sales</a:t>
            </a:r>
          </a:p>
        </p:txBody>
      </p:sp>
      <p:sp>
        <p:nvSpPr>
          <p:cNvPr id="52228" name="Text Box 3"/>
          <p:cNvSpPr txBox="1">
            <a:spLocks noChangeArrowheads="1"/>
          </p:cNvSpPr>
          <p:nvPr/>
        </p:nvSpPr>
        <p:spPr bwMode="auto">
          <a:xfrm>
            <a:off x="685800" y="1752600"/>
            <a:ext cx="80010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600">
                <a:latin typeface="Tahoma" pitchFamily="34" charset="0"/>
              </a:rPr>
              <a:t>Rather than maintaining a credit granting department, many companies find it cost beneficial to accept credit cards. The credit card company deducts a fee, usually between 2% and 8%, from the gross amount of the sales, and pays the merchant the net balance (gross sales less credit card fee).</a:t>
            </a:r>
          </a:p>
        </p:txBody>
      </p:sp>
      <p:pic>
        <p:nvPicPr>
          <p:cNvPr id="52229" name="Picture 4" descr="h2lnq02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4724400"/>
            <a:ext cx="1414463" cy="18637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6"/>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66670C1B-BA88-4468-9203-D9612FF58CC1}" type="slidenum">
              <a:rPr lang="en-US" smtClean="0"/>
              <a:pPr eaLnBrk="1" hangingPunct="1">
                <a:defRPr/>
              </a:pPr>
              <a:t>51</a:t>
            </a:fld>
            <a:endParaRPr lang="en-US" smtClean="0"/>
          </a:p>
        </p:txBody>
      </p:sp>
      <p:sp>
        <p:nvSpPr>
          <p:cNvPr id="53251" name="Rectangle 2"/>
          <p:cNvSpPr>
            <a:spLocks noGrp="1" noChangeArrowheads="1"/>
          </p:cNvSpPr>
          <p:nvPr>
            <p:ph type="title"/>
          </p:nvPr>
        </p:nvSpPr>
        <p:spPr/>
        <p:txBody>
          <a:bodyPr/>
          <a:lstStyle/>
          <a:p>
            <a:pPr eaLnBrk="1" hangingPunct="1"/>
            <a:r>
              <a:rPr lang="en-US" smtClean="0"/>
              <a:t>Credit Card Sales</a:t>
            </a:r>
          </a:p>
        </p:txBody>
      </p:sp>
      <p:graphicFrame>
        <p:nvGraphicFramePr>
          <p:cNvPr id="450563" name="Object 3"/>
          <p:cNvGraphicFramePr>
            <a:graphicFrameLocks noGrp="1" noChangeAspect="1"/>
          </p:cNvGraphicFramePr>
          <p:nvPr>
            <p:ph sz="half" idx="1"/>
          </p:nvPr>
        </p:nvGraphicFramePr>
        <p:xfrm>
          <a:off x="158750" y="3581400"/>
          <a:ext cx="8915400" cy="712788"/>
        </p:xfrm>
        <a:graphic>
          <a:graphicData uri="http://schemas.openxmlformats.org/presentationml/2006/ole">
            <mc:AlternateContent xmlns:mc="http://schemas.openxmlformats.org/markup-compatibility/2006">
              <mc:Choice xmlns:v="urn:schemas-microsoft-com:vml" Requires="v">
                <p:oleObj spid="_x0000_s53257" name="Worksheet" r:id="rId4" imgW="6324636" imgH="504749" progId="Excel.Sheet.8">
                  <p:embed/>
                </p:oleObj>
              </mc:Choice>
              <mc:Fallback>
                <p:oleObj name="Worksheet" r:id="rId4" imgW="6324636" imgH="504749" progId="Excel.Shee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50" y="3581400"/>
                        <a:ext cx="8915400"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253" name="Text Box 4"/>
          <p:cNvSpPr txBox="1">
            <a:spLocks noChangeArrowheads="1"/>
          </p:cNvSpPr>
          <p:nvPr/>
        </p:nvSpPr>
        <p:spPr bwMode="auto">
          <a:xfrm>
            <a:off x="822325" y="1557338"/>
            <a:ext cx="79851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a:solidFill>
                  <a:schemeClr val="tx2"/>
                </a:solidFill>
                <a:latin typeface="Tahoma" pitchFamily="34" charset="0"/>
              </a:rPr>
              <a:t>Event 1 Recording a Credit Card Sale</a:t>
            </a:r>
            <a:r>
              <a:rPr lang="en-US" sz="2400">
                <a:latin typeface="Tahoma" pitchFamily="34" charset="0"/>
              </a:rPr>
              <a:t/>
            </a:r>
            <a:br>
              <a:rPr lang="en-US" sz="2400">
                <a:latin typeface="Tahoma" pitchFamily="34" charset="0"/>
              </a:rPr>
            </a:br>
            <a:endParaRPr lang="en-US" sz="2400">
              <a:latin typeface="Tahoma" pitchFamily="34" charset="0"/>
            </a:endParaRPr>
          </a:p>
          <a:p>
            <a:pPr algn="ctr" eaLnBrk="1" hangingPunct="1"/>
            <a:r>
              <a:rPr lang="en-US" sz="2400">
                <a:latin typeface="Tahoma" pitchFamily="34" charset="0"/>
              </a:rPr>
              <a:t>Matrix, Inc. accepts a credit card in payment for services</a:t>
            </a:r>
            <a:br>
              <a:rPr lang="en-US" sz="2400">
                <a:latin typeface="Tahoma" pitchFamily="34" charset="0"/>
              </a:rPr>
            </a:br>
            <a:r>
              <a:rPr lang="en-US" sz="2400">
                <a:latin typeface="Tahoma" pitchFamily="34" charset="0"/>
              </a:rPr>
              <a:t>of $10,000. The credit card company charges a fee of 2%</a:t>
            </a:r>
          </a:p>
          <a:p>
            <a:pPr algn="ctr" eaLnBrk="1" hangingPunct="1"/>
            <a:r>
              <a:rPr lang="en-US" sz="2400">
                <a:latin typeface="Tahoma" pitchFamily="34" charset="0"/>
              </a:rPr>
              <a:t>of the gross sale.</a:t>
            </a:r>
          </a:p>
        </p:txBody>
      </p:sp>
      <p:graphicFrame>
        <p:nvGraphicFramePr>
          <p:cNvPr id="450565" name="Object 5"/>
          <p:cNvGraphicFramePr>
            <a:graphicFrameLocks noGrp="1" noChangeAspect="1"/>
          </p:cNvGraphicFramePr>
          <p:nvPr>
            <p:ph sz="half" idx="2"/>
          </p:nvPr>
        </p:nvGraphicFramePr>
        <p:xfrm>
          <a:off x="1600200" y="4729163"/>
          <a:ext cx="6129338" cy="1385887"/>
        </p:xfrm>
        <a:graphic>
          <a:graphicData uri="http://schemas.openxmlformats.org/presentationml/2006/ole">
            <mc:AlternateContent xmlns:mc="http://schemas.openxmlformats.org/markup-compatibility/2006">
              <mc:Choice xmlns:v="urn:schemas-microsoft-com:vml" Requires="v">
                <p:oleObj spid="_x0000_s53258" name="Worksheet" r:id="rId6" imgW="3343190" imgH="762135" progId="Excel.Sheet.8">
                  <p:embed/>
                </p:oleObj>
              </mc:Choice>
              <mc:Fallback>
                <p:oleObj name="Worksheet" r:id="rId6" imgW="3343190" imgH="762135" progId="Excel.Sheet.8">
                  <p:embed/>
                  <p:pic>
                    <p:nvPicPr>
                      <p:cNvPr id="0" name="Object 5"/>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4729163"/>
                        <a:ext cx="6129338" cy="138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450563"/>
                                        </p:tgtEl>
                                        <p:attrNameLst>
                                          <p:attrName>style.visibility</p:attrName>
                                        </p:attrNameLst>
                                      </p:cBhvr>
                                      <p:to>
                                        <p:strVal val="visible"/>
                                      </p:to>
                                    </p:set>
                                    <p:animEffect transition="in" filter="strips(downRight)">
                                      <p:cBhvr>
                                        <p:cTn id="7" dur="1000"/>
                                        <p:tgtEl>
                                          <p:spTgt spid="4505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nodeType="clickEffect">
                                  <p:stCondLst>
                                    <p:cond delay="0"/>
                                  </p:stCondLst>
                                  <p:childTnLst>
                                    <p:set>
                                      <p:cBhvr>
                                        <p:cTn id="11" dur="1" fill="hold">
                                          <p:stCondLst>
                                            <p:cond delay="0"/>
                                          </p:stCondLst>
                                        </p:cTn>
                                        <p:tgtEl>
                                          <p:spTgt spid="450565"/>
                                        </p:tgtEl>
                                        <p:attrNameLst>
                                          <p:attrName>style.visibility</p:attrName>
                                        </p:attrNameLst>
                                      </p:cBhvr>
                                      <p:to>
                                        <p:strVal val="visible"/>
                                      </p:to>
                                    </p:set>
                                    <p:animEffect transition="in" filter="slide(fromTop)">
                                      <p:cBhvr>
                                        <p:cTn id="12" dur="500"/>
                                        <p:tgtEl>
                                          <p:spTgt spid="450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6"/>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3E2A7D9A-7208-4154-86D1-FCF6BF4288F4}" type="slidenum">
              <a:rPr lang="en-US" smtClean="0"/>
              <a:pPr eaLnBrk="1" hangingPunct="1">
                <a:defRPr/>
              </a:pPr>
              <a:t>52</a:t>
            </a:fld>
            <a:endParaRPr lang="en-US" smtClean="0"/>
          </a:p>
        </p:txBody>
      </p:sp>
      <p:sp>
        <p:nvSpPr>
          <p:cNvPr id="54275" name="Rectangle 2"/>
          <p:cNvSpPr>
            <a:spLocks noGrp="1" noChangeArrowheads="1"/>
          </p:cNvSpPr>
          <p:nvPr>
            <p:ph type="title"/>
          </p:nvPr>
        </p:nvSpPr>
        <p:spPr/>
        <p:txBody>
          <a:bodyPr/>
          <a:lstStyle/>
          <a:p>
            <a:pPr eaLnBrk="1" hangingPunct="1"/>
            <a:r>
              <a:rPr lang="en-US" smtClean="0"/>
              <a:t>Credit Card Sales</a:t>
            </a:r>
          </a:p>
        </p:txBody>
      </p:sp>
      <p:graphicFrame>
        <p:nvGraphicFramePr>
          <p:cNvPr id="452611" name="Object 3"/>
          <p:cNvGraphicFramePr>
            <a:graphicFrameLocks noGrp="1" noChangeAspect="1"/>
          </p:cNvGraphicFramePr>
          <p:nvPr>
            <p:ph sz="half" idx="1"/>
          </p:nvPr>
        </p:nvGraphicFramePr>
        <p:xfrm>
          <a:off x="106363" y="3184525"/>
          <a:ext cx="8915400" cy="903288"/>
        </p:xfrm>
        <a:graphic>
          <a:graphicData uri="http://schemas.openxmlformats.org/presentationml/2006/ole">
            <mc:AlternateContent xmlns:mc="http://schemas.openxmlformats.org/markup-compatibility/2006">
              <mc:Choice xmlns:v="urn:schemas-microsoft-com:vml" Requires="v">
                <p:oleObj spid="_x0000_s54281" name="Worksheet" r:id="rId4" imgW="6581775" imgH="666750" progId="Excel.Sheet.8">
                  <p:embed/>
                </p:oleObj>
              </mc:Choice>
              <mc:Fallback>
                <p:oleObj name="Worksheet" r:id="rId4" imgW="6581775" imgH="666750" progId="Excel.Shee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63" y="3184525"/>
                        <a:ext cx="8915400" cy="90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77" name="Text Box 4"/>
          <p:cNvSpPr txBox="1">
            <a:spLocks noChangeArrowheads="1"/>
          </p:cNvSpPr>
          <p:nvPr/>
        </p:nvSpPr>
        <p:spPr bwMode="auto">
          <a:xfrm>
            <a:off x="1422400" y="1557338"/>
            <a:ext cx="678656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a:solidFill>
                  <a:schemeClr val="tx2"/>
                </a:solidFill>
                <a:latin typeface="Tahoma" pitchFamily="34" charset="0"/>
              </a:rPr>
              <a:t>Event 2 Collection of a Credit Card Receivable</a:t>
            </a:r>
            <a:r>
              <a:rPr lang="en-US" sz="2400">
                <a:latin typeface="Tahoma" pitchFamily="34" charset="0"/>
              </a:rPr>
              <a:t/>
            </a:r>
            <a:br>
              <a:rPr lang="en-US" sz="2400">
                <a:latin typeface="Tahoma" pitchFamily="34" charset="0"/>
              </a:rPr>
            </a:br>
            <a:endParaRPr lang="en-US" sz="2400">
              <a:latin typeface="Tahoma" pitchFamily="34" charset="0"/>
            </a:endParaRPr>
          </a:p>
          <a:p>
            <a:pPr algn="ctr" eaLnBrk="1" hangingPunct="1"/>
            <a:r>
              <a:rPr lang="en-US" sz="2400">
                <a:latin typeface="Tahoma" pitchFamily="34" charset="0"/>
              </a:rPr>
              <a:t>Matrix, Inc. collects the full amount due from the</a:t>
            </a:r>
            <a:br>
              <a:rPr lang="en-US" sz="2400">
                <a:latin typeface="Tahoma" pitchFamily="34" charset="0"/>
              </a:rPr>
            </a:br>
            <a:r>
              <a:rPr lang="en-US" sz="2400">
                <a:latin typeface="Tahoma" pitchFamily="34" charset="0"/>
              </a:rPr>
              <a:t>credit card company.</a:t>
            </a:r>
          </a:p>
        </p:txBody>
      </p:sp>
      <p:graphicFrame>
        <p:nvGraphicFramePr>
          <p:cNvPr id="452613" name="Object 5"/>
          <p:cNvGraphicFramePr>
            <a:graphicFrameLocks noGrp="1" noChangeAspect="1"/>
          </p:cNvGraphicFramePr>
          <p:nvPr>
            <p:ph sz="half" idx="2"/>
          </p:nvPr>
        </p:nvGraphicFramePr>
        <p:xfrm>
          <a:off x="1425575" y="4449763"/>
          <a:ext cx="6535738" cy="1547812"/>
        </p:xfrm>
        <a:graphic>
          <a:graphicData uri="http://schemas.openxmlformats.org/presentationml/2006/ole">
            <mc:AlternateContent xmlns:mc="http://schemas.openxmlformats.org/markup-compatibility/2006">
              <mc:Choice xmlns:v="urn:schemas-microsoft-com:vml" Requires="v">
                <p:oleObj spid="_x0000_s54282" name="Worksheet" r:id="rId6" imgW="3343275" imgH="762000" progId="Excel.Sheet.8">
                  <p:embed/>
                </p:oleObj>
              </mc:Choice>
              <mc:Fallback>
                <p:oleObj name="Worksheet" r:id="rId6" imgW="3343275" imgH="762000" progId="Excel.Sheet.8">
                  <p:embed/>
                  <p:pic>
                    <p:nvPicPr>
                      <p:cNvPr id="0" name="Object 5"/>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5575" y="4449763"/>
                        <a:ext cx="6535738" cy="154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452611"/>
                                        </p:tgtEl>
                                        <p:attrNameLst>
                                          <p:attrName>style.visibility</p:attrName>
                                        </p:attrNameLst>
                                      </p:cBhvr>
                                      <p:to>
                                        <p:strVal val="visible"/>
                                      </p:to>
                                    </p:set>
                                    <p:animEffect transition="in" filter="strips(downRight)">
                                      <p:cBhvr>
                                        <p:cTn id="7" dur="1000"/>
                                        <p:tgtEl>
                                          <p:spTgt spid="4526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452613"/>
                                        </p:tgtEl>
                                        <p:attrNameLst>
                                          <p:attrName>style.visibility</p:attrName>
                                        </p:attrNameLst>
                                      </p:cBhvr>
                                      <p:to>
                                        <p:strVal val="visible"/>
                                      </p:to>
                                    </p:set>
                                    <p:animEffect transition="in" filter="slide(fromBottom)">
                                      <p:cBhvr>
                                        <p:cTn id="12" dur="500"/>
                                        <p:tgtEl>
                                          <p:spTgt spid="452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DBD8EDBC-39A8-4649-B285-AB46739E6E80}" type="slidenum">
              <a:rPr lang="en-US" smtClean="0"/>
              <a:pPr eaLnBrk="1" hangingPunct="1">
                <a:defRPr/>
              </a:pPr>
              <a:t>53</a:t>
            </a:fld>
            <a:endParaRPr lang="en-US" smtClean="0"/>
          </a:p>
        </p:txBody>
      </p:sp>
      <p:sp>
        <p:nvSpPr>
          <p:cNvPr id="55299"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5300"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32804" name="Rectangle 4"/>
          <p:cNvSpPr>
            <a:spLocks noGrp="1" noChangeArrowheads="1"/>
          </p:cNvSpPr>
          <p:nvPr>
            <p:ph type="title"/>
          </p:nvPr>
        </p:nvSpPr>
        <p:spPr/>
        <p:txBody>
          <a:bodyPr lIns="90488" tIns="44450" rIns="90488" bIns="44450" anchor="b"/>
          <a:lstStyle/>
          <a:p>
            <a:pPr eaLnBrk="1" hangingPunct="1">
              <a:defRPr/>
            </a:pPr>
            <a:r>
              <a:rPr lang="en-US" smtClean="0">
                <a:effectLst>
                  <a:outerShdw blurRad="38100" dist="38100" dir="2700000" algn="tl">
                    <a:srgbClr val="C0C0C0"/>
                  </a:outerShdw>
                </a:effectLst>
              </a:rPr>
              <a:t>Financial Statement Analysis</a:t>
            </a:r>
            <a:endParaRPr lang="en-US" smtClean="0"/>
          </a:p>
        </p:txBody>
      </p:sp>
      <p:sp>
        <p:nvSpPr>
          <p:cNvPr id="55302" name="Rectangle 5"/>
          <p:cNvSpPr>
            <a:spLocks noGrp="1" noChangeArrowheads="1"/>
          </p:cNvSpPr>
          <p:nvPr>
            <p:ph type="body" idx="1"/>
          </p:nvPr>
        </p:nvSpPr>
        <p:spPr/>
        <p:txBody>
          <a:bodyPr lIns="90488" tIns="44450" rIns="90488" bIns="44450"/>
          <a:lstStyle/>
          <a:p>
            <a:pPr eaLnBrk="1" hangingPunct="1"/>
            <a:r>
              <a:rPr lang="en-US" smtClean="0"/>
              <a:t>Accounts Receivable Turnover</a:t>
            </a:r>
          </a:p>
        </p:txBody>
      </p:sp>
      <p:sp>
        <p:nvSpPr>
          <p:cNvPr id="55303" name="Rectangle 6"/>
          <p:cNvSpPr>
            <a:spLocks noChangeArrowheads="1"/>
          </p:cNvSpPr>
          <p:nvPr/>
        </p:nvSpPr>
        <p:spPr bwMode="auto">
          <a:xfrm>
            <a:off x="1054100" y="2425700"/>
            <a:ext cx="6565900"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lnSpc>
                <a:spcPct val="90000"/>
              </a:lnSpc>
            </a:pPr>
            <a:r>
              <a:rPr lang="en-US" sz="2400" b="1"/>
              <a:t>			                Sales</a:t>
            </a:r>
          </a:p>
          <a:p>
            <a:pPr eaLnBrk="0" hangingPunct="0">
              <a:lnSpc>
                <a:spcPct val="90000"/>
              </a:lnSpc>
            </a:pPr>
            <a:r>
              <a:rPr lang="en-US" sz="2400" b="1"/>
              <a:t>                              =   </a:t>
            </a:r>
          </a:p>
          <a:p>
            <a:pPr eaLnBrk="0" hangingPunct="0">
              <a:lnSpc>
                <a:spcPct val="90000"/>
              </a:lnSpc>
            </a:pPr>
            <a:r>
              <a:rPr lang="en-US" sz="2400" b="1"/>
              <a:t>                                  $  Accounts Receivable</a:t>
            </a:r>
            <a:r>
              <a:rPr lang="en-US" sz="2400" b="1">
                <a:solidFill>
                  <a:srgbClr val="FF3300"/>
                </a:solidFill>
              </a:rPr>
              <a:t>*</a:t>
            </a:r>
            <a:endParaRPr lang="en-US" sz="2400" b="1"/>
          </a:p>
        </p:txBody>
      </p:sp>
      <p:sp>
        <p:nvSpPr>
          <p:cNvPr id="55304" name="Line 7"/>
          <p:cNvSpPr>
            <a:spLocks noChangeShapeType="1"/>
          </p:cNvSpPr>
          <p:nvPr/>
        </p:nvSpPr>
        <p:spPr bwMode="auto">
          <a:xfrm>
            <a:off x="4064000" y="2971800"/>
            <a:ext cx="33782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05" name="Rectangle 8"/>
          <p:cNvSpPr>
            <a:spLocks noChangeArrowheads="1"/>
          </p:cNvSpPr>
          <p:nvPr/>
        </p:nvSpPr>
        <p:spPr bwMode="auto">
          <a:xfrm>
            <a:off x="1754188" y="2592388"/>
            <a:ext cx="19780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spcBef>
                <a:spcPct val="50000"/>
              </a:spcBef>
            </a:pPr>
            <a:r>
              <a:rPr lang="en-US" sz="2400" b="1"/>
              <a:t>Accts/Rec. Turnover</a:t>
            </a:r>
          </a:p>
        </p:txBody>
      </p:sp>
      <p:sp>
        <p:nvSpPr>
          <p:cNvPr id="332809" name="Rectangle 9"/>
          <p:cNvSpPr>
            <a:spLocks noChangeArrowheads="1"/>
          </p:cNvSpPr>
          <p:nvPr/>
        </p:nvSpPr>
        <p:spPr bwMode="auto">
          <a:xfrm>
            <a:off x="2438400" y="4953000"/>
            <a:ext cx="5064125" cy="1241425"/>
          </a:xfrm>
          <a:prstGeom prst="rect">
            <a:avLst/>
          </a:prstGeom>
          <a:solidFill>
            <a:srgbClr val="FFCCCC"/>
          </a:solidFill>
          <a:ln w="57150" cmpd="thinThick">
            <a:solidFill>
              <a:srgbClr val="006B61"/>
            </a:solidFill>
            <a:miter lim="800000"/>
            <a:headEnd/>
            <a:tailEnd/>
          </a:ln>
          <a:effectLst/>
        </p:spPr>
        <p:txBody>
          <a:bodyPr lIns="90488" tIns="44450" rIns="90488" bIns="44450">
            <a:spAutoFit/>
          </a:bodyPr>
          <a:lstStyle/>
          <a:p>
            <a:pPr algn="ctr" eaLnBrk="0" hangingPunct="0">
              <a:defRPr/>
            </a:pPr>
            <a:r>
              <a:rPr lang="en-US" sz="2400" b="1">
                <a:solidFill>
                  <a:srgbClr val="000000"/>
                </a:solidFill>
                <a:cs typeface="+mn-cs"/>
              </a:rPr>
              <a:t>This ratio is a measure of how quickly receivables are collected.</a:t>
            </a:r>
            <a:r>
              <a:rPr lang="en-US" sz="2400" b="1">
                <a:solidFill>
                  <a:schemeClr val="bg1"/>
                </a:solidFill>
                <a:effectLst>
                  <a:outerShdw blurRad="38100" dist="38100" dir="2700000" algn="tl">
                    <a:srgbClr val="000000"/>
                  </a:outerShdw>
                </a:effectLst>
                <a:cs typeface="+mn-cs"/>
              </a:rPr>
              <a:t> </a:t>
            </a:r>
          </a:p>
        </p:txBody>
      </p:sp>
      <p:sp>
        <p:nvSpPr>
          <p:cNvPr id="332810" name="Text Box 10"/>
          <p:cNvSpPr txBox="1">
            <a:spLocks noChangeArrowheads="1"/>
          </p:cNvSpPr>
          <p:nvPr/>
        </p:nvSpPr>
        <p:spPr bwMode="auto">
          <a:xfrm>
            <a:off x="381000" y="3581400"/>
            <a:ext cx="8458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200" b="1">
                <a:solidFill>
                  <a:srgbClr val="FF3300"/>
                </a:solidFill>
              </a:rPr>
              <a:t>Often the AVERAGE Accts. Rec. is used as the denominator.</a:t>
            </a:r>
            <a:r>
              <a:rPr lang="en-US" sz="2400">
                <a:latin typeface="Times New Roman" pitchFamily="18" charset="0"/>
              </a:rPr>
              <a:t>  </a:t>
            </a:r>
          </a:p>
        </p:txBody>
      </p:sp>
      <p:sp>
        <p:nvSpPr>
          <p:cNvPr id="332811" name="Text Box 11"/>
          <p:cNvSpPr txBox="1">
            <a:spLocks noChangeArrowheads="1"/>
          </p:cNvSpPr>
          <p:nvPr/>
        </p:nvSpPr>
        <p:spPr bwMode="auto">
          <a:xfrm>
            <a:off x="1219200" y="41910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b="1"/>
              <a:t>Ave. A/R  =</a:t>
            </a:r>
            <a:endParaRPr lang="en-US" sz="2400">
              <a:latin typeface="Times New Roman" pitchFamily="18" charset="0"/>
            </a:endParaRPr>
          </a:p>
        </p:txBody>
      </p:sp>
      <p:sp>
        <p:nvSpPr>
          <p:cNvPr id="332812" name="Text Box 12"/>
          <p:cNvSpPr txBox="1">
            <a:spLocks noChangeArrowheads="1"/>
          </p:cNvSpPr>
          <p:nvPr/>
        </p:nvSpPr>
        <p:spPr bwMode="auto">
          <a:xfrm>
            <a:off x="3124200" y="4038600"/>
            <a:ext cx="5791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400" b="1">
                <a:solidFill>
                  <a:schemeClr val="accent2"/>
                </a:solidFill>
                <a:latin typeface="Times New Roman" pitchFamily="18" charset="0"/>
              </a:rPr>
              <a:t>Beginning Accts/Rec. + Ending Accts/Rec.</a:t>
            </a:r>
          </a:p>
          <a:p>
            <a:r>
              <a:rPr lang="en-US" sz="2400" b="1">
                <a:solidFill>
                  <a:schemeClr val="accent2"/>
                </a:solidFill>
                <a:latin typeface="Times New Roman" pitchFamily="18" charset="0"/>
              </a:rPr>
              <a:t>                             2</a:t>
            </a:r>
            <a:endParaRPr lang="en-US" sz="2400">
              <a:solidFill>
                <a:schemeClr val="accent2"/>
              </a:solidFill>
              <a:latin typeface="Times New Roman" pitchFamily="18" charset="0"/>
            </a:endParaRPr>
          </a:p>
        </p:txBody>
      </p:sp>
      <p:sp>
        <p:nvSpPr>
          <p:cNvPr id="55310" name="Line 13"/>
          <p:cNvSpPr>
            <a:spLocks noChangeShapeType="1"/>
          </p:cNvSpPr>
          <p:nvPr/>
        </p:nvSpPr>
        <p:spPr bwMode="auto">
          <a:xfrm>
            <a:off x="3200400" y="4495800"/>
            <a:ext cx="533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11" name="Line 14"/>
          <p:cNvSpPr>
            <a:spLocks noChangeShapeType="1"/>
          </p:cNvSpPr>
          <p:nvPr/>
        </p:nvSpPr>
        <p:spPr bwMode="auto">
          <a:xfrm>
            <a:off x="304800" y="1524000"/>
            <a:ext cx="8153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2810">
                                            <p:txEl>
                                              <p:pRg st="0" end="0"/>
                                            </p:txEl>
                                          </p:spTgt>
                                        </p:tgtEl>
                                        <p:attrNameLst>
                                          <p:attrName>style.visibility</p:attrName>
                                        </p:attrNameLst>
                                      </p:cBhvr>
                                      <p:to>
                                        <p:strVal val="visible"/>
                                      </p:to>
                                    </p:set>
                                    <p:anim calcmode="lin" valueType="num">
                                      <p:cBhvr additive="base">
                                        <p:cTn id="7" dur="500" fill="hold"/>
                                        <p:tgtEl>
                                          <p:spTgt spid="3328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2810">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32811"/>
                                        </p:tgtEl>
                                        <p:attrNameLst>
                                          <p:attrName>style.visibility</p:attrName>
                                        </p:attrNameLst>
                                      </p:cBhvr>
                                      <p:to>
                                        <p:strVal val="visible"/>
                                      </p:to>
                                    </p:set>
                                    <p:anim calcmode="lin" valueType="num">
                                      <p:cBhvr additive="base">
                                        <p:cTn id="12" dur="500" fill="hold"/>
                                        <p:tgtEl>
                                          <p:spTgt spid="332811"/>
                                        </p:tgtEl>
                                        <p:attrNameLst>
                                          <p:attrName>ppt_x</p:attrName>
                                        </p:attrNameLst>
                                      </p:cBhvr>
                                      <p:tavLst>
                                        <p:tav tm="0">
                                          <p:val>
                                            <p:strVal val="0-#ppt_w/2"/>
                                          </p:val>
                                        </p:tav>
                                        <p:tav tm="100000">
                                          <p:val>
                                            <p:strVal val="#ppt_x"/>
                                          </p:val>
                                        </p:tav>
                                      </p:tavLst>
                                    </p:anim>
                                    <p:anim calcmode="lin" valueType="num">
                                      <p:cBhvr additive="base">
                                        <p:cTn id="13" dur="500" fill="hold"/>
                                        <p:tgtEl>
                                          <p:spTgt spid="33281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32812"/>
                                        </p:tgtEl>
                                        <p:attrNameLst>
                                          <p:attrName>style.visibility</p:attrName>
                                        </p:attrNameLst>
                                      </p:cBhvr>
                                      <p:to>
                                        <p:strVal val="visible"/>
                                      </p:to>
                                    </p:set>
                                    <p:anim calcmode="lin" valueType="num">
                                      <p:cBhvr additive="base">
                                        <p:cTn id="17" dur="500" fill="hold"/>
                                        <p:tgtEl>
                                          <p:spTgt spid="332812"/>
                                        </p:tgtEl>
                                        <p:attrNameLst>
                                          <p:attrName>ppt_x</p:attrName>
                                        </p:attrNameLst>
                                      </p:cBhvr>
                                      <p:tavLst>
                                        <p:tav tm="0">
                                          <p:val>
                                            <p:strVal val="0-#ppt_w/2"/>
                                          </p:val>
                                        </p:tav>
                                        <p:tav tm="100000">
                                          <p:val>
                                            <p:strVal val="#ppt_x"/>
                                          </p:val>
                                        </p:tav>
                                      </p:tavLst>
                                    </p:anim>
                                    <p:anim calcmode="lin" valueType="num">
                                      <p:cBhvr additive="base">
                                        <p:cTn id="18" dur="500" fill="hold"/>
                                        <p:tgtEl>
                                          <p:spTgt spid="332812"/>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2809">
                                            <p:bg/>
                                          </p:spTgt>
                                        </p:tgtEl>
                                        <p:attrNameLst>
                                          <p:attrName>style.visibility</p:attrName>
                                        </p:attrNameLst>
                                      </p:cBhvr>
                                      <p:to>
                                        <p:strVal val="visible"/>
                                      </p:to>
                                    </p:set>
                                    <p:anim calcmode="lin" valueType="num">
                                      <p:cBhvr additive="base">
                                        <p:cTn id="22" dur="500" fill="hold"/>
                                        <p:tgtEl>
                                          <p:spTgt spid="332809">
                                            <p:bg/>
                                          </p:spTgt>
                                        </p:tgtEl>
                                        <p:attrNameLst>
                                          <p:attrName>ppt_x</p:attrName>
                                        </p:attrNameLst>
                                      </p:cBhvr>
                                      <p:tavLst>
                                        <p:tav tm="0">
                                          <p:val>
                                            <p:strVal val="0-#ppt_w/2"/>
                                          </p:val>
                                        </p:tav>
                                        <p:tav tm="100000">
                                          <p:val>
                                            <p:strVal val="#ppt_x"/>
                                          </p:val>
                                        </p:tav>
                                      </p:tavLst>
                                    </p:anim>
                                    <p:anim calcmode="lin" valueType="num">
                                      <p:cBhvr additive="base">
                                        <p:cTn id="23" dur="500" fill="hold"/>
                                        <p:tgtEl>
                                          <p:spTgt spid="332809">
                                            <p:bg/>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332809">
                                            <p:txEl>
                                              <p:pRg st="0" end="0"/>
                                            </p:txEl>
                                          </p:spTgt>
                                        </p:tgtEl>
                                        <p:attrNameLst>
                                          <p:attrName>style.visibility</p:attrName>
                                        </p:attrNameLst>
                                      </p:cBhvr>
                                      <p:to>
                                        <p:strVal val="visible"/>
                                      </p:to>
                                    </p:set>
                                    <p:anim calcmode="lin" valueType="num">
                                      <p:cBhvr additive="base">
                                        <p:cTn id="27" dur="500" fill="hold"/>
                                        <p:tgtEl>
                                          <p:spTgt spid="332809">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3280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9" grpId="0" build="p" animBg="1" autoUpdateAnimBg="0" advAuto="0"/>
      <p:bldP spid="332810" grpId="0" build="p" autoUpdateAnimBg="0"/>
      <p:bldP spid="332811" grpId="0" autoUpdateAnimBg="0"/>
      <p:bldP spid="332812"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5AF5EAEA-9A40-47A1-821A-549542ADAC6F}" type="slidenum">
              <a:rPr lang="en-US" smtClean="0"/>
              <a:pPr eaLnBrk="1" hangingPunct="1">
                <a:defRPr/>
              </a:pPr>
              <a:t>54</a:t>
            </a:fld>
            <a:endParaRPr lang="en-US" smtClean="0"/>
          </a:p>
        </p:txBody>
      </p:sp>
      <p:sp>
        <p:nvSpPr>
          <p:cNvPr id="56323"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6324"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30756" name="Rectangle 4"/>
          <p:cNvSpPr>
            <a:spLocks noGrp="1" noChangeArrowheads="1"/>
          </p:cNvSpPr>
          <p:nvPr>
            <p:ph type="title"/>
          </p:nvPr>
        </p:nvSpPr>
        <p:spPr>
          <a:xfrm>
            <a:off x="860425" y="617538"/>
            <a:ext cx="7826375" cy="762000"/>
          </a:xfrm>
        </p:spPr>
        <p:txBody>
          <a:bodyPr lIns="90488" tIns="44450" rIns="90488" bIns="44450" anchor="b"/>
          <a:lstStyle/>
          <a:p>
            <a:pPr eaLnBrk="1" hangingPunct="1">
              <a:defRPr/>
            </a:pPr>
            <a:r>
              <a:rPr lang="en-US" smtClean="0">
                <a:effectLst>
                  <a:outerShdw blurRad="38100" dist="38100" dir="2700000" algn="tl">
                    <a:srgbClr val="C0C0C0"/>
                  </a:outerShdw>
                </a:effectLst>
              </a:rPr>
              <a:t>Accounts Receivable Ratios</a:t>
            </a:r>
            <a:endParaRPr lang="en-US" sz="3600" b="1" smtClean="0"/>
          </a:p>
        </p:txBody>
      </p:sp>
      <p:sp>
        <p:nvSpPr>
          <p:cNvPr id="330757" name="Rectangle 5"/>
          <p:cNvSpPr>
            <a:spLocks noGrp="1" noChangeArrowheads="1"/>
          </p:cNvSpPr>
          <p:nvPr>
            <p:ph type="body" idx="1"/>
          </p:nvPr>
        </p:nvSpPr>
        <p:spPr>
          <a:xfrm>
            <a:off x="381000" y="1752600"/>
            <a:ext cx="8305800" cy="2057400"/>
          </a:xfrm>
        </p:spPr>
        <p:txBody>
          <a:bodyPr lIns="90488" tIns="44450" rIns="90488" bIns="44450"/>
          <a:lstStyle/>
          <a:p>
            <a:pPr eaLnBrk="1" hangingPunct="1">
              <a:spcBef>
                <a:spcPct val="0"/>
              </a:spcBef>
              <a:buFontTx/>
              <a:buNone/>
            </a:pPr>
            <a:r>
              <a:rPr lang="en-US" sz="3000" b="1" smtClean="0">
                <a:solidFill>
                  <a:srgbClr val="FF3300"/>
                </a:solidFill>
              </a:rPr>
              <a:t>Accts. Rec. Turnover</a:t>
            </a:r>
            <a:r>
              <a:rPr lang="en-US" sz="3000" smtClean="0"/>
              <a:t>:  (A measure of how fast receivables are collected.  </a:t>
            </a:r>
            <a:r>
              <a:rPr lang="en-US" sz="3000" b="1" smtClean="0">
                <a:solidFill>
                  <a:schemeClr val="accent2"/>
                </a:solidFill>
              </a:rPr>
              <a:t>Higher is better</a:t>
            </a:r>
            <a:r>
              <a:rPr lang="en-US" sz="3000" smtClean="0"/>
              <a:t>.)</a:t>
            </a:r>
          </a:p>
          <a:p>
            <a:pPr eaLnBrk="1" hangingPunct="1">
              <a:spcBef>
                <a:spcPct val="0"/>
              </a:spcBef>
              <a:buFontTx/>
              <a:buNone/>
            </a:pPr>
            <a:r>
              <a:rPr lang="en-US" sz="3000" smtClean="0"/>
              <a:t>          Sales	           $50,000	</a:t>
            </a:r>
          </a:p>
          <a:p>
            <a:pPr eaLnBrk="1" hangingPunct="1">
              <a:spcBef>
                <a:spcPct val="0"/>
              </a:spcBef>
              <a:buFontTx/>
              <a:buNone/>
            </a:pPr>
            <a:r>
              <a:rPr lang="en-US" sz="3000" smtClean="0"/>
              <a:t>  Accounts. Receiv.    </a:t>
            </a:r>
            <a:r>
              <a:rPr lang="en-US" sz="2800" smtClean="0"/>
              <a:t>  </a:t>
            </a:r>
            <a:r>
              <a:rPr lang="en-US" sz="3000" smtClean="0"/>
              <a:t>$</a:t>
            </a:r>
            <a:r>
              <a:rPr lang="en-US" smtClean="0"/>
              <a:t>  </a:t>
            </a:r>
            <a:r>
              <a:rPr lang="en-US" sz="3000" smtClean="0"/>
              <a:t>5,000   </a:t>
            </a:r>
          </a:p>
        </p:txBody>
      </p:sp>
      <p:sp>
        <p:nvSpPr>
          <p:cNvPr id="56327" name="Line 6"/>
          <p:cNvSpPr>
            <a:spLocks noChangeShapeType="1"/>
          </p:cNvSpPr>
          <p:nvPr/>
        </p:nvSpPr>
        <p:spPr bwMode="auto">
          <a:xfrm>
            <a:off x="609600" y="1600200"/>
            <a:ext cx="8001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28" name="Line 7"/>
          <p:cNvSpPr>
            <a:spLocks noChangeShapeType="1"/>
          </p:cNvSpPr>
          <p:nvPr/>
        </p:nvSpPr>
        <p:spPr bwMode="auto">
          <a:xfrm>
            <a:off x="533400" y="3200400"/>
            <a:ext cx="3124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29" name="Text Box 8"/>
          <p:cNvSpPr txBox="1">
            <a:spLocks noChangeArrowheads="1"/>
          </p:cNvSpPr>
          <p:nvPr/>
        </p:nvSpPr>
        <p:spPr bwMode="auto">
          <a:xfrm>
            <a:off x="3810000" y="28956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latin typeface="Times New Roman" pitchFamily="18" charset="0"/>
              </a:rPr>
              <a:t> =</a:t>
            </a:r>
            <a:endParaRPr lang="en-US" sz="2400">
              <a:latin typeface="Times New Roman" pitchFamily="18" charset="0"/>
            </a:endParaRPr>
          </a:p>
        </p:txBody>
      </p:sp>
      <p:sp>
        <p:nvSpPr>
          <p:cNvPr id="330761" name="Text Box 9"/>
          <p:cNvSpPr txBox="1">
            <a:spLocks noChangeArrowheads="1"/>
          </p:cNvSpPr>
          <p:nvPr/>
        </p:nvSpPr>
        <p:spPr bwMode="auto">
          <a:xfrm>
            <a:off x="5943600" y="2895600"/>
            <a:ext cx="2667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3200" b="1"/>
              <a:t>=  </a:t>
            </a:r>
            <a:r>
              <a:rPr lang="en-US" sz="3200" b="1">
                <a:solidFill>
                  <a:srgbClr val="FD0129"/>
                </a:solidFill>
              </a:rPr>
              <a:t>10</a:t>
            </a:r>
            <a:r>
              <a:rPr lang="en-US" sz="3200" b="1">
                <a:solidFill>
                  <a:srgbClr val="FF3300"/>
                </a:solidFill>
              </a:rPr>
              <a:t>.0 times</a:t>
            </a:r>
            <a:endParaRPr lang="en-US" sz="2400">
              <a:latin typeface="Times New Roman" pitchFamily="18" charset="0"/>
            </a:endParaRPr>
          </a:p>
        </p:txBody>
      </p:sp>
      <p:sp>
        <p:nvSpPr>
          <p:cNvPr id="56331" name="Line 10"/>
          <p:cNvSpPr>
            <a:spLocks noChangeShapeType="1"/>
          </p:cNvSpPr>
          <p:nvPr/>
        </p:nvSpPr>
        <p:spPr bwMode="auto">
          <a:xfrm>
            <a:off x="4419600" y="3200400"/>
            <a:ext cx="1447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32" name="Line 11"/>
          <p:cNvSpPr>
            <a:spLocks noChangeShapeType="1"/>
          </p:cNvSpPr>
          <p:nvPr/>
        </p:nvSpPr>
        <p:spPr bwMode="auto">
          <a:xfrm>
            <a:off x="609600" y="3733800"/>
            <a:ext cx="8001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0764" name="Text Box 12"/>
          <p:cNvSpPr txBox="1">
            <a:spLocks noChangeArrowheads="1"/>
          </p:cNvSpPr>
          <p:nvPr/>
        </p:nvSpPr>
        <p:spPr bwMode="auto">
          <a:xfrm>
            <a:off x="533400" y="3810000"/>
            <a:ext cx="815340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3000" b="1">
                <a:solidFill>
                  <a:srgbClr val="FF3300"/>
                </a:solidFill>
              </a:rPr>
              <a:t>Average Days to collect A/R</a:t>
            </a:r>
            <a:r>
              <a:rPr lang="en-US" sz="3000">
                <a:solidFill>
                  <a:srgbClr val="FF3300"/>
                </a:solidFill>
                <a:latin typeface="Times New Roman" pitchFamily="18" charset="0"/>
              </a:rPr>
              <a:t>:  </a:t>
            </a:r>
            <a:r>
              <a:rPr lang="en-US" sz="2800">
                <a:latin typeface="Times New Roman" pitchFamily="18" charset="0"/>
              </a:rPr>
              <a:t>(How many days go by between a credit sale and the time it is collected?)</a:t>
            </a:r>
          </a:p>
          <a:p>
            <a:r>
              <a:rPr lang="en-US" sz="2800">
                <a:latin typeface="Times New Roman" pitchFamily="18" charset="0"/>
              </a:rPr>
              <a:t>              365			 365</a:t>
            </a:r>
          </a:p>
          <a:p>
            <a:r>
              <a:rPr lang="en-US" sz="2800">
                <a:latin typeface="Times New Roman" pitchFamily="18" charset="0"/>
              </a:rPr>
              <a:t>Accts. Rec. Turnover	10.0</a:t>
            </a:r>
          </a:p>
        </p:txBody>
      </p:sp>
      <p:sp>
        <p:nvSpPr>
          <p:cNvPr id="56334" name="Line 13"/>
          <p:cNvSpPr>
            <a:spLocks noChangeShapeType="1"/>
          </p:cNvSpPr>
          <p:nvPr/>
        </p:nvSpPr>
        <p:spPr bwMode="auto">
          <a:xfrm>
            <a:off x="609600" y="5181600"/>
            <a:ext cx="3048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35" name="Text Box 14"/>
          <p:cNvSpPr txBox="1">
            <a:spLocks noChangeArrowheads="1"/>
          </p:cNvSpPr>
          <p:nvPr/>
        </p:nvSpPr>
        <p:spPr bwMode="auto">
          <a:xfrm>
            <a:off x="3733800" y="4953000"/>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latin typeface="Times New Roman" pitchFamily="18" charset="0"/>
              </a:rPr>
              <a:t>=</a:t>
            </a:r>
            <a:endParaRPr lang="en-US" sz="2400">
              <a:latin typeface="Times New Roman" pitchFamily="18" charset="0"/>
            </a:endParaRPr>
          </a:p>
        </p:txBody>
      </p:sp>
      <p:sp>
        <p:nvSpPr>
          <p:cNvPr id="56336" name="Line 15"/>
          <p:cNvSpPr>
            <a:spLocks noChangeShapeType="1"/>
          </p:cNvSpPr>
          <p:nvPr/>
        </p:nvSpPr>
        <p:spPr bwMode="auto">
          <a:xfrm>
            <a:off x="4267200" y="5181600"/>
            <a:ext cx="685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0768" name="Text Box 16"/>
          <p:cNvSpPr txBox="1">
            <a:spLocks noChangeArrowheads="1"/>
          </p:cNvSpPr>
          <p:nvPr/>
        </p:nvSpPr>
        <p:spPr bwMode="auto">
          <a:xfrm>
            <a:off x="5105400" y="4953000"/>
            <a:ext cx="2819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t>=  </a:t>
            </a:r>
            <a:r>
              <a:rPr lang="en-US" sz="3200" b="1">
                <a:solidFill>
                  <a:srgbClr val="FF3300"/>
                </a:solidFill>
              </a:rPr>
              <a:t>36.5 days</a:t>
            </a:r>
            <a:endParaRPr lang="en-US" sz="2800" b="1"/>
          </a:p>
        </p:txBody>
      </p:sp>
      <p:sp>
        <p:nvSpPr>
          <p:cNvPr id="330769" name="Line 17"/>
          <p:cNvSpPr>
            <a:spLocks noChangeShapeType="1"/>
          </p:cNvSpPr>
          <p:nvPr/>
        </p:nvSpPr>
        <p:spPr bwMode="auto">
          <a:xfrm flipH="1">
            <a:off x="5029200" y="3352800"/>
            <a:ext cx="1524000" cy="190500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0770" name="Text Box 18"/>
          <p:cNvSpPr txBox="1">
            <a:spLocks noChangeArrowheads="1"/>
          </p:cNvSpPr>
          <p:nvPr/>
        </p:nvSpPr>
        <p:spPr bwMode="auto">
          <a:xfrm>
            <a:off x="3733800" y="5715000"/>
            <a:ext cx="495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solidFill>
                  <a:schemeClr val="accent2"/>
                </a:solidFill>
                <a:latin typeface="Times New Roman" pitchFamily="18" charset="0"/>
              </a:rPr>
              <a:t>Generally, lower means better.</a:t>
            </a:r>
            <a:r>
              <a:rPr lang="en-US" sz="2400">
                <a:solidFill>
                  <a:schemeClr val="accent2"/>
                </a:solidFill>
                <a:latin typeface="Times New Roman" pitchFamily="18" charset="0"/>
              </a:rPr>
              <a:t> </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0757"/>
                                        </p:tgtEl>
                                        <p:attrNameLst>
                                          <p:attrName>style.visibility</p:attrName>
                                        </p:attrNameLst>
                                      </p:cBhvr>
                                      <p:to>
                                        <p:strVal val="visible"/>
                                      </p:to>
                                    </p:set>
                                    <p:animEffect transition="in" filter="wipe(left)">
                                      <p:cBhvr>
                                        <p:cTn id="7" dur="500"/>
                                        <p:tgtEl>
                                          <p:spTgt spid="3307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30761"/>
                                        </p:tgtEl>
                                        <p:attrNameLst>
                                          <p:attrName>style.visibility</p:attrName>
                                        </p:attrNameLst>
                                      </p:cBhvr>
                                      <p:to>
                                        <p:strVal val="visible"/>
                                      </p:to>
                                    </p:set>
                                    <p:anim calcmode="lin" valueType="num">
                                      <p:cBhvr additive="base">
                                        <p:cTn id="12" dur="500" fill="hold"/>
                                        <p:tgtEl>
                                          <p:spTgt spid="330761"/>
                                        </p:tgtEl>
                                        <p:attrNameLst>
                                          <p:attrName>ppt_x</p:attrName>
                                        </p:attrNameLst>
                                      </p:cBhvr>
                                      <p:tavLst>
                                        <p:tav tm="0">
                                          <p:val>
                                            <p:strVal val="0-#ppt_w/2"/>
                                          </p:val>
                                        </p:tav>
                                        <p:tav tm="100000">
                                          <p:val>
                                            <p:strVal val="#ppt_x"/>
                                          </p:val>
                                        </p:tav>
                                      </p:tavLst>
                                    </p:anim>
                                    <p:anim calcmode="lin" valueType="num">
                                      <p:cBhvr additive="base">
                                        <p:cTn id="13" dur="500" fill="hold"/>
                                        <p:tgtEl>
                                          <p:spTgt spid="330761"/>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30764"/>
                                        </p:tgtEl>
                                        <p:attrNameLst>
                                          <p:attrName>style.visibility</p:attrName>
                                        </p:attrNameLst>
                                      </p:cBhvr>
                                      <p:to>
                                        <p:strVal val="visible"/>
                                      </p:to>
                                    </p:set>
                                    <p:animEffect transition="in" filter="wipe(left)">
                                      <p:cBhvr>
                                        <p:cTn id="18" dur="500"/>
                                        <p:tgtEl>
                                          <p:spTgt spid="330764"/>
                                        </p:tgtEl>
                                      </p:cBhvr>
                                    </p:animEffect>
                                  </p:childTnLst>
                                </p:cTn>
                              </p:par>
                            </p:childTnLst>
                          </p:cTn>
                        </p:par>
                        <p:par>
                          <p:cTn id="19" fill="hold" nodeType="afterGroup">
                            <p:stCondLst>
                              <p:cond delay="500"/>
                            </p:stCondLst>
                            <p:childTnLst>
                              <p:par>
                                <p:cTn id="20" presetID="17" presetClass="entr" presetSubtype="1" fill="hold" grpId="0" nodeType="afterEffect">
                                  <p:stCondLst>
                                    <p:cond delay="0"/>
                                  </p:stCondLst>
                                  <p:childTnLst>
                                    <p:set>
                                      <p:cBhvr>
                                        <p:cTn id="21" dur="1" fill="hold">
                                          <p:stCondLst>
                                            <p:cond delay="0"/>
                                          </p:stCondLst>
                                        </p:cTn>
                                        <p:tgtEl>
                                          <p:spTgt spid="330769"/>
                                        </p:tgtEl>
                                        <p:attrNameLst>
                                          <p:attrName>style.visibility</p:attrName>
                                        </p:attrNameLst>
                                      </p:cBhvr>
                                      <p:to>
                                        <p:strVal val="visible"/>
                                      </p:to>
                                    </p:set>
                                    <p:anim calcmode="lin" valueType="num">
                                      <p:cBhvr>
                                        <p:cTn id="22" dur="500" fill="hold"/>
                                        <p:tgtEl>
                                          <p:spTgt spid="330769"/>
                                        </p:tgtEl>
                                        <p:attrNameLst>
                                          <p:attrName>ppt_x</p:attrName>
                                        </p:attrNameLst>
                                      </p:cBhvr>
                                      <p:tavLst>
                                        <p:tav tm="0">
                                          <p:val>
                                            <p:strVal val="#ppt_x"/>
                                          </p:val>
                                        </p:tav>
                                        <p:tav tm="100000">
                                          <p:val>
                                            <p:strVal val="#ppt_x"/>
                                          </p:val>
                                        </p:tav>
                                      </p:tavLst>
                                    </p:anim>
                                    <p:anim calcmode="lin" valueType="num">
                                      <p:cBhvr>
                                        <p:cTn id="23" dur="500" fill="hold"/>
                                        <p:tgtEl>
                                          <p:spTgt spid="330769"/>
                                        </p:tgtEl>
                                        <p:attrNameLst>
                                          <p:attrName>ppt_y</p:attrName>
                                        </p:attrNameLst>
                                      </p:cBhvr>
                                      <p:tavLst>
                                        <p:tav tm="0">
                                          <p:val>
                                            <p:strVal val="#ppt_y-#ppt_h/2"/>
                                          </p:val>
                                        </p:tav>
                                        <p:tav tm="100000">
                                          <p:val>
                                            <p:strVal val="#ppt_y"/>
                                          </p:val>
                                        </p:tav>
                                      </p:tavLst>
                                    </p:anim>
                                    <p:anim calcmode="lin" valueType="num">
                                      <p:cBhvr>
                                        <p:cTn id="24" dur="500" fill="hold"/>
                                        <p:tgtEl>
                                          <p:spTgt spid="330769"/>
                                        </p:tgtEl>
                                        <p:attrNameLst>
                                          <p:attrName>ppt_w</p:attrName>
                                        </p:attrNameLst>
                                      </p:cBhvr>
                                      <p:tavLst>
                                        <p:tav tm="0">
                                          <p:val>
                                            <p:strVal val="#ppt_w"/>
                                          </p:val>
                                        </p:tav>
                                        <p:tav tm="100000">
                                          <p:val>
                                            <p:strVal val="#ppt_w"/>
                                          </p:val>
                                        </p:tav>
                                      </p:tavLst>
                                    </p:anim>
                                    <p:anim calcmode="lin" valueType="num">
                                      <p:cBhvr>
                                        <p:cTn id="25" dur="500" fill="hold"/>
                                        <p:tgtEl>
                                          <p:spTgt spid="330769"/>
                                        </p:tgtEl>
                                        <p:attrNameLst>
                                          <p:attrName>ppt_h</p:attrName>
                                        </p:attrNameLst>
                                      </p:cBhvr>
                                      <p:tavLst>
                                        <p:tav tm="0">
                                          <p:val>
                                            <p:fltVal val="0"/>
                                          </p:val>
                                        </p:tav>
                                        <p:tav tm="100000">
                                          <p:val>
                                            <p:strVal val="#ppt_h"/>
                                          </p:val>
                                        </p:tav>
                                      </p:tavLst>
                                    </p:anim>
                                  </p:childTnLst>
                                </p:cTn>
                              </p:par>
                            </p:childTnLst>
                          </p:cTn>
                        </p:par>
                        <p:par>
                          <p:cTn id="26" fill="hold" nodeType="afterGroup">
                            <p:stCondLst>
                              <p:cond delay="1000"/>
                            </p:stCondLst>
                            <p:childTnLst>
                              <p:par>
                                <p:cTn id="27" presetID="2" presetClass="entr" presetSubtype="8" fill="hold" grpId="0" nodeType="afterEffect">
                                  <p:stCondLst>
                                    <p:cond delay="0"/>
                                  </p:stCondLst>
                                  <p:childTnLst>
                                    <p:set>
                                      <p:cBhvr>
                                        <p:cTn id="28" dur="1" fill="hold">
                                          <p:stCondLst>
                                            <p:cond delay="0"/>
                                          </p:stCondLst>
                                        </p:cTn>
                                        <p:tgtEl>
                                          <p:spTgt spid="330768"/>
                                        </p:tgtEl>
                                        <p:attrNameLst>
                                          <p:attrName>style.visibility</p:attrName>
                                        </p:attrNameLst>
                                      </p:cBhvr>
                                      <p:to>
                                        <p:strVal val="visible"/>
                                      </p:to>
                                    </p:set>
                                    <p:anim calcmode="lin" valueType="num">
                                      <p:cBhvr additive="base">
                                        <p:cTn id="29" dur="500" fill="hold"/>
                                        <p:tgtEl>
                                          <p:spTgt spid="330768"/>
                                        </p:tgtEl>
                                        <p:attrNameLst>
                                          <p:attrName>ppt_x</p:attrName>
                                        </p:attrNameLst>
                                      </p:cBhvr>
                                      <p:tavLst>
                                        <p:tav tm="0">
                                          <p:val>
                                            <p:strVal val="0-#ppt_w/2"/>
                                          </p:val>
                                        </p:tav>
                                        <p:tav tm="100000">
                                          <p:val>
                                            <p:strVal val="#ppt_x"/>
                                          </p:val>
                                        </p:tav>
                                      </p:tavLst>
                                    </p:anim>
                                    <p:anim calcmode="lin" valueType="num">
                                      <p:cBhvr additive="base">
                                        <p:cTn id="30" dur="500" fill="hold"/>
                                        <p:tgtEl>
                                          <p:spTgt spid="330768"/>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1500"/>
                            </p:stCondLst>
                            <p:childTnLst>
                              <p:par>
                                <p:cTn id="32" presetID="2" presetClass="entr" presetSubtype="8" fill="hold" grpId="0" nodeType="afterEffect">
                                  <p:stCondLst>
                                    <p:cond delay="1000"/>
                                  </p:stCondLst>
                                  <p:childTnLst>
                                    <p:set>
                                      <p:cBhvr>
                                        <p:cTn id="33" dur="1" fill="hold">
                                          <p:stCondLst>
                                            <p:cond delay="0"/>
                                          </p:stCondLst>
                                        </p:cTn>
                                        <p:tgtEl>
                                          <p:spTgt spid="330770"/>
                                        </p:tgtEl>
                                        <p:attrNameLst>
                                          <p:attrName>style.visibility</p:attrName>
                                        </p:attrNameLst>
                                      </p:cBhvr>
                                      <p:to>
                                        <p:strVal val="visible"/>
                                      </p:to>
                                    </p:set>
                                    <p:anim calcmode="lin" valueType="num">
                                      <p:cBhvr additive="base">
                                        <p:cTn id="34" dur="500" fill="hold"/>
                                        <p:tgtEl>
                                          <p:spTgt spid="330770"/>
                                        </p:tgtEl>
                                        <p:attrNameLst>
                                          <p:attrName>ppt_x</p:attrName>
                                        </p:attrNameLst>
                                      </p:cBhvr>
                                      <p:tavLst>
                                        <p:tav tm="0">
                                          <p:val>
                                            <p:strVal val="0-#ppt_w/2"/>
                                          </p:val>
                                        </p:tav>
                                        <p:tav tm="100000">
                                          <p:val>
                                            <p:strVal val="#ppt_x"/>
                                          </p:val>
                                        </p:tav>
                                      </p:tavLst>
                                    </p:anim>
                                    <p:anim calcmode="lin" valueType="num">
                                      <p:cBhvr additive="base">
                                        <p:cTn id="35" dur="500" fill="hold"/>
                                        <p:tgtEl>
                                          <p:spTgt spid="3307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7" grpId="0" autoUpdateAnimBg="0"/>
      <p:bldP spid="330761" grpId="0" autoUpdateAnimBg="0"/>
      <p:bldP spid="330764" grpId="0" autoUpdateAnimBg="0"/>
      <p:bldP spid="330768" grpId="0" autoUpdateAnimBg="0"/>
      <p:bldP spid="330769" grpId="0" animBg="1"/>
      <p:bldP spid="330770"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BD74024A-D65F-45B8-8BAF-F3999942EDAA}" type="slidenum">
              <a:rPr lang="en-US" smtClean="0"/>
              <a:pPr eaLnBrk="1" hangingPunct="1">
                <a:defRPr/>
              </a:pPr>
              <a:t>55</a:t>
            </a:fld>
            <a:endParaRPr lang="en-US" smtClean="0"/>
          </a:p>
        </p:txBody>
      </p:sp>
      <p:sp>
        <p:nvSpPr>
          <p:cNvPr id="57347" name="Rectangle 2"/>
          <p:cNvSpPr>
            <a:spLocks noChangeArrowheads="1"/>
          </p:cNvSpPr>
          <p:nvPr/>
        </p:nvSpPr>
        <p:spPr bwMode="auto">
          <a:xfrm>
            <a:off x="685800" y="6018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7348" name="Rectangle 3"/>
          <p:cNvSpPr>
            <a:spLocks noChangeArrowheads="1"/>
          </p:cNvSpPr>
          <p:nvPr/>
        </p:nvSpPr>
        <p:spPr bwMode="auto">
          <a:xfrm>
            <a:off x="3124200" y="6018213"/>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89476" name="Rectangle 4"/>
          <p:cNvSpPr>
            <a:spLocks noGrp="1" noChangeArrowheads="1"/>
          </p:cNvSpPr>
          <p:nvPr>
            <p:ph type="title"/>
          </p:nvPr>
        </p:nvSpPr>
        <p:spPr>
          <a:xfrm>
            <a:off x="685800" y="533400"/>
            <a:ext cx="7772400" cy="685800"/>
          </a:xfrm>
        </p:spPr>
        <p:txBody>
          <a:bodyPr lIns="90488" tIns="44450" rIns="90488" bIns="44450" anchor="b"/>
          <a:lstStyle/>
          <a:p>
            <a:pPr eaLnBrk="1" hangingPunct="1">
              <a:defRPr/>
            </a:pPr>
            <a:r>
              <a:rPr lang="en-US" sz="4000" b="1" smtClean="0">
                <a:solidFill>
                  <a:srgbClr val="FF0000"/>
                </a:solidFill>
                <a:effectLst>
                  <a:outerShdw blurRad="38100" dist="38100" dir="2700000" algn="tl">
                    <a:srgbClr val="C0C0C0"/>
                  </a:outerShdw>
                </a:effectLst>
              </a:rPr>
              <a:t>Length of Operating Cycle</a:t>
            </a:r>
            <a:endParaRPr lang="en-US" sz="3600" b="1" smtClean="0"/>
          </a:p>
        </p:txBody>
      </p:sp>
      <p:sp>
        <p:nvSpPr>
          <p:cNvPr id="57350" name="Line 5"/>
          <p:cNvSpPr>
            <a:spLocks noChangeShapeType="1"/>
          </p:cNvSpPr>
          <p:nvPr/>
        </p:nvSpPr>
        <p:spPr bwMode="auto">
          <a:xfrm>
            <a:off x="609600" y="1295400"/>
            <a:ext cx="8001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51" name="Text Box 6"/>
          <p:cNvSpPr txBox="1">
            <a:spLocks noChangeArrowheads="1"/>
          </p:cNvSpPr>
          <p:nvPr/>
        </p:nvSpPr>
        <p:spPr bwMode="auto">
          <a:xfrm>
            <a:off x="3810000" y="28956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latin typeface="Times New Roman" pitchFamily="18" charset="0"/>
              </a:rPr>
              <a:t> </a:t>
            </a:r>
            <a:endParaRPr lang="en-US" sz="2400">
              <a:latin typeface="Times New Roman" pitchFamily="18" charset="0"/>
            </a:endParaRPr>
          </a:p>
        </p:txBody>
      </p:sp>
      <p:sp>
        <p:nvSpPr>
          <p:cNvPr id="489479" name="Text Box 7"/>
          <p:cNvSpPr txBox="1">
            <a:spLocks noChangeArrowheads="1"/>
          </p:cNvSpPr>
          <p:nvPr/>
        </p:nvSpPr>
        <p:spPr bwMode="auto">
          <a:xfrm>
            <a:off x="533400" y="4343400"/>
            <a:ext cx="8077200"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pPr>
            <a:r>
              <a:rPr lang="en-US" sz="2400">
                <a:latin typeface="Times New Roman" pitchFamily="18" charset="0"/>
              </a:rPr>
              <a:t>     </a:t>
            </a:r>
            <a:r>
              <a:rPr lang="en-US" sz="2800" b="1">
                <a:solidFill>
                  <a:srgbClr val="330099"/>
                </a:solidFill>
              </a:rPr>
              <a:t>Ave. days to sell inventory	       60.8 days</a:t>
            </a:r>
          </a:p>
          <a:p>
            <a:pPr>
              <a:spcBef>
                <a:spcPct val="20000"/>
              </a:spcBef>
            </a:pPr>
            <a:r>
              <a:rPr lang="en-US" sz="2800" b="1">
                <a:solidFill>
                  <a:srgbClr val="330099"/>
                </a:solidFill>
              </a:rPr>
              <a:t>+  Ave. days to collect receivables    </a:t>
            </a:r>
            <a:r>
              <a:rPr lang="en-US" sz="2800" b="1" u="sng">
                <a:solidFill>
                  <a:srgbClr val="330099"/>
                </a:solidFill>
              </a:rPr>
              <a:t>36.5</a:t>
            </a:r>
            <a:r>
              <a:rPr lang="en-US" sz="2800" b="1">
                <a:solidFill>
                  <a:srgbClr val="330099"/>
                </a:solidFill>
              </a:rPr>
              <a:t> days</a:t>
            </a:r>
            <a:endParaRPr lang="en-US" sz="2800" b="1" u="sng">
              <a:solidFill>
                <a:srgbClr val="330099"/>
              </a:solidFill>
            </a:endParaRPr>
          </a:p>
          <a:p>
            <a:pPr>
              <a:spcBef>
                <a:spcPct val="20000"/>
              </a:spcBef>
            </a:pPr>
            <a:r>
              <a:rPr lang="en-US" sz="2800" b="1">
                <a:solidFill>
                  <a:srgbClr val="330099"/>
                </a:solidFill>
              </a:rPr>
              <a:t>    Length of Operating Cycle	       </a:t>
            </a:r>
            <a:r>
              <a:rPr lang="en-US" sz="2800" b="1" u="sng">
                <a:solidFill>
                  <a:srgbClr val="FF0000"/>
                </a:solidFill>
              </a:rPr>
              <a:t>97.3</a:t>
            </a:r>
            <a:r>
              <a:rPr lang="en-US" sz="2800" b="1">
                <a:solidFill>
                  <a:srgbClr val="FF0000"/>
                </a:solidFill>
              </a:rPr>
              <a:t> days</a:t>
            </a:r>
            <a:endParaRPr lang="en-US" sz="2800" b="1"/>
          </a:p>
        </p:txBody>
      </p:sp>
      <p:sp>
        <p:nvSpPr>
          <p:cNvPr id="57353" name="Text Box 8"/>
          <p:cNvSpPr txBox="1">
            <a:spLocks noChangeArrowheads="1"/>
          </p:cNvSpPr>
          <p:nvPr/>
        </p:nvSpPr>
        <p:spPr bwMode="auto">
          <a:xfrm>
            <a:off x="1066800" y="1447800"/>
            <a:ext cx="72390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dirty="0"/>
              <a:t>Remember from Chapter 6 that a company’s operating cycle is the time it takes to convert inventory to cash by selling it plus the time it takes to convert accounts receivable back into cash</a:t>
            </a:r>
            <a:r>
              <a:rPr lang="en-US" sz="2800" b="1" dirty="0" smtClean="0"/>
              <a:t>.  </a:t>
            </a:r>
            <a:endParaRPr lang="en-US" sz="2800" b="1" dirty="0"/>
          </a:p>
          <a:p>
            <a:pPr>
              <a:spcBef>
                <a:spcPct val="50000"/>
              </a:spcBef>
            </a:pPr>
            <a:r>
              <a:rPr lang="en-US" sz="2800" b="1" dirty="0"/>
              <a:t>          So, the Operating Cycle is:</a:t>
            </a:r>
            <a:endParaRPr lang="en-US" sz="2400" dirty="0">
              <a:latin typeface="Times New Roman" pitchFamily="18"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89479"/>
                                        </p:tgtEl>
                                        <p:attrNameLst>
                                          <p:attrName>style.visibility</p:attrName>
                                        </p:attrNameLst>
                                      </p:cBhvr>
                                      <p:to>
                                        <p:strVal val="visible"/>
                                      </p:to>
                                    </p:set>
                                    <p:anim calcmode="lin" valueType="num">
                                      <p:cBhvr>
                                        <p:cTn id="7" dur="500" fill="hold"/>
                                        <p:tgtEl>
                                          <p:spTgt spid="489479"/>
                                        </p:tgtEl>
                                        <p:attrNameLst>
                                          <p:attrName>ppt_w</p:attrName>
                                        </p:attrNameLst>
                                      </p:cBhvr>
                                      <p:tavLst>
                                        <p:tav tm="0">
                                          <p:val>
                                            <p:fltVal val="0"/>
                                          </p:val>
                                        </p:tav>
                                        <p:tav tm="100000">
                                          <p:val>
                                            <p:strVal val="#ppt_w"/>
                                          </p:val>
                                        </p:tav>
                                      </p:tavLst>
                                    </p:anim>
                                    <p:anim calcmode="lin" valueType="num">
                                      <p:cBhvr>
                                        <p:cTn id="8" dur="500" fill="hold"/>
                                        <p:tgtEl>
                                          <p:spTgt spid="48947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479"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AA778E6D-1F61-4D89-9F88-F89E35A216CC}" type="slidenum">
              <a:rPr lang="en-US" smtClean="0"/>
              <a:pPr eaLnBrk="1" hangingPunct="1">
                <a:defRPr/>
              </a:pPr>
              <a:t>56</a:t>
            </a:fld>
            <a:endParaRPr lang="en-US" smtClean="0"/>
          </a:p>
        </p:txBody>
      </p:sp>
      <p:sp>
        <p:nvSpPr>
          <p:cNvPr id="5837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837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8373" name="Rectangle 4"/>
          <p:cNvSpPr>
            <a:spLocks noGrp="1" noChangeArrowheads="1"/>
          </p:cNvSpPr>
          <p:nvPr>
            <p:ph type="title"/>
          </p:nvPr>
        </p:nvSpPr>
        <p:spPr>
          <a:xfrm>
            <a:off x="1828800" y="381000"/>
            <a:ext cx="5062538" cy="838200"/>
          </a:xfrm>
          <a:ln w="38100" cap="flat" cmpd="dbl">
            <a:solidFill>
              <a:schemeClr val="accent2"/>
            </a:solidFill>
            <a:miter lim="800000"/>
            <a:headEnd/>
            <a:tailEnd/>
          </a:ln>
        </p:spPr>
        <p:txBody>
          <a:bodyPr lIns="90488" tIns="44450" rIns="90488" bIns="44450" anchor="b"/>
          <a:lstStyle/>
          <a:p>
            <a:pPr eaLnBrk="1" hangingPunct="1"/>
            <a:r>
              <a:rPr lang="en-US" sz="4800" smtClean="0">
                <a:solidFill>
                  <a:srgbClr val="1204C6"/>
                </a:solidFill>
                <a:latin typeface="Times New Roman" pitchFamily="18" charset="0"/>
              </a:rPr>
              <a:t>Chapter 7</a:t>
            </a:r>
            <a:endParaRPr lang="en-US" sz="4800" b="1" smtClean="0">
              <a:latin typeface="Times New Roman" pitchFamily="18" charset="0"/>
            </a:endParaRPr>
          </a:p>
        </p:txBody>
      </p:sp>
      <p:graphicFrame>
        <p:nvGraphicFramePr>
          <p:cNvPr id="433157" name="Object 5"/>
          <p:cNvGraphicFramePr>
            <a:graphicFrameLocks noChangeAspect="1"/>
          </p:cNvGraphicFramePr>
          <p:nvPr/>
        </p:nvGraphicFramePr>
        <p:xfrm>
          <a:off x="3505200" y="1905000"/>
          <a:ext cx="2033588" cy="3390900"/>
        </p:xfrm>
        <a:graphic>
          <a:graphicData uri="http://schemas.openxmlformats.org/presentationml/2006/ole">
            <mc:AlternateContent xmlns:mc="http://schemas.openxmlformats.org/markup-compatibility/2006">
              <mc:Choice xmlns:v="urn:schemas-microsoft-com:vml" Requires="v">
                <p:oleObj spid="_x0000_s58377" name="Clip" r:id="rId5" imgW="2033588" imgH="3390900" progId="MS_ClipArt_Gallery.2">
                  <p:embed/>
                </p:oleObj>
              </mc:Choice>
              <mc:Fallback>
                <p:oleObj name="Clip" r:id="rId5" imgW="2033588" imgH="3390900" progId="MS_ClipArt_Gallery.2">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1905000"/>
                        <a:ext cx="2033588" cy="339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3158" name="Text Box 6"/>
          <p:cNvSpPr txBox="1">
            <a:spLocks noChangeArrowheads="1"/>
          </p:cNvSpPr>
          <p:nvPr/>
        </p:nvSpPr>
        <p:spPr bwMode="auto">
          <a:xfrm>
            <a:off x="1981200" y="5486400"/>
            <a:ext cx="495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3200">
                <a:solidFill>
                  <a:srgbClr val="1204C6"/>
                </a:solidFill>
                <a:latin typeface="Times New Roman" pitchFamily="18" charset="0"/>
              </a:rPr>
              <a:t>The End</a:t>
            </a:r>
            <a:endParaRPr lang="en-US" sz="20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afterEffect">
                                  <p:stCondLst>
                                    <p:cond delay="0"/>
                                  </p:stCondLst>
                                  <p:childTnLst>
                                    <p:set>
                                      <p:cBhvr>
                                        <p:cTn id="6" dur="1" fill="hold">
                                          <p:stCondLst>
                                            <p:cond delay="0"/>
                                          </p:stCondLst>
                                        </p:cTn>
                                        <p:tgtEl>
                                          <p:spTgt spid="433157"/>
                                        </p:tgtEl>
                                        <p:attrNameLst>
                                          <p:attrName>style.visibility</p:attrName>
                                        </p:attrNameLst>
                                      </p:cBhvr>
                                      <p:to>
                                        <p:strVal val="visible"/>
                                      </p:to>
                                    </p:set>
                                    <p:anim calcmode="lin" valueType="num">
                                      <p:cBhvr>
                                        <p:cTn id="7" dur="5000" fill="hold"/>
                                        <p:tgtEl>
                                          <p:spTgt spid="433157"/>
                                        </p:tgtEl>
                                        <p:attrNameLst>
                                          <p:attrName>ppt_w</p:attrName>
                                        </p:attrNameLst>
                                      </p:cBhvr>
                                      <p:tavLst>
                                        <p:tav tm="0" fmla="#ppt_w*sin(2.5*pi*$)">
                                          <p:val>
                                            <p:fltVal val="0"/>
                                          </p:val>
                                        </p:tav>
                                        <p:tav tm="100000">
                                          <p:val>
                                            <p:fltVal val="1"/>
                                          </p:val>
                                        </p:tav>
                                      </p:tavLst>
                                    </p:anim>
                                    <p:anim calcmode="lin" valueType="num">
                                      <p:cBhvr>
                                        <p:cTn id="8" dur="5000" fill="hold"/>
                                        <p:tgtEl>
                                          <p:spTgt spid="433157"/>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0"/>
                            </p:stCondLst>
                            <p:childTnLst>
                              <p:par>
                                <p:cTn id="10" presetID="2" presetClass="entr" presetSubtype="8" fill="hold" grpId="0" nodeType="afterEffect">
                                  <p:stCondLst>
                                    <p:cond delay="0"/>
                                  </p:stCondLst>
                                  <p:childTnLst>
                                    <p:set>
                                      <p:cBhvr>
                                        <p:cTn id="11" dur="1" fill="hold">
                                          <p:stCondLst>
                                            <p:cond delay="0"/>
                                          </p:stCondLst>
                                        </p:cTn>
                                        <p:tgtEl>
                                          <p:spTgt spid="433158"/>
                                        </p:tgtEl>
                                        <p:attrNameLst>
                                          <p:attrName>style.visibility</p:attrName>
                                        </p:attrNameLst>
                                      </p:cBhvr>
                                      <p:to>
                                        <p:strVal val="visible"/>
                                      </p:to>
                                    </p:set>
                                    <p:anim calcmode="lin" valueType="num">
                                      <p:cBhvr additive="base">
                                        <p:cTn id="12" dur="500" fill="hold"/>
                                        <p:tgtEl>
                                          <p:spTgt spid="433158"/>
                                        </p:tgtEl>
                                        <p:attrNameLst>
                                          <p:attrName>ppt_x</p:attrName>
                                        </p:attrNameLst>
                                      </p:cBhvr>
                                      <p:tavLst>
                                        <p:tav tm="0">
                                          <p:val>
                                            <p:strVal val="0-#ppt_w/2"/>
                                          </p:val>
                                        </p:tav>
                                        <p:tav tm="100000">
                                          <p:val>
                                            <p:strVal val="#ppt_x"/>
                                          </p:val>
                                        </p:tav>
                                      </p:tavLst>
                                    </p:anim>
                                    <p:anim calcmode="lin" valueType="num">
                                      <p:cBhvr additive="base">
                                        <p:cTn id="13" dur="500" fill="hold"/>
                                        <p:tgtEl>
                                          <p:spTgt spid="43315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8"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D4C0EB03-7F9A-4C6E-8C18-99728F7C86DB}" type="slidenum">
              <a:rPr lang="en-US" smtClean="0"/>
              <a:pPr eaLnBrk="1" hangingPunct="1">
                <a:defRPr/>
              </a:pPr>
              <a:t>57</a:t>
            </a:fld>
            <a:endParaRPr lang="en-US" smtClean="0"/>
          </a:p>
        </p:txBody>
      </p:sp>
      <p:sp>
        <p:nvSpPr>
          <p:cNvPr id="5939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9396"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9397" name="Rectangle 4"/>
          <p:cNvSpPr>
            <a:spLocks noGrp="1" noChangeArrowheads="1"/>
          </p:cNvSpPr>
          <p:nvPr>
            <p:ph type="title"/>
          </p:nvPr>
        </p:nvSpPr>
        <p:spPr>
          <a:xfrm>
            <a:off x="457200" y="274638"/>
            <a:ext cx="8229600" cy="838200"/>
          </a:xfrm>
          <a:effectLst>
            <a:outerShdw dist="13470" dir="2700000" algn="ctr" rotWithShape="0">
              <a:schemeClr val="bg2"/>
            </a:outerShdw>
          </a:effectLst>
        </p:spPr>
        <p:txBody>
          <a:bodyPr lIns="90488" tIns="44450" rIns="90488" bIns="44450"/>
          <a:lstStyle/>
          <a:p>
            <a:pPr eaLnBrk="1" hangingPunct="1"/>
            <a:r>
              <a:rPr lang="en-US" sz="4000" smtClean="0"/>
              <a:t>Notes Payable: Transaction Analysis - </a:t>
            </a:r>
            <a:r>
              <a:rPr lang="en-US" sz="3600" i="1" smtClean="0">
                <a:solidFill>
                  <a:schemeClr val="accent2"/>
                </a:solidFill>
              </a:rPr>
              <a:t>Appendix</a:t>
            </a:r>
          </a:p>
        </p:txBody>
      </p:sp>
      <p:sp>
        <p:nvSpPr>
          <p:cNvPr id="59398" name="Rectangle 5"/>
          <p:cNvSpPr>
            <a:spLocks noGrp="1" noChangeArrowheads="1"/>
          </p:cNvSpPr>
          <p:nvPr>
            <p:ph type="body" idx="1"/>
          </p:nvPr>
        </p:nvSpPr>
        <p:spPr>
          <a:xfrm>
            <a:off x="609600" y="1981200"/>
            <a:ext cx="7924800" cy="4267200"/>
          </a:xfrm>
        </p:spPr>
        <p:txBody>
          <a:bodyPr lIns="90488" tIns="44450" rIns="90488" bIns="44450"/>
          <a:lstStyle/>
          <a:p>
            <a:pPr eaLnBrk="1" hangingPunct="1">
              <a:buFontTx/>
              <a:buNone/>
            </a:pPr>
            <a:r>
              <a:rPr lang="en-US" smtClean="0"/>
              <a:t>	</a:t>
            </a:r>
          </a:p>
        </p:txBody>
      </p:sp>
      <p:sp>
        <p:nvSpPr>
          <p:cNvPr id="59399" name="Rectangle 6"/>
          <p:cNvSpPr>
            <a:spLocks noChangeArrowheads="1"/>
          </p:cNvSpPr>
          <p:nvPr/>
        </p:nvSpPr>
        <p:spPr bwMode="auto">
          <a:xfrm>
            <a:off x="914400" y="1905000"/>
            <a:ext cx="7086600"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eaLnBrk="0" hangingPunct="0">
              <a:spcBef>
                <a:spcPct val="50000"/>
              </a:spcBef>
              <a:buClr>
                <a:schemeClr val="hlink"/>
              </a:buClr>
              <a:buSzPct val="75000"/>
              <a:buFont typeface="Monotype Sorts"/>
              <a:buChar char="n"/>
            </a:pPr>
            <a:r>
              <a:rPr lang="en-US" sz="3200"/>
              <a:t>Assume the following selected 	events occurred at Cell-It.  For 	each event:</a:t>
            </a:r>
          </a:p>
          <a:p>
            <a:pPr lvl="1" eaLnBrk="0" hangingPunct="0">
              <a:spcBef>
                <a:spcPct val="50000"/>
              </a:spcBef>
              <a:buClr>
                <a:schemeClr val="hlink"/>
              </a:buClr>
              <a:buSzPct val="65000"/>
              <a:buFont typeface="Monotype Sorts"/>
              <a:buChar char="p"/>
            </a:pPr>
            <a:r>
              <a:rPr lang="en-US" sz="2800"/>
              <a:t>Determine how the financial statements        	are affected and fill in the horizontal 	statements model.</a:t>
            </a:r>
          </a:p>
          <a:p>
            <a:pPr lvl="1" eaLnBrk="0" hangingPunct="0">
              <a:spcBef>
                <a:spcPct val="50000"/>
              </a:spcBef>
              <a:buClr>
                <a:schemeClr val="hlink"/>
              </a:buClr>
              <a:buSzPct val="65000"/>
              <a:buFont typeface="Monotype Sorts"/>
              <a:buChar char="p"/>
            </a:pPr>
            <a:r>
              <a:rPr lang="en-US" sz="2800"/>
              <a:t>Record the event in the Journal and    	Post to the Ledger.</a:t>
            </a:r>
          </a:p>
        </p:txBody>
      </p:sp>
    </p:spTree>
  </p:cSld>
  <p:clrMapOvr>
    <a:masterClrMapping/>
  </p:clrMapOvr>
  <p:transition>
    <p:blinds dir="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A7663621-8636-4CE6-A9E2-52A29744E892}" type="slidenum">
              <a:rPr lang="en-US" smtClean="0"/>
              <a:pPr eaLnBrk="1" hangingPunct="1">
                <a:defRPr/>
              </a:pPr>
              <a:t>58</a:t>
            </a:fld>
            <a:endParaRPr lang="en-US" smtClean="0"/>
          </a:p>
        </p:txBody>
      </p:sp>
      <p:sp>
        <p:nvSpPr>
          <p:cNvPr id="6041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042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0421" name="Rectangle 4"/>
          <p:cNvSpPr>
            <a:spLocks noGrp="1" noChangeArrowheads="1"/>
          </p:cNvSpPr>
          <p:nvPr>
            <p:ph type="title"/>
          </p:nvPr>
        </p:nvSpPr>
        <p:spPr>
          <a:xfrm>
            <a:off x="457200" y="274638"/>
            <a:ext cx="8229600" cy="838200"/>
          </a:xfrm>
          <a:effectLst>
            <a:outerShdw dist="13470" dir="2700000" algn="ctr" rotWithShape="0">
              <a:schemeClr val="bg2"/>
            </a:outerShdw>
          </a:effectLst>
        </p:spPr>
        <p:txBody>
          <a:bodyPr lIns="90488" tIns="44450" rIns="90488" bIns="44450"/>
          <a:lstStyle/>
          <a:p>
            <a:pPr eaLnBrk="1" hangingPunct="1"/>
            <a:r>
              <a:rPr lang="en-US" sz="4000" smtClean="0"/>
              <a:t>Notes Payable: Transaction Analysis</a:t>
            </a:r>
          </a:p>
        </p:txBody>
      </p:sp>
      <p:sp>
        <p:nvSpPr>
          <p:cNvPr id="60422" name="Rectangle 5"/>
          <p:cNvSpPr>
            <a:spLocks noGrp="1" noChangeArrowheads="1"/>
          </p:cNvSpPr>
          <p:nvPr>
            <p:ph type="body" idx="1"/>
          </p:nvPr>
        </p:nvSpPr>
        <p:spPr>
          <a:xfrm>
            <a:off x="228600" y="1752600"/>
            <a:ext cx="8686800" cy="4648200"/>
          </a:xfrm>
        </p:spPr>
        <p:txBody>
          <a:bodyPr lIns="90488" tIns="44450" rIns="90488" bIns="44450"/>
          <a:lstStyle/>
          <a:p>
            <a:pPr eaLnBrk="1" hangingPunct="1">
              <a:lnSpc>
                <a:spcPct val="90000"/>
              </a:lnSpc>
              <a:buFontTx/>
              <a:buNone/>
            </a:pPr>
            <a:r>
              <a:rPr lang="en-US" sz="2000" b="1" smtClean="0"/>
              <a:t>Assume the following events occurred at Cell-It.</a:t>
            </a:r>
          </a:p>
          <a:p>
            <a:pPr eaLnBrk="1" hangingPunct="1">
              <a:lnSpc>
                <a:spcPct val="90000"/>
              </a:lnSpc>
              <a:spcBef>
                <a:spcPct val="35000"/>
              </a:spcBef>
              <a:buFontTx/>
              <a:buNone/>
            </a:pPr>
            <a:r>
              <a:rPr lang="en-US" sz="2000" b="1" smtClean="0">
                <a:solidFill>
                  <a:srgbClr val="FD0129"/>
                </a:solidFill>
              </a:rPr>
              <a:t>1.  On Oct. 1, 2004 Cell-It borrowed $8,000 cash by issuing a note payable with a one-year term and an 8% stated interest rate.  All interest will be paid at maturity.  </a:t>
            </a:r>
            <a:r>
              <a:rPr lang="en-US" sz="2000" b="1" i="1" u="sng" smtClean="0">
                <a:solidFill>
                  <a:srgbClr val="FD0129"/>
                </a:solidFill>
              </a:rPr>
              <a:t>This is an “interest bearing” note</a:t>
            </a:r>
            <a:r>
              <a:rPr lang="en-US" sz="2000" b="1" smtClean="0">
                <a:solidFill>
                  <a:srgbClr val="FD0129"/>
                </a:solidFill>
              </a:rPr>
              <a:t>.</a:t>
            </a:r>
          </a:p>
          <a:p>
            <a:pPr eaLnBrk="1" hangingPunct="1">
              <a:lnSpc>
                <a:spcPct val="90000"/>
              </a:lnSpc>
              <a:spcBef>
                <a:spcPct val="35000"/>
              </a:spcBef>
              <a:buFontTx/>
              <a:buNone/>
            </a:pPr>
            <a:r>
              <a:rPr lang="en-US" sz="2000" b="1" smtClean="0">
                <a:solidFill>
                  <a:srgbClr val="990099"/>
                </a:solidFill>
              </a:rPr>
              <a:t>2.</a:t>
            </a:r>
            <a:r>
              <a:rPr lang="en-US" sz="2000" b="1" smtClean="0"/>
              <a:t>  </a:t>
            </a:r>
            <a:r>
              <a:rPr lang="en-US" sz="2000" b="1" smtClean="0">
                <a:solidFill>
                  <a:srgbClr val="990099"/>
                </a:solidFill>
              </a:rPr>
              <a:t>On Oct. 1, 2004 Cell-It issued an $8,000 face value, discounted note payable with a one-year term and an 8% stated discount rate.  This is called a “</a:t>
            </a:r>
            <a:r>
              <a:rPr lang="en-US" sz="2000" b="1" i="1" u="sng" smtClean="0">
                <a:solidFill>
                  <a:srgbClr val="990099"/>
                </a:solidFill>
              </a:rPr>
              <a:t>Discounted</a:t>
            </a:r>
            <a:r>
              <a:rPr lang="en-US" sz="2000" b="1" smtClean="0">
                <a:solidFill>
                  <a:srgbClr val="990099"/>
                </a:solidFill>
              </a:rPr>
              <a:t>” or “</a:t>
            </a:r>
            <a:r>
              <a:rPr lang="en-US" sz="2000" b="1" i="1" u="sng" smtClean="0">
                <a:solidFill>
                  <a:srgbClr val="990099"/>
                </a:solidFill>
              </a:rPr>
              <a:t>Non-interest bearing</a:t>
            </a:r>
            <a:r>
              <a:rPr lang="en-US" sz="2000" b="1" smtClean="0">
                <a:solidFill>
                  <a:srgbClr val="990099"/>
                </a:solidFill>
              </a:rPr>
              <a:t>” note.</a:t>
            </a:r>
          </a:p>
          <a:p>
            <a:pPr eaLnBrk="1" hangingPunct="1">
              <a:lnSpc>
                <a:spcPct val="90000"/>
              </a:lnSpc>
              <a:spcBef>
                <a:spcPct val="35000"/>
              </a:spcBef>
              <a:buFontTx/>
              <a:buNone/>
            </a:pPr>
            <a:r>
              <a:rPr lang="en-US" sz="2000" b="1" smtClean="0">
                <a:solidFill>
                  <a:srgbClr val="FD0129"/>
                </a:solidFill>
              </a:rPr>
              <a:t>3.  On Dec. 31, 2004 recorded interest related to the 8% interest-bearing note issued on Oct. 1st (see #1).</a:t>
            </a:r>
          </a:p>
          <a:p>
            <a:pPr eaLnBrk="1" hangingPunct="1">
              <a:lnSpc>
                <a:spcPct val="90000"/>
              </a:lnSpc>
              <a:spcBef>
                <a:spcPct val="35000"/>
              </a:spcBef>
              <a:buFontTx/>
              <a:buNone/>
            </a:pPr>
            <a:r>
              <a:rPr lang="en-US" sz="2000" b="1" smtClean="0">
                <a:solidFill>
                  <a:srgbClr val="990099"/>
                </a:solidFill>
              </a:rPr>
              <a:t>4.  On Dec. 31, 2004 recorded interest related to the 8% discounted (non-interest bearing) note issued on Oct. 1st (see #2).</a:t>
            </a:r>
          </a:p>
          <a:p>
            <a:pPr eaLnBrk="1" hangingPunct="1">
              <a:lnSpc>
                <a:spcPct val="90000"/>
              </a:lnSpc>
              <a:spcBef>
                <a:spcPct val="35000"/>
              </a:spcBef>
              <a:buFontTx/>
              <a:buNone/>
            </a:pPr>
            <a:r>
              <a:rPr lang="en-US" sz="2000" b="1" smtClean="0">
                <a:solidFill>
                  <a:srgbClr val="FD0129"/>
                </a:solidFill>
              </a:rPr>
              <a:t>5.  On Sept. 30, 2005 repaid the 8% non-discounted note payable (#1), plus all interest.</a:t>
            </a:r>
          </a:p>
          <a:p>
            <a:pPr eaLnBrk="1" hangingPunct="1">
              <a:lnSpc>
                <a:spcPct val="90000"/>
              </a:lnSpc>
              <a:spcBef>
                <a:spcPct val="10000"/>
              </a:spcBef>
              <a:buFontTx/>
              <a:buNone/>
            </a:pPr>
            <a:r>
              <a:rPr lang="en-US" sz="2000" b="1" smtClean="0">
                <a:solidFill>
                  <a:srgbClr val="990099"/>
                </a:solidFill>
              </a:rPr>
              <a:t>6.  On Sept. 30, 2005 repaid the 8% discounted note payable (#2).</a:t>
            </a:r>
            <a:r>
              <a:rPr lang="en-US" sz="2800" smtClean="0">
                <a:solidFill>
                  <a:srgbClr val="FD0129"/>
                </a:solidFill>
              </a:rPr>
              <a:t> </a:t>
            </a:r>
            <a:r>
              <a:rPr lang="en-US" sz="2800" smtClean="0"/>
              <a:t> </a:t>
            </a:r>
          </a:p>
        </p:txBody>
      </p:sp>
      <p:sp>
        <p:nvSpPr>
          <p:cNvPr id="60423" name="Line 6"/>
          <p:cNvSpPr>
            <a:spLocks noChangeShapeType="1"/>
          </p:cNvSpPr>
          <p:nvPr/>
        </p:nvSpPr>
        <p:spPr bwMode="auto">
          <a:xfrm>
            <a:off x="228600" y="3048000"/>
            <a:ext cx="8763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4" name="Line 7"/>
          <p:cNvSpPr>
            <a:spLocks noChangeShapeType="1"/>
          </p:cNvSpPr>
          <p:nvPr/>
        </p:nvSpPr>
        <p:spPr bwMode="auto">
          <a:xfrm>
            <a:off x="228600" y="3962400"/>
            <a:ext cx="8763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5" name="Line 8"/>
          <p:cNvSpPr>
            <a:spLocks noChangeShapeType="1"/>
          </p:cNvSpPr>
          <p:nvPr/>
        </p:nvSpPr>
        <p:spPr bwMode="auto">
          <a:xfrm>
            <a:off x="228600" y="4648200"/>
            <a:ext cx="8763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6" name="Line 9"/>
          <p:cNvSpPr>
            <a:spLocks noChangeShapeType="1"/>
          </p:cNvSpPr>
          <p:nvPr/>
        </p:nvSpPr>
        <p:spPr bwMode="auto">
          <a:xfrm>
            <a:off x="228600" y="5257800"/>
            <a:ext cx="8763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7" name="Line 10"/>
          <p:cNvSpPr>
            <a:spLocks noChangeShapeType="1"/>
          </p:cNvSpPr>
          <p:nvPr/>
        </p:nvSpPr>
        <p:spPr bwMode="auto">
          <a:xfrm>
            <a:off x="228600" y="5943600"/>
            <a:ext cx="8763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8" name="Line 11"/>
          <p:cNvSpPr>
            <a:spLocks noChangeShapeType="1"/>
          </p:cNvSpPr>
          <p:nvPr/>
        </p:nvSpPr>
        <p:spPr bwMode="auto">
          <a:xfrm>
            <a:off x="228600" y="2057400"/>
            <a:ext cx="8763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blinds dir="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71B52C7-6CFE-4A01-891E-0EBEFD56CAD8}" type="slidenum">
              <a:rPr lang="en-US" smtClean="0"/>
              <a:pPr eaLnBrk="1" hangingPunct="1">
                <a:defRPr/>
              </a:pPr>
              <a:t>59</a:t>
            </a:fld>
            <a:endParaRPr lang="en-US" smtClean="0"/>
          </a:p>
        </p:txBody>
      </p:sp>
      <p:sp>
        <p:nvSpPr>
          <p:cNvPr id="6144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1444"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1445" name="Rectangle 4"/>
          <p:cNvSpPr>
            <a:spLocks noGrp="1" noChangeArrowheads="1"/>
          </p:cNvSpPr>
          <p:nvPr>
            <p:ph type="title"/>
          </p:nvPr>
        </p:nvSpPr>
        <p:spPr>
          <a:xfrm>
            <a:off x="619125" y="274638"/>
            <a:ext cx="8067675" cy="990600"/>
          </a:xfrm>
          <a:effectLst>
            <a:outerShdw dist="13470" dir="2700000" algn="ctr" rotWithShape="0">
              <a:schemeClr val="bg2"/>
            </a:outerShdw>
          </a:effectLst>
        </p:spPr>
        <p:txBody>
          <a:bodyPr lIns="90488" tIns="44450" rIns="90488" bIns="44450"/>
          <a:lstStyle/>
          <a:p>
            <a:pPr eaLnBrk="1" hangingPunct="1"/>
            <a:r>
              <a:rPr lang="en-US" sz="3200" smtClean="0"/>
              <a:t> Horizontal Model Transaction Analysis</a:t>
            </a:r>
          </a:p>
        </p:txBody>
      </p:sp>
      <p:sp>
        <p:nvSpPr>
          <p:cNvPr id="61446" name="Rectangle 5"/>
          <p:cNvSpPr>
            <a:spLocks noGrp="1" noChangeArrowheads="1"/>
          </p:cNvSpPr>
          <p:nvPr>
            <p:ph type="body" idx="1"/>
          </p:nvPr>
        </p:nvSpPr>
        <p:spPr>
          <a:xfrm>
            <a:off x="0" y="1905000"/>
            <a:ext cx="9144000" cy="4495800"/>
          </a:xfrm>
        </p:spPr>
        <p:txBody>
          <a:bodyPr lIns="90488" tIns="44450" rIns="90488" bIns="44450"/>
          <a:lstStyle/>
          <a:p>
            <a:pPr marL="285750" indent="-285750" eaLnBrk="1" hangingPunct="1">
              <a:buFontTx/>
              <a:buNone/>
              <a:tabLst>
                <a:tab pos="457200" algn="l"/>
                <a:tab pos="1828800" algn="l"/>
                <a:tab pos="2514600" algn="l"/>
                <a:tab pos="3886200" algn="l"/>
                <a:tab pos="4572000" algn="l"/>
                <a:tab pos="6057900" algn="l"/>
                <a:tab pos="6400800" algn="l"/>
              </a:tabLst>
            </a:pPr>
            <a:r>
              <a:rPr lang="en-US" sz="2200" smtClean="0"/>
              <a:t>  </a:t>
            </a:r>
            <a:r>
              <a:rPr lang="en-US" sz="2000" smtClean="0"/>
              <a:t>Assets =                 Liabilities              +    Equity          Inc. State.       Cashflow</a:t>
            </a:r>
            <a:endParaRPr lang="en-US" sz="2400" smtClean="0"/>
          </a:p>
          <a:p>
            <a:pPr marL="285750" indent="-285750" eaLnBrk="1" hangingPunct="1">
              <a:buFontTx/>
              <a:buNone/>
              <a:tabLst>
                <a:tab pos="457200" algn="l"/>
                <a:tab pos="1828800" algn="l"/>
                <a:tab pos="2514600" algn="l"/>
                <a:tab pos="3886200" algn="l"/>
                <a:tab pos="4572000" algn="l"/>
                <a:tab pos="6057900" algn="l"/>
                <a:tab pos="6400800" algn="l"/>
              </a:tabLst>
            </a:pPr>
            <a:r>
              <a:rPr lang="en-US" sz="2000" smtClean="0"/>
              <a:t>   Cash  = I/P + N/P(1) + N/P(2) - Disc.+C.Stk+R.E.  Rev.- Exp.= N. I.   </a:t>
            </a:r>
            <a:r>
              <a:rPr lang="en-US" sz="1800" smtClean="0"/>
              <a:t>OA,IA,FA</a:t>
            </a:r>
            <a:endParaRPr lang="en-US" sz="2000" smtClean="0"/>
          </a:p>
          <a:p>
            <a:pPr marL="285750" indent="-285750" eaLnBrk="1" hangingPunct="1">
              <a:buFontTx/>
              <a:buNone/>
              <a:tabLst>
                <a:tab pos="457200" algn="l"/>
                <a:tab pos="1828800" algn="l"/>
                <a:tab pos="2514600" algn="l"/>
                <a:tab pos="3886200" algn="l"/>
                <a:tab pos="4572000" algn="l"/>
                <a:tab pos="6057900" algn="l"/>
                <a:tab pos="6400800" algn="l"/>
              </a:tabLst>
            </a:pPr>
            <a:r>
              <a:rPr lang="en-US" sz="2000" smtClean="0"/>
              <a:t>1             					</a:t>
            </a:r>
            <a:endParaRPr lang="en-US" sz="2400" smtClean="0"/>
          </a:p>
          <a:p>
            <a:pPr marL="685800" lvl="1" indent="-228600" eaLnBrk="1" hangingPunct="1">
              <a:buFontTx/>
              <a:buNone/>
              <a:tabLst>
                <a:tab pos="457200" algn="l"/>
                <a:tab pos="1828800" algn="l"/>
                <a:tab pos="2514600" algn="l"/>
                <a:tab pos="3886200" algn="l"/>
                <a:tab pos="4572000" algn="l"/>
                <a:tab pos="6057900" algn="l"/>
                <a:tab pos="6400800" algn="l"/>
              </a:tabLst>
            </a:pPr>
            <a:endParaRPr lang="en-US" sz="2200" smtClean="0"/>
          </a:p>
          <a:p>
            <a:pPr marL="285750" indent="-285750" eaLnBrk="1" hangingPunct="1">
              <a:buFontTx/>
              <a:buNone/>
              <a:tabLst>
                <a:tab pos="457200" algn="l"/>
                <a:tab pos="1828800" algn="l"/>
                <a:tab pos="2514600" algn="l"/>
                <a:tab pos="3886200" algn="l"/>
                <a:tab pos="4572000" algn="l"/>
                <a:tab pos="6057900" algn="l"/>
                <a:tab pos="6400800" algn="l"/>
              </a:tabLst>
            </a:pPr>
            <a:endParaRPr lang="en-US" sz="2400" smtClean="0">
              <a:solidFill>
                <a:schemeClr val="tx2"/>
              </a:solidFill>
            </a:endParaRPr>
          </a:p>
          <a:p>
            <a:pPr marL="285750" indent="-285750" eaLnBrk="1" hangingPunct="1">
              <a:buFontTx/>
              <a:buNone/>
              <a:tabLst>
                <a:tab pos="457200" algn="l"/>
                <a:tab pos="1828800" algn="l"/>
                <a:tab pos="2514600" algn="l"/>
                <a:tab pos="3886200" algn="l"/>
                <a:tab pos="4572000" algn="l"/>
                <a:tab pos="6057900" algn="l"/>
                <a:tab pos="6400800" algn="l"/>
              </a:tabLst>
            </a:pPr>
            <a:endParaRPr lang="en-US" sz="2400" smtClean="0">
              <a:solidFill>
                <a:schemeClr val="tx2"/>
              </a:solidFill>
            </a:endParaRPr>
          </a:p>
          <a:p>
            <a:pPr marL="285750" indent="-285750" eaLnBrk="1" hangingPunct="1">
              <a:buFontTx/>
              <a:buNone/>
              <a:tabLst>
                <a:tab pos="457200" algn="l"/>
                <a:tab pos="1828800" algn="l"/>
                <a:tab pos="2514600" algn="l"/>
                <a:tab pos="3886200" algn="l"/>
                <a:tab pos="4572000" algn="l"/>
                <a:tab pos="6057900" algn="l"/>
                <a:tab pos="6400800" algn="l"/>
              </a:tabLst>
            </a:pPr>
            <a:endParaRPr lang="en-US" sz="2400" smtClean="0">
              <a:solidFill>
                <a:schemeClr val="tx2"/>
              </a:solidFill>
            </a:endParaRPr>
          </a:p>
          <a:p>
            <a:pPr marL="285750" indent="-285750" eaLnBrk="1" hangingPunct="1">
              <a:tabLst>
                <a:tab pos="457200" algn="l"/>
                <a:tab pos="1828800" algn="l"/>
                <a:tab pos="2514600" algn="l"/>
                <a:tab pos="3886200" algn="l"/>
                <a:tab pos="4572000" algn="l"/>
                <a:tab pos="6057900" algn="l"/>
                <a:tab pos="6400800" algn="l"/>
              </a:tabLst>
            </a:pPr>
            <a:endParaRPr lang="en-US" sz="2400" smtClean="0">
              <a:solidFill>
                <a:schemeClr val="tx2"/>
              </a:solidFill>
            </a:endParaRPr>
          </a:p>
          <a:p>
            <a:pPr marL="285750" indent="-285750" eaLnBrk="1" hangingPunct="1">
              <a:tabLst>
                <a:tab pos="457200" algn="l"/>
                <a:tab pos="1828800" algn="l"/>
                <a:tab pos="2514600" algn="l"/>
                <a:tab pos="3886200" algn="l"/>
                <a:tab pos="4572000" algn="l"/>
                <a:tab pos="6057900" algn="l"/>
                <a:tab pos="6400800" algn="l"/>
              </a:tabLst>
            </a:pPr>
            <a:endParaRPr lang="en-US" sz="2400" smtClean="0">
              <a:solidFill>
                <a:schemeClr val="tx2"/>
              </a:solidFill>
            </a:endParaRPr>
          </a:p>
          <a:p>
            <a:pPr marL="285750" indent="-285750" eaLnBrk="1" hangingPunct="1">
              <a:buFontTx/>
              <a:buNone/>
              <a:tabLst>
                <a:tab pos="457200" algn="l"/>
                <a:tab pos="1828800" algn="l"/>
                <a:tab pos="2514600" algn="l"/>
                <a:tab pos="3886200" algn="l"/>
                <a:tab pos="4572000" algn="l"/>
                <a:tab pos="6057900" algn="l"/>
                <a:tab pos="6400800" algn="l"/>
              </a:tabLst>
            </a:pPr>
            <a:endParaRPr lang="en-US" sz="2400" smtClean="0">
              <a:solidFill>
                <a:schemeClr val="tx2"/>
              </a:solidFill>
            </a:endParaRPr>
          </a:p>
        </p:txBody>
      </p:sp>
      <p:sp>
        <p:nvSpPr>
          <p:cNvPr id="61447" name="Line 6"/>
          <p:cNvSpPr>
            <a:spLocks noChangeShapeType="1"/>
          </p:cNvSpPr>
          <p:nvPr/>
        </p:nvSpPr>
        <p:spPr bwMode="auto">
          <a:xfrm>
            <a:off x="0" y="22860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48" name="Line 7"/>
          <p:cNvSpPr>
            <a:spLocks noChangeShapeType="1"/>
          </p:cNvSpPr>
          <p:nvPr/>
        </p:nvSpPr>
        <p:spPr bwMode="auto">
          <a:xfrm>
            <a:off x="0" y="26670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49" name="Line 8"/>
          <p:cNvSpPr>
            <a:spLocks noChangeShapeType="1"/>
          </p:cNvSpPr>
          <p:nvPr/>
        </p:nvSpPr>
        <p:spPr bwMode="auto">
          <a:xfrm flipH="1">
            <a:off x="228600" y="1752600"/>
            <a:ext cx="0" cy="4267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0" name="Line 9"/>
          <p:cNvSpPr>
            <a:spLocks noChangeShapeType="1"/>
          </p:cNvSpPr>
          <p:nvPr/>
        </p:nvSpPr>
        <p:spPr bwMode="auto">
          <a:xfrm>
            <a:off x="10668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1" name="Line 10"/>
          <p:cNvSpPr>
            <a:spLocks noChangeShapeType="1"/>
          </p:cNvSpPr>
          <p:nvPr/>
        </p:nvSpPr>
        <p:spPr bwMode="auto">
          <a:xfrm>
            <a:off x="0" y="60198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2" name="Line 11"/>
          <p:cNvSpPr>
            <a:spLocks noChangeShapeType="1"/>
          </p:cNvSpPr>
          <p:nvPr/>
        </p:nvSpPr>
        <p:spPr bwMode="auto">
          <a:xfrm>
            <a:off x="17526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3" name="Line 12"/>
          <p:cNvSpPr>
            <a:spLocks noChangeShapeType="1"/>
          </p:cNvSpPr>
          <p:nvPr/>
        </p:nvSpPr>
        <p:spPr bwMode="auto">
          <a:xfrm>
            <a:off x="27432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4" name="Line 13"/>
          <p:cNvSpPr>
            <a:spLocks noChangeShapeType="1"/>
          </p:cNvSpPr>
          <p:nvPr/>
        </p:nvSpPr>
        <p:spPr bwMode="auto">
          <a:xfrm>
            <a:off x="37338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5" name="Line 14"/>
          <p:cNvSpPr>
            <a:spLocks noChangeShapeType="1"/>
          </p:cNvSpPr>
          <p:nvPr/>
        </p:nvSpPr>
        <p:spPr bwMode="auto">
          <a:xfrm>
            <a:off x="44958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6" name="Line 15"/>
          <p:cNvSpPr>
            <a:spLocks noChangeShapeType="1"/>
          </p:cNvSpPr>
          <p:nvPr/>
        </p:nvSpPr>
        <p:spPr bwMode="auto">
          <a:xfrm>
            <a:off x="5867400" y="1752600"/>
            <a:ext cx="0" cy="426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7" name="Line 16"/>
          <p:cNvSpPr>
            <a:spLocks noChangeShapeType="1"/>
          </p:cNvSpPr>
          <p:nvPr/>
        </p:nvSpPr>
        <p:spPr bwMode="auto">
          <a:xfrm>
            <a:off x="64770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8" name="Line 17"/>
          <p:cNvSpPr>
            <a:spLocks noChangeShapeType="1"/>
          </p:cNvSpPr>
          <p:nvPr/>
        </p:nvSpPr>
        <p:spPr bwMode="auto">
          <a:xfrm>
            <a:off x="71628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9" name="Line 18"/>
          <p:cNvSpPr>
            <a:spLocks noChangeShapeType="1"/>
          </p:cNvSpPr>
          <p:nvPr/>
        </p:nvSpPr>
        <p:spPr bwMode="auto">
          <a:xfrm>
            <a:off x="7848600" y="1752600"/>
            <a:ext cx="0" cy="426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60" name="Line 19"/>
          <p:cNvSpPr>
            <a:spLocks noChangeShapeType="1"/>
          </p:cNvSpPr>
          <p:nvPr/>
        </p:nvSpPr>
        <p:spPr bwMode="auto">
          <a:xfrm>
            <a:off x="0" y="3048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61" name="Line 20"/>
          <p:cNvSpPr>
            <a:spLocks noChangeShapeType="1"/>
          </p:cNvSpPr>
          <p:nvPr/>
        </p:nvSpPr>
        <p:spPr bwMode="auto">
          <a:xfrm>
            <a:off x="0" y="3429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62" name="Line 21"/>
          <p:cNvSpPr>
            <a:spLocks noChangeShapeType="1"/>
          </p:cNvSpPr>
          <p:nvPr/>
        </p:nvSpPr>
        <p:spPr bwMode="auto">
          <a:xfrm>
            <a:off x="0" y="3810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63" name="Line 22"/>
          <p:cNvSpPr>
            <a:spLocks noChangeShapeType="1"/>
          </p:cNvSpPr>
          <p:nvPr/>
        </p:nvSpPr>
        <p:spPr bwMode="auto">
          <a:xfrm>
            <a:off x="0" y="4114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64" name="Line 23"/>
          <p:cNvSpPr>
            <a:spLocks noChangeShapeType="1"/>
          </p:cNvSpPr>
          <p:nvPr/>
        </p:nvSpPr>
        <p:spPr bwMode="auto">
          <a:xfrm>
            <a:off x="0" y="4495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65" name="Line 24"/>
          <p:cNvSpPr>
            <a:spLocks noChangeShapeType="1"/>
          </p:cNvSpPr>
          <p:nvPr/>
        </p:nvSpPr>
        <p:spPr bwMode="auto">
          <a:xfrm>
            <a:off x="0" y="4876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66" name="Line 25"/>
          <p:cNvSpPr>
            <a:spLocks noChangeShapeType="1"/>
          </p:cNvSpPr>
          <p:nvPr/>
        </p:nvSpPr>
        <p:spPr bwMode="auto">
          <a:xfrm>
            <a:off x="0" y="51816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67" name="Line 26"/>
          <p:cNvSpPr>
            <a:spLocks noChangeShapeType="1"/>
          </p:cNvSpPr>
          <p:nvPr/>
        </p:nvSpPr>
        <p:spPr bwMode="auto">
          <a:xfrm>
            <a:off x="0" y="55626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68" name="Line 27"/>
          <p:cNvSpPr>
            <a:spLocks noChangeShapeType="1"/>
          </p:cNvSpPr>
          <p:nvPr/>
        </p:nvSpPr>
        <p:spPr bwMode="auto">
          <a:xfrm>
            <a:off x="0" y="1981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69" name="Line 28"/>
          <p:cNvSpPr>
            <a:spLocks noChangeShapeType="1"/>
          </p:cNvSpPr>
          <p:nvPr/>
        </p:nvSpPr>
        <p:spPr bwMode="auto">
          <a:xfrm>
            <a:off x="0" y="17526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70" name="Text Box 29"/>
          <p:cNvSpPr txBox="1">
            <a:spLocks noChangeArrowheads="1"/>
          </p:cNvSpPr>
          <p:nvPr/>
        </p:nvSpPr>
        <p:spPr bwMode="auto">
          <a:xfrm>
            <a:off x="1371600" y="1676400"/>
            <a:ext cx="304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000"/>
              <a:t>        Balance Sheet</a:t>
            </a:r>
          </a:p>
        </p:txBody>
      </p:sp>
      <p:sp>
        <p:nvSpPr>
          <p:cNvPr id="61471" name="Line 30"/>
          <p:cNvSpPr>
            <a:spLocks noChangeShapeType="1"/>
          </p:cNvSpPr>
          <p:nvPr/>
        </p:nvSpPr>
        <p:spPr bwMode="auto">
          <a:xfrm>
            <a:off x="51816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blind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396FFCB7-17E3-483F-8B94-E94AD2B2DF5D}" type="slidenum">
              <a:rPr lang="en-US" smtClean="0"/>
              <a:pPr eaLnBrk="1" hangingPunct="1">
                <a:defRPr/>
              </a:pPr>
              <a:t>6</a:t>
            </a:fld>
            <a:endParaRPr lang="en-US" smtClean="0"/>
          </a:p>
        </p:txBody>
      </p:sp>
      <p:sp>
        <p:nvSpPr>
          <p:cNvPr id="717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17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173" name="Rectangle 4"/>
          <p:cNvSpPr>
            <a:spLocks noGrp="1" noChangeArrowheads="1"/>
          </p:cNvSpPr>
          <p:nvPr>
            <p:ph type="title"/>
          </p:nvPr>
        </p:nvSpPr>
        <p:spPr>
          <a:xfrm>
            <a:off x="1344613" y="503238"/>
            <a:ext cx="6292850" cy="914400"/>
          </a:xfrm>
          <a:effectLst>
            <a:outerShdw dist="13470" dir="2700000" algn="ctr" rotWithShape="0">
              <a:schemeClr val="bg2"/>
            </a:outerShdw>
          </a:effectLst>
        </p:spPr>
        <p:txBody>
          <a:bodyPr lIns="90488" tIns="44450" rIns="90488" bIns="44450"/>
          <a:lstStyle/>
          <a:p>
            <a:pPr eaLnBrk="1" hangingPunct="1"/>
            <a:r>
              <a:rPr lang="en-US" smtClean="0"/>
              <a:t>Transaction Analysis: </a:t>
            </a:r>
          </a:p>
        </p:txBody>
      </p:sp>
      <p:sp>
        <p:nvSpPr>
          <p:cNvPr id="7174" name="Rectangle 5"/>
          <p:cNvSpPr>
            <a:spLocks noGrp="1" noChangeArrowheads="1"/>
          </p:cNvSpPr>
          <p:nvPr>
            <p:ph type="body" idx="1"/>
          </p:nvPr>
        </p:nvSpPr>
        <p:spPr>
          <a:xfrm>
            <a:off x="914400" y="1905000"/>
            <a:ext cx="7772400" cy="4267200"/>
          </a:xfrm>
        </p:spPr>
        <p:txBody>
          <a:bodyPr lIns="90488" tIns="44450" rIns="90488" bIns="44450"/>
          <a:lstStyle/>
          <a:p>
            <a:pPr eaLnBrk="1" hangingPunct="1"/>
            <a:r>
              <a:rPr lang="en-US" smtClean="0"/>
              <a:t>Assume the following selected events occurred at Cell-It.  For each event:</a:t>
            </a:r>
          </a:p>
          <a:p>
            <a:pPr lvl="1" eaLnBrk="1" hangingPunct="1"/>
            <a:r>
              <a:rPr lang="en-US" smtClean="0"/>
              <a:t>Determine how the accounting equation was affected and fill in the horizontal model.  (Assume GAAP must be followed.)</a:t>
            </a:r>
          </a:p>
          <a:p>
            <a:pPr lvl="1" eaLnBrk="1" hangingPunct="1"/>
            <a:r>
              <a:rPr lang="en-US" smtClean="0"/>
              <a:t>Determine the effect on the financial statements.</a:t>
            </a:r>
          </a:p>
          <a:p>
            <a:pPr lvl="1" eaLnBrk="1" hangingPunct="1"/>
            <a:r>
              <a:rPr lang="en-US" smtClean="0"/>
              <a:t>Record the event in t-accounts.</a:t>
            </a:r>
          </a:p>
        </p:txBody>
      </p:sp>
    </p:spTree>
  </p:cSld>
  <p:clrMapOvr>
    <a:masterClrMapping/>
  </p:clrMapOvr>
  <p:transition>
    <p:zo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A66DA363-03A0-409D-A321-1716D67D3FFE}" type="slidenum">
              <a:rPr lang="en-US" smtClean="0"/>
              <a:pPr eaLnBrk="1" hangingPunct="1">
                <a:defRPr/>
              </a:pPr>
              <a:t>60</a:t>
            </a:fld>
            <a:endParaRPr lang="en-US" smtClean="0"/>
          </a:p>
        </p:txBody>
      </p:sp>
      <p:sp>
        <p:nvSpPr>
          <p:cNvPr id="6246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246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60804" name="Rectangle 4"/>
          <p:cNvSpPr>
            <a:spLocks noGrp="1" noChangeArrowheads="1"/>
          </p:cNvSpPr>
          <p:nvPr>
            <p:ph type="title"/>
          </p:nvPr>
        </p:nvSpPr>
        <p:spPr>
          <a:xfrm>
            <a:off x="914400" y="228600"/>
            <a:ext cx="7848600" cy="1371600"/>
          </a:xfrm>
          <a:effectLst>
            <a:outerShdw dist="13470" dir="2700000" algn="ctr" rotWithShape="0">
              <a:schemeClr val="bg2"/>
            </a:outerShdw>
          </a:effectLst>
        </p:spPr>
        <p:txBody>
          <a:bodyPr lIns="90488" tIns="44450" rIns="90488" bIns="44450"/>
          <a:lstStyle/>
          <a:p>
            <a:pPr eaLnBrk="1" hangingPunct="1">
              <a:defRPr/>
            </a:pPr>
            <a:r>
              <a:rPr lang="en-US" sz="2800" smtClean="0">
                <a:solidFill>
                  <a:srgbClr val="FD0129"/>
                </a:solidFill>
              </a:rPr>
              <a:t>T</a:t>
            </a:r>
            <a:r>
              <a:rPr lang="en-US" sz="2800" smtClean="0">
                <a:solidFill>
                  <a:srgbClr val="FD0129"/>
                </a:solidFill>
                <a:effectLst>
                  <a:outerShdw blurRad="38100" dist="38100" dir="2700000" algn="tl">
                    <a:srgbClr val="C0C0C0"/>
                  </a:outerShdw>
                </a:effectLst>
              </a:rPr>
              <a:t>1:  On Oct. 1, 2004 Cell-it borrowed $8,000</a:t>
            </a:r>
            <a:br>
              <a:rPr lang="en-US" sz="2800" smtClean="0">
                <a:solidFill>
                  <a:srgbClr val="FD0129"/>
                </a:solidFill>
                <a:effectLst>
                  <a:outerShdw blurRad="38100" dist="38100" dir="2700000" algn="tl">
                    <a:srgbClr val="C0C0C0"/>
                  </a:outerShdw>
                </a:effectLst>
              </a:rPr>
            </a:br>
            <a:r>
              <a:rPr lang="en-US" sz="2800" smtClean="0">
                <a:solidFill>
                  <a:srgbClr val="FD0129"/>
                </a:solidFill>
                <a:effectLst>
                  <a:outerShdw blurRad="38100" dist="38100" dir="2700000" algn="tl">
                    <a:srgbClr val="C0C0C0"/>
                  </a:outerShdw>
                </a:effectLst>
              </a:rPr>
              <a:t>        at 8% for 1 year on an interest bearing    </a:t>
            </a:r>
            <a:br>
              <a:rPr lang="en-US" sz="2800" smtClean="0">
                <a:solidFill>
                  <a:srgbClr val="FD0129"/>
                </a:solidFill>
                <a:effectLst>
                  <a:outerShdw blurRad="38100" dist="38100" dir="2700000" algn="tl">
                    <a:srgbClr val="C0C0C0"/>
                  </a:outerShdw>
                </a:effectLst>
              </a:rPr>
            </a:br>
            <a:r>
              <a:rPr lang="en-US" sz="2800" smtClean="0">
                <a:solidFill>
                  <a:srgbClr val="FD0129"/>
                </a:solidFill>
                <a:effectLst>
                  <a:outerShdw blurRad="38100" dist="38100" dir="2700000" algn="tl">
                    <a:srgbClr val="C0C0C0"/>
                  </a:outerShdw>
                </a:effectLst>
              </a:rPr>
              <a:t>        note.  All interest to be paid at maturity.</a:t>
            </a:r>
            <a:endParaRPr lang="en-US" sz="2800" smtClean="0"/>
          </a:p>
        </p:txBody>
      </p:sp>
      <p:sp>
        <p:nvSpPr>
          <p:cNvPr id="62470" name="Rectangle 5"/>
          <p:cNvSpPr>
            <a:spLocks noGrp="1" noChangeArrowheads="1"/>
          </p:cNvSpPr>
          <p:nvPr>
            <p:ph type="body" idx="1"/>
          </p:nvPr>
        </p:nvSpPr>
        <p:spPr>
          <a:xfrm>
            <a:off x="0" y="1905000"/>
            <a:ext cx="9144000" cy="4495800"/>
          </a:xfrm>
        </p:spPr>
        <p:txBody>
          <a:bodyPr lIns="90488" tIns="44450" rIns="90488" bIns="44450"/>
          <a:lstStyle/>
          <a:p>
            <a:pPr marL="285750" indent="-285750" eaLnBrk="1" hangingPunct="1">
              <a:buFontTx/>
              <a:buNone/>
              <a:tabLst>
                <a:tab pos="457200" algn="l"/>
                <a:tab pos="1828800" algn="l"/>
                <a:tab pos="2514600" algn="l"/>
                <a:tab pos="3886200" algn="l"/>
                <a:tab pos="4572000" algn="l"/>
                <a:tab pos="6057900" algn="l"/>
                <a:tab pos="6400800" algn="l"/>
              </a:tabLst>
            </a:pPr>
            <a:r>
              <a:rPr lang="en-US" sz="2200" smtClean="0"/>
              <a:t>  </a:t>
            </a:r>
            <a:r>
              <a:rPr lang="en-US" sz="2000" smtClean="0"/>
              <a:t>Assets =                 Liabilities              +    Equity          Inc. State.       Cashflow</a:t>
            </a:r>
            <a:endParaRPr lang="en-US" sz="2400" smtClean="0"/>
          </a:p>
          <a:p>
            <a:pPr marL="285750" indent="-285750" eaLnBrk="1" hangingPunct="1">
              <a:buFontTx/>
              <a:buNone/>
              <a:tabLst>
                <a:tab pos="457200" algn="l"/>
                <a:tab pos="1828800" algn="l"/>
                <a:tab pos="2514600" algn="l"/>
                <a:tab pos="3886200" algn="l"/>
                <a:tab pos="4572000" algn="l"/>
                <a:tab pos="6057900" algn="l"/>
                <a:tab pos="6400800" algn="l"/>
              </a:tabLst>
            </a:pPr>
            <a:r>
              <a:rPr lang="en-US" sz="2000" smtClean="0"/>
              <a:t>   Cash  = I/P + N/P(1) + N/P(2) - Disc.+C.Stk+R.E.  Rev.- Exp.= N. I.   </a:t>
            </a:r>
            <a:r>
              <a:rPr lang="en-US" sz="1800" smtClean="0"/>
              <a:t>OA,IA,FA</a:t>
            </a:r>
            <a:endParaRPr lang="en-US" sz="2000" smtClean="0"/>
          </a:p>
          <a:p>
            <a:pPr marL="285750" indent="-285750" eaLnBrk="1" hangingPunct="1">
              <a:buFontTx/>
              <a:buNone/>
              <a:tabLst>
                <a:tab pos="457200" algn="l"/>
                <a:tab pos="1828800" algn="l"/>
                <a:tab pos="2514600" algn="l"/>
                <a:tab pos="3886200" algn="l"/>
                <a:tab pos="4572000" algn="l"/>
                <a:tab pos="6057900" algn="l"/>
                <a:tab pos="6400800" algn="l"/>
              </a:tabLst>
            </a:pPr>
            <a:r>
              <a:rPr lang="en-US" sz="2000" smtClean="0"/>
              <a:t>1             					</a:t>
            </a:r>
            <a:endParaRPr lang="en-US" sz="2400" smtClean="0"/>
          </a:p>
          <a:p>
            <a:pPr marL="685800" lvl="1" indent="-228600" eaLnBrk="1" hangingPunct="1">
              <a:buFontTx/>
              <a:buNone/>
              <a:tabLst>
                <a:tab pos="457200" algn="l"/>
                <a:tab pos="1828800" algn="l"/>
                <a:tab pos="2514600" algn="l"/>
                <a:tab pos="3886200" algn="l"/>
                <a:tab pos="4572000" algn="l"/>
                <a:tab pos="6057900" algn="l"/>
                <a:tab pos="6400800" algn="l"/>
              </a:tabLst>
            </a:pPr>
            <a:endParaRPr lang="en-US" sz="2200" smtClean="0"/>
          </a:p>
          <a:p>
            <a:pPr marL="285750" indent="-285750" eaLnBrk="1" hangingPunct="1">
              <a:buFontTx/>
              <a:buNone/>
              <a:tabLst>
                <a:tab pos="457200" algn="l"/>
                <a:tab pos="1828800" algn="l"/>
                <a:tab pos="2514600" algn="l"/>
                <a:tab pos="3886200" algn="l"/>
                <a:tab pos="4572000" algn="l"/>
                <a:tab pos="6057900" algn="l"/>
                <a:tab pos="6400800" algn="l"/>
              </a:tabLst>
            </a:pPr>
            <a:endParaRPr lang="en-US" sz="2400" smtClean="0">
              <a:solidFill>
                <a:schemeClr val="tx2"/>
              </a:solidFill>
            </a:endParaRPr>
          </a:p>
          <a:p>
            <a:pPr marL="285750" indent="-285750" eaLnBrk="1" hangingPunct="1">
              <a:buFontTx/>
              <a:buNone/>
              <a:tabLst>
                <a:tab pos="457200" algn="l"/>
                <a:tab pos="1828800" algn="l"/>
                <a:tab pos="2514600" algn="l"/>
                <a:tab pos="3886200" algn="l"/>
                <a:tab pos="4572000" algn="l"/>
                <a:tab pos="6057900" algn="l"/>
                <a:tab pos="6400800" algn="l"/>
              </a:tabLst>
            </a:pPr>
            <a:endParaRPr lang="en-US" sz="2400" smtClean="0">
              <a:solidFill>
                <a:schemeClr val="tx2"/>
              </a:solidFill>
            </a:endParaRPr>
          </a:p>
          <a:p>
            <a:pPr marL="285750" indent="-285750" eaLnBrk="1" hangingPunct="1">
              <a:buFontTx/>
              <a:buNone/>
              <a:tabLst>
                <a:tab pos="457200" algn="l"/>
                <a:tab pos="1828800" algn="l"/>
                <a:tab pos="2514600" algn="l"/>
                <a:tab pos="3886200" algn="l"/>
                <a:tab pos="4572000" algn="l"/>
                <a:tab pos="6057900" algn="l"/>
                <a:tab pos="6400800" algn="l"/>
              </a:tabLst>
            </a:pPr>
            <a:endParaRPr lang="en-US" sz="2400" smtClean="0">
              <a:solidFill>
                <a:schemeClr val="tx2"/>
              </a:solidFill>
            </a:endParaRPr>
          </a:p>
          <a:p>
            <a:pPr marL="285750" indent="-285750" eaLnBrk="1" hangingPunct="1">
              <a:tabLst>
                <a:tab pos="457200" algn="l"/>
                <a:tab pos="1828800" algn="l"/>
                <a:tab pos="2514600" algn="l"/>
                <a:tab pos="3886200" algn="l"/>
                <a:tab pos="4572000" algn="l"/>
                <a:tab pos="6057900" algn="l"/>
                <a:tab pos="6400800" algn="l"/>
              </a:tabLst>
            </a:pPr>
            <a:endParaRPr lang="en-US" sz="2400" smtClean="0">
              <a:solidFill>
                <a:schemeClr val="tx2"/>
              </a:solidFill>
            </a:endParaRPr>
          </a:p>
          <a:p>
            <a:pPr marL="285750" indent="-285750" eaLnBrk="1" hangingPunct="1">
              <a:tabLst>
                <a:tab pos="457200" algn="l"/>
                <a:tab pos="1828800" algn="l"/>
                <a:tab pos="2514600" algn="l"/>
                <a:tab pos="3886200" algn="l"/>
                <a:tab pos="4572000" algn="l"/>
                <a:tab pos="6057900" algn="l"/>
                <a:tab pos="6400800" algn="l"/>
              </a:tabLst>
            </a:pPr>
            <a:endParaRPr lang="en-US" sz="2400" smtClean="0">
              <a:solidFill>
                <a:schemeClr val="tx2"/>
              </a:solidFill>
            </a:endParaRPr>
          </a:p>
          <a:p>
            <a:pPr marL="285750" indent="-285750" eaLnBrk="1" hangingPunct="1">
              <a:buFontTx/>
              <a:buNone/>
              <a:tabLst>
                <a:tab pos="457200" algn="l"/>
                <a:tab pos="1828800" algn="l"/>
                <a:tab pos="2514600" algn="l"/>
                <a:tab pos="3886200" algn="l"/>
                <a:tab pos="4572000" algn="l"/>
                <a:tab pos="6057900" algn="l"/>
                <a:tab pos="6400800" algn="l"/>
              </a:tabLst>
            </a:pPr>
            <a:endParaRPr lang="en-US" sz="2400" smtClean="0">
              <a:solidFill>
                <a:schemeClr val="tx2"/>
              </a:solidFill>
            </a:endParaRPr>
          </a:p>
        </p:txBody>
      </p:sp>
      <p:sp>
        <p:nvSpPr>
          <p:cNvPr id="62471" name="Line 6"/>
          <p:cNvSpPr>
            <a:spLocks noChangeShapeType="1"/>
          </p:cNvSpPr>
          <p:nvPr/>
        </p:nvSpPr>
        <p:spPr bwMode="auto">
          <a:xfrm>
            <a:off x="0" y="22860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72" name="Line 7"/>
          <p:cNvSpPr>
            <a:spLocks noChangeShapeType="1"/>
          </p:cNvSpPr>
          <p:nvPr/>
        </p:nvSpPr>
        <p:spPr bwMode="auto">
          <a:xfrm>
            <a:off x="0" y="26670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73" name="Line 8"/>
          <p:cNvSpPr>
            <a:spLocks noChangeShapeType="1"/>
          </p:cNvSpPr>
          <p:nvPr/>
        </p:nvSpPr>
        <p:spPr bwMode="auto">
          <a:xfrm flipH="1">
            <a:off x="228600" y="1752600"/>
            <a:ext cx="0" cy="4267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74" name="Line 9"/>
          <p:cNvSpPr>
            <a:spLocks noChangeShapeType="1"/>
          </p:cNvSpPr>
          <p:nvPr/>
        </p:nvSpPr>
        <p:spPr bwMode="auto">
          <a:xfrm>
            <a:off x="10668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75" name="Line 10"/>
          <p:cNvSpPr>
            <a:spLocks noChangeShapeType="1"/>
          </p:cNvSpPr>
          <p:nvPr/>
        </p:nvSpPr>
        <p:spPr bwMode="auto">
          <a:xfrm>
            <a:off x="0" y="60198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76" name="Line 11"/>
          <p:cNvSpPr>
            <a:spLocks noChangeShapeType="1"/>
          </p:cNvSpPr>
          <p:nvPr/>
        </p:nvSpPr>
        <p:spPr bwMode="auto">
          <a:xfrm>
            <a:off x="17526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77" name="Line 12"/>
          <p:cNvSpPr>
            <a:spLocks noChangeShapeType="1"/>
          </p:cNvSpPr>
          <p:nvPr/>
        </p:nvSpPr>
        <p:spPr bwMode="auto">
          <a:xfrm>
            <a:off x="27432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78" name="Line 13"/>
          <p:cNvSpPr>
            <a:spLocks noChangeShapeType="1"/>
          </p:cNvSpPr>
          <p:nvPr/>
        </p:nvSpPr>
        <p:spPr bwMode="auto">
          <a:xfrm>
            <a:off x="37338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79" name="Line 14"/>
          <p:cNvSpPr>
            <a:spLocks noChangeShapeType="1"/>
          </p:cNvSpPr>
          <p:nvPr/>
        </p:nvSpPr>
        <p:spPr bwMode="auto">
          <a:xfrm>
            <a:off x="44958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80" name="Line 15"/>
          <p:cNvSpPr>
            <a:spLocks noChangeShapeType="1"/>
          </p:cNvSpPr>
          <p:nvPr/>
        </p:nvSpPr>
        <p:spPr bwMode="auto">
          <a:xfrm>
            <a:off x="5867400" y="1752600"/>
            <a:ext cx="0" cy="426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81" name="Line 16"/>
          <p:cNvSpPr>
            <a:spLocks noChangeShapeType="1"/>
          </p:cNvSpPr>
          <p:nvPr/>
        </p:nvSpPr>
        <p:spPr bwMode="auto">
          <a:xfrm>
            <a:off x="64770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82" name="Line 17"/>
          <p:cNvSpPr>
            <a:spLocks noChangeShapeType="1"/>
          </p:cNvSpPr>
          <p:nvPr/>
        </p:nvSpPr>
        <p:spPr bwMode="auto">
          <a:xfrm>
            <a:off x="71628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83" name="Line 18"/>
          <p:cNvSpPr>
            <a:spLocks noChangeShapeType="1"/>
          </p:cNvSpPr>
          <p:nvPr/>
        </p:nvSpPr>
        <p:spPr bwMode="auto">
          <a:xfrm>
            <a:off x="7848600" y="1752600"/>
            <a:ext cx="0" cy="426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84" name="Line 19"/>
          <p:cNvSpPr>
            <a:spLocks noChangeShapeType="1"/>
          </p:cNvSpPr>
          <p:nvPr/>
        </p:nvSpPr>
        <p:spPr bwMode="auto">
          <a:xfrm>
            <a:off x="0" y="3048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85" name="Line 20"/>
          <p:cNvSpPr>
            <a:spLocks noChangeShapeType="1"/>
          </p:cNvSpPr>
          <p:nvPr/>
        </p:nvSpPr>
        <p:spPr bwMode="auto">
          <a:xfrm>
            <a:off x="0" y="3429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86" name="Line 21"/>
          <p:cNvSpPr>
            <a:spLocks noChangeShapeType="1"/>
          </p:cNvSpPr>
          <p:nvPr/>
        </p:nvSpPr>
        <p:spPr bwMode="auto">
          <a:xfrm>
            <a:off x="0" y="3810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87" name="Line 22"/>
          <p:cNvSpPr>
            <a:spLocks noChangeShapeType="1"/>
          </p:cNvSpPr>
          <p:nvPr/>
        </p:nvSpPr>
        <p:spPr bwMode="auto">
          <a:xfrm>
            <a:off x="0" y="4114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88" name="Line 23"/>
          <p:cNvSpPr>
            <a:spLocks noChangeShapeType="1"/>
          </p:cNvSpPr>
          <p:nvPr/>
        </p:nvSpPr>
        <p:spPr bwMode="auto">
          <a:xfrm>
            <a:off x="0" y="4495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89" name="Line 24"/>
          <p:cNvSpPr>
            <a:spLocks noChangeShapeType="1"/>
          </p:cNvSpPr>
          <p:nvPr/>
        </p:nvSpPr>
        <p:spPr bwMode="auto">
          <a:xfrm>
            <a:off x="0" y="4876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90" name="Line 25"/>
          <p:cNvSpPr>
            <a:spLocks noChangeShapeType="1"/>
          </p:cNvSpPr>
          <p:nvPr/>
        </p:nvSpPr>
        <p:spPr bwMode="auto">
          <a:xfrm>
            <a:off x="0" y="51816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91" name="Line 26"/>
          <p:cNvSpPr>
            <a:spLocks noChangeShapeType="1"/>
          </p:cNvSpPr>
          <p:nvPr/>
        </p:nvSpPr>
        <p:spPr bwMode="auto">
          <a:xfrm>
            <a:off x="0" y="55626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92" name="Line 27"/>
          <p:cNvSpPr>
            <a:spLocks noChangeShapeType="1"/>
          </p:cNvSpPr>
          <p:nvPr/>
        </p:nvSpPr>
        <p:spPr bwMode="auto">
          <a:xfrm>
            <a:off x="0" y="1981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93" name="Line 28"/>
          <p:cNvSpPr>
            <a:spLocks noChangeShapeType="1"/>
          </p:cNvSpPr>
          <p:nvPr/>
        </p:nvSpPr>
        <p:spPr bwMode="auto">
          <a:xfrm>
            <a:off x="0" y="17526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94" name="Text Box 29"/>
          <p:cNvSpPr txBox="1">
            <a:spLocks noChangeArrowheads="1"/>
          </p:cNvSpPr>
          <p:nvPr/>
        </p:nvSpPr>
        <p:spPr bwMode="auto">
          <a:xfrm>
            <a:off x="1371600" y="1676400"/>
            <a:ext cx="304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000"/>
              <a:t>        Balance Sheet</a:t>
            </a:r>
          </a:p>
        </p:txBody>
      </p:sp>
      <p:sp>
        <p:nvSpPr>
          <p:cNvPr id="62495" name="Line 30"/>
          <p:cNvSpPr>
            <a:spLocks noChangeShapeType="1"/>
          </p:cNvSpPr>
          <p:nvPr/>
        </p:nvSpPr>
        <p:spPr bwMode="auto">
          <a:xfrm>
            <a:off x="51816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831" name="Text Box 31"/>
          <p:cNvSpPr txBox="1">
            <a:spLocks noChangeArrowheads="1"/>
          </p:cNvSpPr>
          <p:nvPr/>
        </p:nvSpPr>
        <p:spPr bwMode="auto">
          <a:xfrm>
            <a:off x="0" y="2667000"/>
            <a:ext cx="9144000" cy="457200"/>
          </a:xfrm>
          <a:prstGeom prst="rect">
            <a:avLst/>
          </a:prstGeom>
          <a:noFill/>
          <a:ln w="12700">
            <a:noFill/>
            <a:miter lim="800000"/>
            <a:headEnd/>
            <a:tailEnd/>
          </a:ln>
          <a:effectLst/>
        </p:spPr>
        <p:txBody>
          <a:bodyPr>
            <a:spAutoFit/>
          </a:bodyPr>
          <a:lstStyle/>
          <a:p>
            <a:pPr eaLnBrk="0" hangingPunct="0">
              <a:spcBef>
                <a:spcPct val="50000"/>
              </a:spcBef>
              <a:defRPr/>
            </a:pPr>
            <a:r>
              <a:rPr lang="en-US" sz="2400">
                <a:solidFill>
                  <a:schemeClr val="tx2"/>
                </a:solidFill>
                <a:effectLst>
                  <a:outerShdw blurRad="38100" dist="38100" dir="2700000" algn="tl">
                    <a:srgbClr val="C0C0C0"/>
                  </a:outerShdw>
                </a:effectLst>
                <a:latin typeface="Times New Roman" pitchFamily="18" charset="0"/>
                <a:cs typeface="+mn-cs"/>
              </a:rPr>
              <a:t>   </a:t>
            </a:r>
            <a:r>
              <a:rPr lang="en-US" sz="2400">
                <a:solidFill>
                  <a:srgbClr val="FD0129"/>
                </a:solidFill>
                <a:effectLst>
                  <a:outerShdw blurRad="38100" dist="38100" dir="2700000" algn="tl">
                    <a:srgbClr val="C0C0C0"/>
                  </a:outerShdw>
                </a:effectLst>
                <a:latin typeface="Times New Roman" pitchFamily="18" charset="0"/>
                <a:cs typeface="+mn-cs"/>
              </a:rPr>
              <a:t> </a:t>
            </a:r>
            <a:r>
              <a:rPr lang="en-US" sz="2000" b="1">
                <a:solidFill>
                  <a:srgbClr val="FD0129"/>
                </a:solidFill>
                <a:cs typeface="+mn-cs"/>
              </a:rPr>
              <a:t>8000               8000                                                                              8000 FA</a:t>
            </a:r>
            <a:endParaRPr lang="en-US" sz="2000" b="1">
              <a:solidFill>
                <a:schemeClr val="tx2"/>
              </a:solidFill>
              <a:effectLst>
                <a:outerShdw blurRad="38100" dist="38100" dir="2700000" algn="tl">
                  <a:srgbClr val="C0C0C0"/>
                </a:outerShdw>
              </a:effectLst>
              <a:cs typeface="+mn-cs"/>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60831"/>
                                        </p:tgtEl>
                                        <p:attrNameLst>
                                          <p:attrName>style.visibility</p:attrName>
                                        </p:attrNameLst>
                                      </p:cBhvr>
                                      <p:to>
                                        <p:strVal val="visible"/>
                                      </p:to>
                                    </p:set>
                                    <p:anim calcmode="lin" valueType="num">
                                      <p:cBhvr>
                                        <p:cTn id="7" dur="1000" fill="hold"/>
                                        <p:tgtEl>
                                          <p:spTgt spid="460831"/>
                                        </p:tgtEl>
                                        <p:attrNameLst>
                                          <p:attrName>ppt_w</p:attrName>
                                        </p:attrNameLst>
                                      </p:cBhvr>
                                      <p:tavLst>
                                        <p:tav tm="0">
                                          <p:val>
                                            <p:fltVal val="0"/>
                                          </p:val>
                                        </p:tav>
                                        <p:tav tm="100000">
                                          <p:val>
                                            <p:strVal val="#ppt_w"/>
                                          </p:val>
                                        </p:tav>
                                      </p:tavLst>
                                    </p:anim>
                                    <p:anim calcmode="lin" valueType="num">
                                      <p:cBhvr>
                                        <p:cTn id="8" dur="1000" fill="hold"/>
                                        <p:tgtEl>
                                          <p:spTgt spid="460831"/>
                                        </p:tgtEl>
                                        <p:attrNameLst>
                                          <p:attrName>ppt_h</p:attrName>
                                        </p:attrNameLst>
                                      </p:cBhvr>
                                      <p:tavLst>
                                        <p:tav tm="0">
                                          <p:val>
                                            <p:fltVal val="0"/>
                                          </p:val>
                                        </p:tav>
                                        <p:tav tm="100000">
                                          <p:val>
                                            <p:strVal val="#ppt_h"/>
                                          </p:val>
                                        </p:tav>
                                      </p:tavLst>
                                    </p:anim>
                                    <p:anim calcmode="lin" valueType="num">
                                      <p:cBhvr>
                                        <p:cTn id="9" dur="1000" fill="hold"/>
                                        <p:tgtEl>
                                          <p:spTgt spid="46083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083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1"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31F7595D-13B0-462E-B2D0-67B49D113C89}" type="slidenum">
              <a:rPr lang="en-US" smtClean="0"/>
              <a:pPr eaLnBrk="1" hangingPunct="1">
                <a:defRPr/>
              </a:pPr>
              <a:t>61</a:t>
            </a:fld>
            <a:endParaRPr lang="en-US" smtClean="0"/>
          </a:p>
        </p:txBody>
      </p:sp>
      <p:sp>
        <p:nvSpPr>
          <p:cNvPr id="6349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349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85380" name="Rectangle 4"/>
          <p:cNvSpPr>
            <a:spLocks noGrp="1" noChangeArrowheads="1"/>
          </p:cNvSpPr>
          <p:nvPr>
            <p:ph type="title"/>
          </p:nvPr>
        </p:nvSpPr>
        <p:spPr>
          <a:xfrm>
            <a:off x="838200" y="0"/>
            <a:ext cx="7848600" cy="1371600"/>
          </a:xfrm>
          <a:effectLst>
            <a:outerShdw dist="13470" dir="2700000" algn="ctr" rotWithShape="0">
              <a:schemeClr val="bg2"/>
            </a:outerShdw>
          </a:effectLst>
        </p:spPr>
        <p:txBody>
          <a:bodyPr lIns="90488" tIns="44450" rIns="90488" bIns="44450"/>
          <a:lstStyle/>
          <a:p>
            <a:pPr eaLnBrk="1" hangingPunct="1">
              <a:defRPr/>
            </a:pPr>
            <a:r>
              <a:rPr lang="en-US" sz="2400" b="1" smtClean="0">
                <a:solidFill>
                  <a:srgbClr val="990099"/>
                </a:solidFill>
              </a:rPr>
              <a:t>T</a:t>
            </a:r>
            <a:r>
              <a:rPr lang="en-US" sz="2400" b="1" smtClean="0">
                <a:solidFill>
                  <a:srgbClr val="990099"/>
                </a:solidFill>
                <a:effectLst>
                  <a:outerShdw blurRad="38100" dist="38100" dir="2700000" algn="tl">
                    <a:srgbClr val="C0C0C0"/>
                  </a:outerShdw>
                </a:effectLst>
              </a:rPr>
              <a:t>2:  On Oct. 1, 2004 Cell-it issued an $8,000 face</a:t>
            </a:r>
            <a:br>
              <a:rPr lang="en-US" sz="2400" b="1" smtClean="0">
                <a:solidFill>
                  <a:srgbClr val="990099"/>
                </a:solidFill>
                <a:effectLst>
                  <a:outerShdw blurRad="38100" dist="38100" dir="2700000" algn="tl">
                    <a:srgbClr val="C0C0C0"/>
                  </a:outerShdw>
                </a:effectLst>
              </a:rPr>
            </a:br>
            <a:r>
              <a:rPr lang="en-US" sz="2400" b="1" smtClean="0">
                <a:solidFill>
                  <a:srgbClr val="990099"/>
                </a:solidFill>
                <a:effectLst>
                  <a:outerShdw blurRad="38100" dist="38100" dir="2700000" algn="tl">
                    <a:srgbClr val="C0C0C0"/>
                  </a:outerShdw>
                </a:effectLst>
              </a:rPr>
              <a:t>        value, one year note payable discounted at</a:t>
            </a:r>
            <a:br>
              <a:rPr lang="en-US" sz="2400" b="1" smtClean="0">
                <a:solidFill>
                  <a:srgbClr val="990099"/>
                </a:solidFill>
                <a:effectLst>
                  <a:outerShdw blurRad="38100" dist="38100" dir="2700000" algn="tl">
                    <a:srgbClr val="C0C0C0"/>
                  </a:outerShdw>
                </a:effectLst>
              </a:rPr>
            </a:br>
            <a:r>
              <a:rPr lang="en-US" sz="2400" b="1" smtClean="0">
                <a:solidFill>
                  <a:srgbClr val="990099"/>
                </a:solidFill>
                <a:effectLst>
                  <a:outerShdw blurRad="38100" dist="38100" dir="2700000" algn="tl">
                    <a:srgbClr val="C0C0C0"/>
                  </a:outerShdw>
                </a:effectLst>
              </a:rPr>
              <a:t>        8%. (A noninterest bearing note.)</a:t>
            </a:r>
            <a:endParaRPr lang="en-US" sz="2400" b="1" smtClean="0"/>
          </a:p>
        </p:txBody>
      </p:sp>
      <p:sp>
        <p:nvSpPr>
          <p:cNvPr id="63494" name="Rectangle 5"/>
          <p:cNvSpPr>
            <a:spLocks noGrp="1" noChangeArrowheads="1"/>
          </p:cNvSpPr>
          <p:nvPr>
            <p:ph type="body" idx="1"/>
          </p:nvPr>
        </p:nvSpPr>
        <p:spPr>
          <a:xfrm>
            <a:off x="0" y="1905000"/>
            <a:ext cx="9144000" cy="4495800"/>
          </a:xfrm>
        </p:spPr>
        <p:txBody>
          <a:bodyPr lIns="90488" tIns="44450" rIns="90488" bIns="44450"/>
          <a:lstStyle/>
          <a:p>
            <a:pPr marL="285750" indent="-285750" eaLnBrk="1" hangingPunct="1">
              <a:buFontTx/>
              <a:buNone/>
              <a:tabLst>
                <a:tab pos="457200" algn="l"/>
                <a:tab pos="1828800" algn="l"/>
                <a:tab pos="2514600" algn="l"/>
                <a:tab pos="3886200" algn="l"/>
                <a:tab pos="4572000" algn="l"/>
                <a:tab pos="6057900" algn="l"/>
                <a:tab pos="6400800" algn="l"/>
              </a:tabLst>
            </a:pPr>
            <a:r>
              <a:rPr lang="en-US" sz="2200" smtClean="0"/>
              <a:t>  </a:t>
            </a:r>
            <a:r>
              <a:rPr lang="en-US" sz="2000" smtClean="0"/>
              <a:t>Assets =                 Liabilities              +    Equity          Inc. State.       Cashflow</a:t>
            </a:r>
            <a:endParaRPr lang="en-US" sz="2400" smtClean="0"/>
          </a:p>
          <a:p>
            <a:pPr marL="285750" indent="-285750" eaLnBrk="1" hangingPunct="1">
              <a:buFontTx/>
              <a:buNone/>
              <a:tabLst>
                <a:tab pos="457200" algn="l"/>
                <a:tab pos="1828800" algn="l"/>
                <a:tab pos="2514600" algn="l"/>
                <a:tab pos="3886200" algn="l"/>
                <a:tab pos="4572000" algn="l"/>
                <a:tab pos="6057900" algn="l"/>
                <a:tab pos="6400800" algn="l"/>
              </a:tabLst>
            </a:pPr>
            <a:r>
              <a:rPr lang="en-US" sz="2000" smtClean="0"/>
              <a:t>   Cash  = I/P + N/P(1) + N/P(2) - Disc.+C.Stk+R.E.  Rev.- Exp.= N. I.   </a:t>
            </a:r>
            <a:r>
              <a:rPr lang="en-US" sz="1800" smtClean="0"/>
              <a:t>OA,IA,FA</a:t>
            </a:r>
            <a:endParaRPr lang="en-US" sz="2000" smtClean="0"/>
          </a:p>
          <a:p>
            <a:pPr marL="285750" indent="-285750" eaLnBrk="1" hangingPunct="1">
              <a:buFontTx/>
              <a:buNone/>
              <a:tabLst>
                <a:tab pos="457200" algn="l"/>
                <a:tab pos="1828800" algn="l"/>
                <a:tab pos="2514600" algn="l"/>
                <a:tab pos="3886200" algn="l"/>
                <a:tab pos="4572000" algn="l"/>
                <a:tab pos="6057900" algn="l"/>
                <a:tab pos="6400800" algn="l"/>
              </a:tabLst>
            </a:pPr>
            <a:r>
              <a:rPr lang="en-US" sz="2000" smtClean="0"/>
              <a:t>1             					</a:t>
            </a:r>
            <a:endParaRPr lang="en-US" sz="2400" smtClean="0"/>
          </a:p>
          <a:p>
            <a:pPr marL="685800" lvl="1" indent="-228600" eaLnBrk="1" hangingPunct="1">
              <a:buFontTx/>
              <a:buNone/>
              <a:tabLst>
                <a:tab pos="457200" algn="l"/>
                <a:tab pos="1828800" algn="l"/>
                <a:tab pos="2514600" algn="l"/>
                <a:tab pos="3886200" algn="l"/>
                <a:tab pos="4572000" algn="l"/>
                <a:tab pos="6057900" algn="l"/>
                <a:tab pos="6400800" algn="l"/>
              </a:tabLst>
            </a:pPr>
            <a:endParaRPr lang="en-US" sz="2200" smtClean="0"/>
          </a:p>
          <a:p>
            <a:pPr marL="285750" indent="-285750" eaLnBrk="1" hangingPunct="1">
              <a:buFontTx/>
              <a:buNone/>
              <a:tabLst>
                <a:tab pos="457200" algn="l"/>
                <a:tab pos="1828800" algn="l"/>
                <a:tab pos="2514600" algn="l"/>
                <a:tab pos="3886200" algn="l"/>
                <a:tab pos="4572000" algn="l"/>
                <a:tab pos="6057900" algn="l"/>
                <a:tab pos="6400800" algn="l"/>
              </a:tabLst>
            </a:pPr>
            <a:endParaRPr lang="en-US" sz="2400" smtClean="0">
              <a:solidFill>
                <a:schemeClr val="tx2"/>
              </a:solidFill>
            </a:endParaRPr>
          </a:p>
          <a:p>
            <a:pPr marL="285750" indent="-285750" eaLnBrk="1" hangingPunct="1">
              <a:buFontTx/>
              <a:buNone/>
              <a:tabLst>
                <a:tab pos="457200" algn="l"/>
                <a:tab pos="1828800" algn="l"/>
                <a:tab pos="2514600" algn="l"/>
                <a:tab pos="3886200" algn="l"/>
                <a:tab pos="4572000" algn="l"/>
                <a:tab pos="6057900" algn="l"/>
                <a:tab pos="6400800" algn="l"/>
              </a:tabLst>
            </a:pPr>
            <a:endParaRPr lang="en-US" sz="2400" smtClean="0">
              <a:solidFill>
                <a:schemeClr val="tx2"/>
              </a:solidFill>
            </a:endParaRPr>
          </a:p>
          <a:p>
            <a:pPr marL="285750" indent="-285750" eaLnBrk="1" hangingPunct="1">
              <a:buFontTx/>
              <a:buNone/>
              <a:tabLst>
                <a:tab pos="457200" algn="l"/>
                <a:tab pos="1828800" algn="l"/>
                <a:tab pos="2514600" algn="l"/>
                <a:tab pos="3886200" algn="l"/>
                <a:tab pos="4572000" algn="l"/>
                <a:tab pos="6057900" algn="l"/>
                <a:tab pos="6400800" algn="l"/>
              </a:tabLst>
            </a:pPr>
            <a:endParaRPr lang="en-US" sz="2400" smtClean="0">
              <a:solidFill>
                <a:schemeClr val="tx2"/>
              </a:solidFill>
            </a:endParaRPr>
          </a:p>
          <a:p>
            <a:pPr marL="285750" indent="-285750" eaLnBrk="1" hangingPunct="1">
              <a:tabLst>
                <a:tab pos="457200" algn="l"/>
                <a:tab pos="1828800" algn="l"/>
                <a:tab pos="2514600" algn="l"/>
                <a:tab pos="3886200" algn="l"/>
                <a:tab pos="4572000" algn="l"/>
                <a:tab pos="6057900" algn="l"/>
                <a:tab pos="6400800" algn="l"/>
              </a:tabLst>
            </a:pPr>
            <a:endParaRPr lang="en-US" sz="2400" smtClean="0">
              <a:solidFill>
                <a:schemeClr val="tx2"/>
              </a:solidFill>
            </a:endParaRPr>
          </a:p>
          <a:p>
            <a:pPr marL="285750" indent="-285750" eaLnBrk="1" hangingPunct="1">
              <a:tabLst>
                <a:tab pos="457200" algn="l"/>
                <a:tab pos="1828800" algn="l"/>
                <a:tab pos="2514600" algn="l"/>
                <a:tab pos="3886200" algn="l"/>
                <a:tab pos="4572000" algn="l"/>
                <a:tab pos="6057900" algn="l"/>
                <a:tab pos="6400800" algn="l"/>
              </a:tabLst>
            </a:pPr>
            <a:endParaRPr lang="en-US" sz="2400" smtClean="0">
              <a:solidFill>
                <a:schemeClr val="tx2"/>
              </a:solidFill>
            </a:endParaRPr>
          </a:p>
          <a:p>
            <a:pPr marL="285750" indent="-285750" eaLnBrk="1" hangingPunct="1">
              <a:buFontTx/>
              <a:buNone/>
              <a:tabLst>
                <a:tab pos="457200" algn="l"/>
                <a:tab pos="1828800" algn="l"/>
                <a:tab pos="2514600" algn="l"/>
                <a:tab pos="3886200" algn="l"/>
                <a:tab pos="4572000" algn="l"/>
                <a:tab pos="6057900" algn="l"/>
                <a:tab pos="6400800" algn="l"/>
              </a:tabLst>
            </a:pPr>
            <a:endParaRPr lang="en-US" sz="2400" smtClean="0">
              <a:solidFill>
                <a:schemeClr val="tx2"/>
              </a:solidFill>
            </a:endParaRPr>
          </a:p>
        </p:txBody>
      </p:sp>
      <p:sp>
        <p:nvSpPr>
          <p:cNvPr id="63495" name="Line 6"/>
          <p:cNvSpPr>
            <a:spLocks noChangeShapeType="1"/>
          </p:cNvSpPr>
          <p:nvPr/>
        </p:nvSpPr>
        <p:spPr bwMode="auto">
          <a:xfrm>
            <a:off x="0" y="22860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496" name="Line 7"/>
          <p:cNvSpPr>
            <a:spLocks noChangeShapeType="1"/>
          </p:cNvSpPr>
          <p:nvPr/>
        </p:nvSpPr>
        <p:spPr bwMode="auto">
          <a:xfrm>
            <a:off x="0" y="26670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497" name="Line 8"/>
          <p:cNvSpPr>
            <a:spLocks noChangeShapeType="1"/>
          </p:cNvSpPr>
          <p:nvPr/>
        </p:nvSpPr>
        <p:spPr bwMode="auto">
          <a:xfrm flipH="1">
            <a:off x="228600" y="1752600"/>
            <a:ext cx="0" cy="4267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498" name="Line 9"/>
          <p:cNvSpPr>
            <a:spLocks noChangeShapeType="1"/>
          </p:cNvSpPr>
          <p:nvPr/>
        </p:nvSpPr>
        <p:spPr bwMode="auto">
          <a:xfrm>
            <a:off x="10668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499" name="Line 10"/>
          <p:cNvSpPr>
            <a:spLocks noChangeShapeType="1"/>
          </p:cNvSpPr>
          <p:nvPr/>
        </p:nvSpPr>
        <p:spPr bwMode="auto">
          <a:xfrm>
            <a:off x="0" y="60198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00" name="Line 11"/>
          <p:cNvSpPr>
            <a:spLocks noChangeShapeType="1"/>
          </p:cNvSpPr>
          <p:nvPr/>
        </p:nvSpPr>
        <p:spPr bwMode="auto">
          <a:xfrm>
            <a:off x="17526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01" name="Line 12"/>
          <p:cNvSpPr>
            <a:spLocks noChangeShapeType="1"/>
          </p:cNvSpPr>
          <p:nvPr/>
        </p:nvSpPr>
        <p:spPr bwMode="auto">
          <a:xfrm>
            <a:off x="27432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02" name="Line 13"/>
          <p:cNvSpPr>
            <a:spLocks noChangeShapeType="1"/>
          </p:cNvSpPr>
          <p:nvPr/>
        </p:nvSpPr>
        <p:spPr bwMode="auto">
          <a:xfrm>
            <a:off x="37338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03" name="Line 14"/>
          <p:cNvSpPr>
            <a:spLocks noChangeShapeType="1"/>
          </p:cNvSpPr>
          <p:nvPr/>
        </p:nvSpPr>
        <p:spPr bwMode="auto">
          <a:xfrm>
            <a:off x="44958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04" name="Line 15"/>
          <p:cNvSpPr>
            <a:spLocks noChangeShapeType="1"/>
          </p:cNvSpPr>
          <p:nvPr/>
        </p:nvSpPr>
        <p:spPr bwMode="auto">
          <a:xfrm>
            <a:off x="5867400" y="1752600"/>
            <a:ext cx="0" cy="426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05" name="Line 16"/>
          <p:cNvSpPr>
            <a:spLocks noChangeShapeType="1"/>
          </p:cNvSpPr>
          <p:nvPr/>
        </p:nvSpPr>
        <p:spPr bwMode="auto">
          <a:xfrm>
            <a:off x="64770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06" name="Line 17"/>
          <p:cNvSpPr>
            <a:spLocks noChangeShapeType="1"/>
          </p:cNvSpPr>
          <p:nvPr/>
        </p:nvSpPr>
        <p:spPr bwMode="auto">
          <a:xfrm>
            <a:off x="71628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07" name="Line 18"/>
          <p:cNvSpPr>
            <a:spLocks noChangeShapeType="1"/>
          </p:cNvSpPr>
          <p:nvPr/>
        </p:nvSpPr>
        <p:spPr bwMode="auto">
          <a:xfrm>
            <a:off x="7848600" y="1752600"/>
            <a:ext cx="0" cy="426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08" name="Line 19"/>
          <p:cNvSpPr>
            <a:spLocks noChangeShapeType="1"/>
          </p:cNvSpPr>
          <p:nvPr/>
        </p:nvSpPr>
        <p:spPr bwMode="auto">
          <a:xfrm>
            <a:off x="0" y="3048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09" name="Line 20"/>
          <p:cNvSpPr>
            <a:spLocks noChangeShapeType="1"/>
          </p:cNvSpPr>
          <p:nvPr/>
        </p:nvSpPr>
        <p:spPr bwMode="auto">
          <a:xfrm>
            <a:off x="0" y="3429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10" name="Line 21"/>
          <p:cNvSpPr>
            <a:spLocks noChangeShapeType="1"/>
          </p:cNvSpPr>
          <p:nvPr/>
        </p:nvSpPr>
        <p:spPr bwMode="auto">
          <a:xfrm>
            <a:off x="0" y="3810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11" name="Line 22"/>
          <p:cNvSpPr>
            <a:spLocks noChangeShapeType="1"/>
          </p:cNvSpPr>
          <p:nvPr/>
        </p:nvSpPr>
        <p:spPr bwMode="auto">
          <a:xfrm>
            <a:off x="0" y="4114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12" name="Line 23"/>
          <p:cNvSpPr>
            <a:spLocks noChangeShapeType="1"/>
          </p:cNvSpPr>
          <p:nvPr/>
        </p:nvSpPr>
        <p:spPr bwMode="auto">
          <a:xfrm>
            <a:off x="0" y="4495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13" name="Line 24"/>
          <p:cNvSpPr>
            <a:spLocks noChangeShapeType="1"/>
          </p:cNvSpPr>
          <p:nvPr/>
        </p:nvSpPr>
        <p:spPr bwMode="auto">
          <a:xfrm>
            <a:off x="0" y="4876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14" name="Line 25"/>
          <p:cNvSpPr>
            <a:spLocks noChangeShapeType="1"/>
          </p:cNvSpPr>
          <p:nvPr/>
        </p:nvSpPr>
        <p:spPr bwMode="auto">
          <a:xfrm>
            <a:off x="0" y="51816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15" name="Line 26"/>
          <p:cNvSpPr>
            <a:spLocks noChangeShapeType="1"/>
          </p:cNvSpPr>
          <p:nvPr/>
        </p:nvSpPr>
        <p:spPr bwMode="auto">
          <a:xfrm>
            <a:off x="0" y="55626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16" name="Line 27"/>
          <p:cNvSpPr>
            <a:spLocks noChangeShapeType="1"/>
          </p:cNvSpPr>
          <p:nvPr/>
        </p:nvSpPr>
        <p:spPr bwMode="auto">
          <a:xfrm>
            <a:off x="0" y="1981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17" name="Line 28"/>
          <p:cNvSpPr>
            <a:spLocks noChangeShapeType="1"/>
          </p:cNvSpPr>
          <p:nvPr/>
        </p:nvSpPr>
        <p:spPr bwMode="auto">
          <a:xfrm>
            <a:off x="0" y="17526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18" name="Text Box 29"/>
          <p:cNvSpPr txBox="1">
            <a:spLocks noChangeArrowheads="1"/>
          </p:cNvSpPr>
          <p:nvPr/>
        </p:nvSpPr>
        <p:spPr bwMode="auto">
          <a:xfrm>
            <a:off x="1371600" y="1676400"/>
            <a:ext cx="304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000"/>
              <a:t>        Balance Sheet</a:t>
            </a:r>
          </a:p>
        </p:txBody>
      </p:sp>
      <p:sp>
        <p:nvSpPr>
          <p:cNvPr id="63519" name="Line 30"/>
          <p:cNvSpPr>
            <a:spLocks noChangeShapeType="1"/>
          </p:cNvSpPr>
          <p:nvPr/>
        </p:nvSpPr>
        <p:spPr bwMode="auto">
          <a:xfrm>
            <a:off x="51816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5407" name="Text Box 31"/>
          <p:cNvSpPr txBox="1">
            <a:spLocks noChangeArrowheads="1"/>
          </p:cNvSpPr>
          <p:nvPr/>
        </p:nvSpPr>
        <p:spPr bwMode="auto">
          <a:xfrm>
            <a:off x="0" y="2667000"/>
            <a:ext cx="9144000" cy="457200"/>
          </a:xfrm>
          <a:prstGeom prst="rect">
            <a:avLst/>
          </a:prstGeom>
          <a:noFill/>
          <a:ln w="12700">
            <a:noFill/>
            <a:miter lim="800000"/>
            <a:headEnd/>
            <a:tailEnd/>
          </a:ln>
          <a:effectLst/>
        </p:spPr>
        <p:txBody>
          <a:bodyPr>
            <a:spAutoFit/>
          </a:bodyPr>
          <a:lstStyle/>
          <a:p>
            <a:pPr eaLnBrk="0" hangingPunct="0">
              <a:spcBef>
                <a:spcPct val="50000"/>
              </a:spcBef>
              <a:defRPr/>
            </a:pPr>
            <a:r>
              <a:rPr lang="en-US" sz="2400">
                <a:solidFill>
                  <a:schemeClr val="tx2"/>
                </a:solidFill>
                <a:effectLst>
                  <a:outerShdw blurRad="38100" dist="38100" dir="2700000" algn="tl">
                    <a:srgbClr val="C0C0C0"/>
                  </a:outerShdw>
                </a:effectLst>
                <a:latin typeface="Times New Roman" pitchFamily="18" charset="0"/>
                <a:cs typeface="+mn-cs"/>
              </a:rPr>
              <a:t>   </a:t>
            </a:r>
            <a:r>
              <a:rPr lang="en-US" sz="2400">
                <a:solidFill>
                  <a:srgbClr val="FD0129"/>
                </a:solidFill>
                <a:effectLst>
                  <a:outerShdw blurRad="38100" dist="38100" dir="2700000" algn="tl">
                    <a:srgbClr val="C0C0C0"/>
                  </a:outerShdw>
                </a:effectLst>
                <a:latin typeface="Times New Roman" pitchFamily="18" charset="0"/>
                <a:cs typeface="+mn-cs"/>
              </a:rPr>
              <a:t> </a:t>
            </a:r>
            <a:r>
              <a:rPr lang="en-US" sz="2000" b="1">
                <a:solidFill>
                  <a:srgbClr val="FD0129"/>
                </a:solidFill>
                <a:cs typeface="+mn-cs"/>
              </a:rPr>
              <a:t>8000               8000                                                                              8000 FA</a:t>
            </a:r>
            <a:endParaRPr lang="en-US" sz="2000" b="1">
              <a:solidFill>
                <a:schemeClr val="tx2"/>
              </a:solidFill>
              <a:effectLst>
                <a:outerShdw blurRad="38100" dist="38100" dir="2700000" algn="tl">
                  <a:srgbClr val="C0C0C0"/>
                </a:outerShdw>
              </a:effectLst>
              <a:cs typeface="+mn-cs"/>
            </a:endParaRPr>
          </a:p>
        </p:txBody>
      </p:sp>
      <p:sp>
        <p:nvSpPr>
          <p:cNvPr id="485408" name="Text Box 32"/>
          <p:cNvSpPr txBox="1">
            <a:spLocks noChangeArrowheads="1"/>
          </p:cNvSpPr>
          <p:nvPr/>
        </p:nvSpPr>
        <p:spPr bwMode="auto">
          <a:xfrm>
            <a:off x="0" y="3048000"/>
            <a:ext cx="9144000" cy="396875"/>
          </a:xfrm>
          <a:prstGeom prst="rect">
            <a:avLst/>
          </a:prstGeom>
          <a:noFill/>
          <a:ln w="12700">
            <a:noFill/>
            <a:miter lim="800000"/>
            <a:headEnd/>
            <a:tailEnd/>
          </a:ln>
          <a:effectLst/>
        </p:spPr>
        <p:txBody>
          <a:bodyPr>
            <a:spAutoFit/>
          </a:bodyPr>
          <a:lstStyle/>
          <a:p>
            <a:pPr eaLnBrk="0" hangingPunct="0">
              <a:spcBef>
                <a:spcPct val="50000"/>
              </a:spcBef>
              <a:defRPr/>
            </a:pPr>
            <a:r>
              <a:rPr lang="en-US" sz="2000" b="1">
                <a:solidFill>
                  <a:srgbClr val="990099"/>
                </a:solidFill>
                <a:cs typeface="+mn-cs"/>
              </a:rPr>
              <a:t>2  7360                             8000      640                                                    7360 FA</a:t>
            </a:r>
            <a:r>
              <a:rPr lang="en-US" sz="2000" b="1">
                <a:solidFill>
                  <a:schemeClr val="tx2"/>
                </a:solidFill>
                <a:effectLst>
                  <a:outerShdw blurRad="38100" dist="38100" dir="2700000" algn="tl">
                    <a:srgbClr val="C0C0C0"/>
                  </a:outerShdw>
                </a:effectLst>
                <a:cs typeface="+mn-cs"/>
              </a:rPr>
              <a:t> </a:t>
            </a:r>
          </a:p>
        </p:txBody>
      </p:sp>
      <p:sp>
        <p:nvSpPr>
          <p:cNvPr id="485409" name="Text Box 33"/>
          <p:cNvSpPr txBox="1">
            <a:spLocks noChangeArrowheads="1"/>
          </p:cNvSpPr>
          <p:nvPr/>
        </p:nvSpPr>
        <p:spPr bwMode="auto">
          <a:xfrm>
            <a:off x="762000" y="3810000"/>
            <a:ext cx="7315200" cy="2163763"/>
          </a:xfrm>
          <a:prstGeom prst="rect">
            <a:avLst/>
          </a:prstGeom>
          <a:solidFill>
            <a:srgbClr val="FFFF00"/>
          </a:solidFill>
          <a:ln w="38100">
            <a:solidFill>
              <a:srgbClr val="FD012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spcBef>
                <a:spcPct val="15000"/>
              </a:spcBef>
            </a:pPr>
            <a:r>
              <a:rPr lang="en-US" sz="2400" b="1">
                <a:solidFill>
                  <a:schemeClr val="tx2"/>
                </a:solidFill>
                <a:latin typeface="Times New Roman" pitchFamily="18" charset="0"/>
              </a:rPr>
              <a:t>The interest is INCLUDED in the Note Payable.  The interest must be subtracted to calculate the amount of cash the borrower receives on the issue date.</a:t>
            </a:r>
          </a:p>
          <a:p>
            <a:pPr>
              <a:lnSpc>
                <a:spcPct val="85000"/>
              </a:lnSpc>
              <a:spcBef>
                <a:spcPct val="15000"/>
              </a:spcBef>
            </a:pPr>
            <a:r>
              <a:rPr lang="en-US" sz="2400" b="1">
                <a:solidFill>
                  <a:schemeClr val="tx2"/>
                </a:solidFill>
                <a:latin typeface="Times New Roman" pitchFamily="18" charset="0"/>
              </a:rPr>
              <a:t>	Note Payable </a:t>
            </a:r>
            <a:r>
              <a:rPr lang="en-US" sz="1400" b="1">
                <a:solidFill>
                  <a:schemeClr val="tx2"/>
                </a:solidFill>
                <a:latin typeface="Times New Roman" pitchFamily="18" charset="0"/>
              </a:rPr>
              <a:t>(</a:t>
            </a:r>
            <a:r>
              <a:rPr lang="en-US" sz="1600" b="1">
                <a:solidFill>
                  <a:schemeClr val="tx2"/>
                </a:solidFill>
                <a:latin typeface="Times New Roman" pitchFamily="18" charset="0"/>
              </a:rPr>
              <a:t>Face Value)</a:t>
            </a:r>
            <a:r>
              <a:rPr lang="en-US" sz="2400" b="1">
                <a:solidFill>
                  <a:schemeClr val="tx2"/>
                </a:solidFill>
                <a:latin typeface="Times New Roman" pitchFamily="18" charset="0"/>
              </a:rPr>
              <a:t>	   $8000</a:t>
            </a:r>
          </a:p>
          <a:p>
            <a:pPr>
              <a:lnSpc>
                <a:spcPct val="85000"/>
              </a:lnSpc>
              <a:spcBef>
                <a:spcPct val="15000"/>
              </a:spcBef>
            </a:pPr>
            <a:r>
              <a:rPr lang="en-US" sz="2400" b="1">
                <a:solidFill>
                  <a:schemeClr val="tx2"/>
                </a:solidFill>
                <a:latin typeface="Times New Roman" pitchFamily="18" charset="0"/>
              </a:rPr>
              <a:t>	Interest  ($8000 x .08 x </a:t>
            </a:r>
            <a:r>
              <a:rPr lang="en-US" sz="2400" b="1" baseline="30000">
                <a:solidFill>
                  <a:schemeClr val="tx2"/>
                </a:solidFill>
                <a:latin typeface="Times New Roman" pitchFamily="18" charset="0"/>
              </a:rPr>
              <a:t>12</a:t>
            </a:r>
            <a:r>
              <a:rPr lang="en-US" sz="2400" b="1">
                <a:solidFill>
                  <a:schemeClr val="tx2"/>
                </a:solidFill>
                <a:latin typeface="Times New Roman" pitchFamily="18" charset="0"/>
              </a:rPr>
              <a:t>/</a:t>
            </a:r>
            <a:r>
              <a:rPr lang="en-US" sz="2400" b="1" baseline="-25000">
                <a:solidFill>
                  <a:schemeClr val="tx2"/>
                </a:solidFill>
                <a:latin typeface="Times New Roman" pitchFamily="18" charset="0"/>
              </a:rPr>
              <a:t>12</a:t>
            </a:r>
            <a:r>
              <a:rPr lang="en-US" sz="2400" b="1">
                <a:solidFill>
                  <a:schemeClr val="tx2"/>
                </a:solidFill>
                <a:latin typeface="Times New Roman" pitchFamily="18" charset="0"/>
              </a:rPr>
              <a:t>)   </a:t>
            </a:r>
            <a:r>
              <a:rPr lang="en-US" sz="2400" b="1" u="sng">
                <a:solidFill>
                  <a:schemeClr val="tx2"/>
                </a:solidFill>
                <a:latin typeface="Times New Roman" pitchFamily="18" charset="0"/>
              </a:rPr>
              <a:t>  </a:t>
            </a:r>
            <a:r>
              <a:rPr lang="en-US" b="1" u="sng">
                <a:solidFill>
                  <a:schemeClr val="tx2"/>
                </a:solidFill>
                <a:latin typeface="Times New Roman" pitchFamily="18" charset="0"/>
              </a:rPr>
              <a:t>  </a:t>
            </a:r>
            <a:r>
              <a:rPr lang="en-US" sz="2400" b="1" u="sng">
                <a:solidFill>
                  <a:schemeClr val="tx2"/>
                </a:solidFill>
                <a:latin typeface="Times New Roman" pitchFamily="18" charset="0"/>
              </a:rPr>
              <a:t>(640)</a:t>
            </a:r>
            <a:r>
              <a:rPr lang="en-US" sz="2400" b="1">
                <a:solidFill>
                  <a:schemeClr val="tx2"/>
                </a:solidFill>
                <a:latin typeface="Times New Roman" pitchFamily="18" charset="0"/>
              </a:rPr>
              <a:t>  </a:t>
            </a:r>
          </a:p>
          <a:p>
            <a:pPr>
              <a:lnSpc>
                <a:spcPct val="85000"/>
              </a:lnSpc>
              <a:spcBef>
                <a:spcPct val="15000"/>
              </a:spcBef>
            </a:pPr>
            <a:r>
              <a:rPr lang="en-US" sz="2400" b="1">
                <a:solidFill>
                  <a:schemeClr val="tx2"/>
                </a:solidFill>
                <a:latin typeface="Times New Roman" pitchFamily="18" charset="0"/>
              </a:rPr>
              <a:t>	Cash to borrower		   $7360 </a:t>
            </a:r>
            <a:r>
              <a:rPr lang="en-US" sz="1400" b="1">
                <a:solidFill>
                  <a:schemeClr val="tx2"/>
                </a:solidFill>
                <a:latin typeface="Times New Roman" pitchFamily="18" charset="0"/>
              </a:rPr>
              <a:t>(Carrying value)</a:t>
            </a:r>
          </a:p>
        </p:txBody>
      </p:sp>
      <p:sp>
        <p:nvSpPr>
          <p:cNvPr id="485410" name="Line 34"/>
          <p:cNvSpPr>
            <a:spLocks noChangeShapeType="1"/>
          </p:cNvSpPr>
          <p:nvPr/>
        </p:nvSpPr>
        <p:spPr bwMode="auto">
          <a:xfrm flipH="1" flipV="1">
            <a:off x="914400" y="3429000"/>
            <a:ext cx="4724400" cy="2209800"/>
          </a:xfrm>
          <a:prstGeom prst="line">
            <a:avLst/>
          </a:prstGeom>
          <a:noFill/>
          <a:ln w="2857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85409">
                                            <p:txEl>
                                              <p:charRg st="4294967295" end="4294967295"/>
                                            </p:txEl>
                                          </p:spTgt>
                                        </p:tgtEl>
                                        <p:attrNameLst>
                                          <p:attrName>style.visibility</p:attrName>
                                        </p:attrNameLst>
                                      </p:cBhvr>
                                      <p:to>
                                        <p:strVal val="visible"/>
                                      </p:to>
                                    </p:set>
                                    <p:anim calcmode="lin" valueType="num">
                                      <p:cBhvr additive="base">
                                        <p:cTn id="7" dur="500" fill="hold"/>
                                        <p:tgtEl>
                                          <p:spTgt spid="485409">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5409">
                                            <p:txEl>
                                              <p:charRg st="4294967295" end="4294967295"/>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5408"/>
                                        </p:tgtEl>
                                        <p:attrNameLst>
                                          <p:attrName>style.visibility</p:attrName>
                                        </p:attrNameLst>
                                      </p:cBhvr>
                                      <p:to>
                                        <p:strVal val="visible"/>
                                      </p:to>
                                    </p:set>
                                    <p:anim calcmode="lin" valueType="num">
                                      <p:cBhvr additive="base">
                                        <p:cTn id="13" dur="500" fill="hold"/>
                                        <p:tgtEl>
                                          <p:spTgt spid="485408"/>
                                        </p:tgtEl>
                                        <p:attrNameLst>
                                          <p:attrName>ppt_x</p:attrName>
                                        </p:attrNameLst>
                                      </p:cBhvr>
                                      <p:tavLst>
                                        <p:tav tm="0">
                                          <p:val>
                                            <p:strVal val="0-#ppt_w/2"/>
                                          </p:val>
                                        </p:tav>
                                        <p:tav tm="100000">
                                          <p:val>
                                            <p:strVal val="#ppt_x"/>
                                          </p:val>
                                        </p:tav>
                                      </p:tavLst>
                                    </p:anim>
                                    <p:anim calcmode="lin" valueType="num">
                                      <p:cBhvr additive="base">
                                        <p:cTn id="14" dur="500" fill="hold"/>
                                        <p:tgtEl>
                                          <p:spTgt spid="485408"/>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485410"/>
                                        </p:tgtEl>
                                        <p:attrNameLst>
                                          <p:attrName>style.visibility</p:attrName>
                                        </p:attrNameLst>
                                      </p:cBhvr>
                                      <p:to>
                                        <p:strVal val="visible"/>
                                      </p:to>
                                    </p:set>
                                    <p:animEffect transition="in" filter="wipe(down)">
                                      <p:cBhvr>
                                        <p:cTn id="18" dur="500"/>
                                        <p:tgtEl>
                                          <p:spTgt spid="485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408" grpId="0" autoUpdateAnimBg="0"/>
      <p:bldP spid="485409" grpId="0" autoUpdateAnimBg="0"/>
      <p:bldP spid="48541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37A58D6F-0AFE-4C1E-8858-3E20C449AE27}" type="slidenum">
              <a:rPr lang="en-US" smtClean="0"/>
              <a:pPr eaLnBrk="1" hangingPunct="1">
                <a:defRPr/>
              </a:pPr>
              <a:t>62</a:t>
            </a:fld>
            <a:endParaRPr lang="en-US" smtClean="0"/>
          </a:p>
        </p:txBody>
      </p:sp>
      <p:sp>
        <p:nvSpPr>
          <p:cNvPr id="6451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4516"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62852" name="Rectangle 4"/>
          <p:cNvSpPr>
            <a:spLocks noGrp="1" noChangeArrowheads="1"/>
          </p:cNvSpPr>
          <p:nvPr>
            <p:ph type="title"/>
          </p:nvPr>
        </p:nvSpPr>
        <p:spPr>
          <a:xfrm>
            <a:off x="838200" y="0"/>
            <a:ext cx="7848600" cy="1371600"/>
          </a:xfrm>
          <a:effectLst>
            <a:outerShdw dist="13470" dir="2700000" algn="ctr" rotWithShape="0">
              <a:schemeClr val="bg2"/>
            </a:outerShdw>
          </a:effectLst>
        </p:spPr>
        <p:txBody>
          <a:bodyPr lIns="90488" tIns="44450" rIns="90488" bIns="44450"/>
          <a:lstStyle/>
          <a:p>
            <a:pPr eaLnBrk="1" hangingPunct="1">
              <a:defRPr/>
            </a:pPr>
            <a:r>
              <a:rPr lang="en-US" sz="2400" b="1" smtClean="0">
                <a:solidFill>
                  <a:srgbClr val="990099"/>
                </a:solidFill>
              </a:rPr>
              <a:t>T</a:t>
            </a:r>
            <a:r>
              <a:rPr lang="en-US" sz="2400" b="1" smtClean="0">
                <a:solidFill>
                  <a:srgbClr val="990099"/>
                </a:solidFill>
                <a:effectLst>
                  <a:outerShdw blurRad="38100" dist="38100" dir="2700000" algn="tl">
                    <a:srgbClr val="C0C0C0"/>
                  </a:outerShdw>
                </a:effectLst>
              </a:rPr>
              <a:t>2:  On Oct. 1, 2004 Cell-it issued an $8,000 face</a:t>
            </a:r>
            <a:br>
              <a:rPr lang="en-US" sz="2400" b="1" smtClean="0">
                <a:solidFill>
                  <a:srgbClr val="990099"/>
                </a:solidFill>
                <a:effectLst>
                  <a:outerShdw blurRad="38100" dist="38100" dir="2700000" algn="tl">
                    <a:srgbClr val="C0C0C0"/>
                  </a:outerShdw>
                </a:effectLst>
              </a:rPr>
            </a:br>
            <a:r>
              <a:rPr lang="en-US" sz="2400" b="1" smtClean="0">
                <a:solidFill>
                  <a:srgbClr val="990099"/>
                </a:solidFill>
                <a:effectLst>
                  <a:outerShdw blurRad="38100" dist="38100" dir="2700000" algn="tl">
                    <a:srgbClr val="C0C0C0"/>
                  </a:outerShdw>
                </a:effectLst>
              </a:rPr>
              <a:t>        value, one year note payable discounted at</a:t>
            </a:r>
            <a:br>
              <a:rPr lang="en-US" sz="2400" b="1" smtClean="0">
                <a:solidFill>
                  <a:srgbClr val="990099"/>
                </a:solidFill>
                <a:effectLst>
                  <a:outerShdw blurRad="38100" dist="38100" dir="2700000" algn="tl">
                    <a:srgbClr val="C0C0C0"/>
                  </a:outerShdw>
                </a:effectLst>
              </a:rPr>
            </a:br>
            <a:r>
              <a:rPr lang="en-US" sz="2400" b="1" smtClean="0">
                <a:solidFill>
                  <a:srgbClr val="990099"/>
                </a:solidFill>
                <a:effectLst>
                  <a:outerShdw blurRad="38100" dist="38100" dir="2700000" algn="tl">
                    <a:srgbClr val="C0C0C0"/>
                  </a:outerShdw>
                </a:effectLst>
              </a:rPr>
              <a:t>        8%. (A noninterest bearing note.)</a:t>
            </a:r>
            <a:endParaRPr lang="en-US" sz="2400" b="1" smtClean="0"/>
          </a:p>
        </p:txBody>
      </p:sp>
      <p:sp>
        <p:nvSpPr>
          <p:cNvPr id="64518" name="Rectangle 5"/>
          <p:cNvSpPr>
            <a:spLocks noGrp="1" noChangeArrowheads="1"/>
          </p:cNvSpPr>
          <p:nvPr>
            <p:ph type="body" idx="1"/>
          </p:nvPr>
        </p:nvSpPr>
        <p:spPr>
          <a:xfrm>
            <a:off x="0" y="1905000"/>
            <a:ext cx="9144000" cy="4495800"/>
          </a:xfrm>
        </p:spPr>
        <p:txBody>
          <a:bodyPr lIns="90488" tIns="44450" rIns="90488" bIns="44450"/>
          <a:lstStyle/>
          <a:p>
            <a:pPr marL="285750" indent="-285750" eaLnBrk="1" hangingPunct="1">
              <a:buFontTx/>
              <a:buNone/>
              <a:tabLst>
                <a:tab pos="457200" algn="l"/>
                <a:tab pos="1828800" algn="l"/>
                <a:tab pos="2514600" algn="l"/>
                <a:tab pos="3886200" algn="l"/>
                <a:tab pos="4572000" algn="l"/>
                <a:tab pos="6057900" algn="l"/>
                <a:tab pos="6400800" algn="l"/>
              </a:tabLst>
            </a:pPr>
            <a:r>
              <a:rPr lang="en-US" sz="2200" smtClean="0"/>
              <a:t>  </a:t>
            </a:r>
            <a:r>
              <a:rPr lang="en-US" sz="2000" smtClean="0"/>
              <a:t>Assets =                 Liabilities              +    Equity          Inc. State.       Cashflow</a:t>
            </a:r>
            <a:endParaRPr lang="en-US" sz="2400" smtClean="0"/>
          </a:p>
          <a:p>
            <a:pPr marL="285750" indent="-285750" eaLnBrk="1" hangingPunct="1">
              <a:buFontTx/>
              <a:buNone/>
              <a:tabLst>
                <a:tab pos="457200" algn="l"/>
                <a:tab pos="1828800" algn="l"/>
                <a:tab pos="2514600" algn="l"/>
                <a:tab pos="3886200" algn="l"/>
                <a:tab pos="4572000" algn="l"/>
                <a:tab pos="6057900" algn="l"/>
                <a:tab pos="6400800" algn="l"/>
              </a:tabLst>
            </a:pPr>
            <a:r>
              <a:rPr lang="en-US" sz="2000" smtClean="0"/>
              <a:t>   Cash  = I/P + N/P(1) + N/P(2) - Disc.+C.Stk+R.E.  Rev.- Exp.= N. I.   </a:t>
            </a:r>
            <a:r>
              <a:rPr lang="en-US" sz="1800" smtClean="0"/>
              <a:t>OA,IA,FA</a:t>
            </a:r>
            <a:endParaRPr lang="en-US" sz="2000" smtClean="0"/>
          </a:p>
          <a:p>
            <a:pPr marL="285750" indent="-285750" eaLnBrk="1" hangingPunct="1">
              <a:buFontTx/>
              <a:buNone/>
              <a:tabLst>
                <a:tab pos="457200" algn="l"/>
                <a:tab pos="1828800" algn="l"/>
                <a:tab pos="2514600" algn="l"/>
                <a:tab pos="3886200" algn="l"/>
                <a:tab pos="4572000" algn="l"/>
                <a:tab pos="6057900" algn="l"/>
                <a:tab pos="6400800" algn="l"/>
              </a:tabLst>
            </a:pPr>
            <a:r>
              <a:rPr lang="en-US" sz="2000" smtClean="0"/>
              <a:t>1             					</a:t>
            </a:r>
            <a:endParaRPr lang="en-US" sz="2400" smtClean="0"/>
          </a:p>
          <a:p>
            <a:pPr marL="685800" lvl="1" indent="-228600" eaLnBrk="1" hangingPunct="1">
              <a:buFontTx/>
              <a:buNone/>
              <a:tabLst>
                <a:tab pos="457200" algn="l"/>
                <a:tab pos="1828800" algn="l"/>
                <a:tab pos="2514600" algn="l"/>
                <a:tab pos="3886200" algn="l"/>
                <a:tab pos="4572000" algn="l"/>
                <a:tab pos="6057900" algn="l"/>
                <a:tab pos="6400800" algn="l"/>
              </a:tabLst>
            </a:pPr>
            <a:endParaRPr lang="en-US" sz="2200" smtClean="0"/>
          </a:p>
          <a:p>
            <a:pPr marL="285750" indent="-285750" eaLnBrk="1" hangingPunct="1">
              <a:buFontTx/>
              <a:buNone/>
              <a:tabLst>
                <a:tab pos="457200" algn="l"/>
                <a:tab pos="1828800" algn="l"/>
                <a:tab pos="2514600" algn="l"/>
                <a:tab pos="3886200" algn="l"/>
                <a:tab pos="4572000" algn="l"/>
                <a:tab pos="6057900" algn="l"/>
                <a:tab pos="6400800" algn="l"/>
              </a:tabLst>
            </a:pPr>
            <a:endParaRPr lang="en-US" sz="2400" smtClean="0">
              <a:solidFill>
                <a:schemeClr val="tx2"/>
              </a:solidFill>
            </a:endParaRPr>
          </a:p>
          <a:p>
            <a:pPr marL="285750" indent="-285750" eaLnBrk="1" hangingPunct="1">
              <a:buFontTx/>
              <a:buNone/>
              <a:tabLst>
                <a:tab pos="457200" algn="l"/>
                <a:tab pos="1828800" algn="l"/>
                <a:tab pos="2514600" algn="l"/>
                <a:tab pos="3886200" algn="l"/>
                <a:tab pos="4572000" algn="l"/>
                <a:tab pos="6057900" algn="l"/>
                <a:tab pos="6400800" algn="l"/>
              </a:tabLst>
            </a:pPr>
            <a:endParaRPr lang="en-US" sz="2400" smtClean="0">
              <a:solidFill>
                <a:schemeClr val="tx2"/>
              </a:solidFill>
            </a:endParaRPr>
          </a:p>
          <a:p>
            <a:pPr marL="285750" indent="-285750" eaLnBrk="1" hangingPunct="1">
              <a:buFontTx/>
              <a:buNone/>
              <a:tabLst>
                <a:tab pos="457200" algn="l"/>
                <a:tab pos="1828800" algn="l"/>
                <a:tab pos="2514600" algn="l"/>
                <a:tab pos="3886200" algn="l"/>
                <a:tab pos="4572000" algn="l"/>
                <a:tab pos="6057900" algn="l"/>
                <a:tab pos="6400800" algn="l"/>
              </a:tabLst>
            </a:pPr>
            <a:endParaRPr lang="en-US" sz="2400" smtClean="0">
              <a:solidFill>
                <a:schemeClr val="tx2"/>
              </a:solidFill>
            </a:endParaRPr>
          </a:p>
          <a:p>
            <a:pPr marL="285750" indent="-285750" eaLnBrk="1" hangingPunct="1">
              <a:tabLst>
                <a:tab pos="457200" algn="l"/>
                <a:tab pos="1828800" algn="l"/>
                <a:tab pos="2514600" algn="l"/>
                <a:tab pos="3886200" algn="l"/>
                <a:tab pos="4572000" algn="l"/>
                <a:tab pos="6057900" algn="l"/>
                <a:tab pos="6400800" algn="l"/>
              </a:tabLst>
            </a:pPr>
            <a:endParaRPr lang="en-US" sz="2400" smtClean="0">
              <a:solidFill>
                <a:schemeClr val="tx2"/>
              </a:solidFill>
            </a:endParaRPr>
          </a:p>
          <a:p>
            <a:pPr marL="285750" indent="-285750" eaLnBrk="1" hangingPunct="1">
              <a:tabLst>
                <a:tab pos="457200" algn="l"/>
                <a:tab pos="1828800" algn="l"/>
                <a:tab pos="2514600" algn="l"/>
                <a:tab pos="3886200" algn="l"/>
                <a:tab pos="4572000" algn="l"/>
                <a:tab pos="6057900" algn="l"/>
                <a:tab pos="6400800" algn="l"/>
              </a:tabLst>
            </a:pPr>
            <a:endParaRPr lang="en-US" sz="2400" smtClean="0">
              <a:solidFill>
                <a:schemeClr val="tx2"/>
              </a:solidFill>
            </a:endParaRPr>
          </a:p>
          <a:p>
            <a:pPr marL="285750" indent="-285750" eaLnBrk="1" hangingPunct="1">
              <a:buFontTx/>
              <a:buNone/>
              <a:tabLst>
                <a:tab pos="457200" algn="l"/>
                <a:tab pos="1828800" algn="l"/>
                <a:tab pos="2514600" algn="l"/>
                <a:tab pos="3886200" algn="l"/>
                <a:tab pos="4572000" algn="l"/>
                <a:tab pos="6057900" algn="l"/>
                <a:tab pos="6400800" algn="l"/>
              </a:tabLst>
            </a:pPr>
            <a:endParaRPr lang="en-US" sz="2400" smtClean="0">
              <a:solidFill>
                <a:schemeClr val="tx2"/>
              </a:solidFill>
            </a:endParaRPr>
          </a:p>
        </p:txBody>
      </p:sp>
      <p:sp>
        <p:nvSpPr>
          <p:cNvPr id="64519" name="Line 6"/>
          <p:cNvSpPr>
            <a:spLocks noChangeShapeType="1"/>
          </p:cNvSpPr>
          <p:nvPr/>
        </p:nvSpPr>
        <p:spPr bwMode="auto">
          <a:xfrm>
            <a:off x="0" y="22860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20" name="Line 7"/>
          <p:cNvSpPr>
            <a:spLocks noChangeShapeType="1"/>
          </p:cNvSpPr>
          <p:nvPr/>
        </p:nvSpPr>
        <p:spPr bwMode="auto">
          <a:xfrm>
            <a:off x="0" y="26670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21" name="Line 8"/>
          <p:cNvSpPr>
            <a:spLocks noChangeShapeType="1"/>
          </p:cNvSpPr>
          <p:nvPr/>
        </p:nvSpPr>
        <p:spPr bwMode="auto">
          <a:xfrm flipH="1">
            <a:off x="228600" y="1752600"/>
            <a:ext cx="0" cy="4267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22" name="Line 9"/>
          <p:cNvSpPr>
            <a:spLocks noChangeShapeType="1"/>
          </p:cNvSpPr>
          <p:nvPr/>
        </p:nvSpPr>
        <p:spPr bwMode="auto">
          <a:xfrm>
            <a:off x="10668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23" name="Line 10"/>
          <p:cNvSpPr>
            <a:spLocks noChangeShapeType="1"/>
          </p:cNvSpPr>
          <p:nvPr/>
        </p:nvSpPr>
        <p:spPr bwMode="auto">
          <a:xfrm>
            <a:off x="0" y="60198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24" name="Line 11"/>
          <p:cNvSpPr>
            <a:spLocks noChangeShapeType="1"/>
          </p:cNvSpPr>
          <p:nvPr/>
        </p:nvSpPr>
        <p:spPr bwMode="auto">
          <a:xfrm>
            <a:off x="17526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25" name="Line 12"/>
          <p:cNvSpPr>
            <a:spLocks noChangeShapeType="1"/>
          </p:cNvSpPr>
          <p:nvPr/>
        </p:nvSpPr>
        <p:spPr bwMode="auto">
          <a:xfrm>
            <a:off x="27432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26" name="Line 13"/>
          <p:cNvSpPr>
            <a:spLocks noChangeShapeType="1"/>
          </p:cNvSpPr>
          <p:nvPr/>
        </p:nvSpPr>
        <p:spPr bwMode="auto">
          <a:xfrm>
            <a:off x="37338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27" name="Line 14"/>
          <p:cNvSpPr>
            <a:spLocks noChangeShapeType="1"/>
          </p:cNvSpPr>
          <p:nvPr/>
        </p:nvSpPr>
        <p:spPr bwMode="auto">
          <a:xfrm>
            <a:off x="44958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28" name="Line 15"/>
          <p:cNvSpPr>
            <a:spLocks noChangeShapeType="1"/>
          </p:cNvSpPr>
          <p:nvPr/>
        </p:nvSpPr>
        <p:spPr bwMode="auto">
          <a:xfrm>
            <a:off x="5867400" y="1752600"/>
            <a:ext cx="0" cy="426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29" name="Line 16"/>
          <p:cNvSpPr>
            <a:spLocks noChangeShapeType="1"/>
          </p:cNvSpPr>
          <p:nvPr/>
        </p:nvSpPr>
        <p:spPr bwMode="auto">
          <a:xfrm>
            <a:off x="64770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30" name="Line 17"/>
          <p:cNvSpPr>
            <a:spLocks noChangeShapeType="1"/>
          </p:cNvSpPr>
          <p:nvPr/>
        </p:nvSpPr>
        <p:spPr bwMode="auto">
          <a:xfrm>
            <a:off x="71628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31" name="Line 18"/>
          <p:cNvSpPr>
            <a:spLocks noChangeShapeType="1"/>
          </p:cNvSpPr>
          <p:nvPr/>
        </p:nvSpPr>
        <p:spPr bwMode="auto">
          <a:xfrm>
            <a:off x="7848600" y="1752600"/>
            <a:ext cx="0" cy="426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32" name="Line 19"/>
          <p:cNvSpPr>
            <a:spLocks noChangeShapeType="1"/>
          </p:cNvSpPr>
          <p:nvPr/>
        </p:nvSpPr>
        <p:spPr bwMode="auto">
          <a:xfrm>
            <a:off x="0" y="3048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33" name="Line 20"/>
          <p:cNvSpPr>
            <a:spLocks noChangeShapeType="1"/>
          </p:cNvSpPr>
          <p:nvPr/>
        </p:nvSpPr>
        <p:spPr bwMode="auto">
          <a:xfrm>
            <a:off x="0" y="3429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34" name="Line 21"/>
          <p:cNvSpPr>
            <a:spLocks noChangeShapeType="1"/>
          </p:cNvSpPr>
          <p:nvPr/>
        </p:nvSpPr>
        <p:spPr bwMode="auto">
          <a:xfrm>
            <a:off x="0" y="3810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35" name="Line 22"/>
          <p:cNvSpPr>
            <a:spLocks noChangeShapeType="1"/>
          </p:cNvSpPr>
          <p:nvPr/>
        </p:nvSpPr>
        <p:spPr bwMode="auto">
          <a:xfrm>
            <a:off x="0" y="4114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36" name="Line 23"/>
          <p:cNvSpPr>
            <a:spLocks noChangeShapeType="1"/>
          </p:cNvSpPr>
          <p:nvPr/>
        </p:nvSpPr>
        <p:spPr bwMode="auto">
          <a:xfrm>
            <a:off x="0" y="4495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37" name="Line 24"/>
          <p:cNvSpPr>
            <a:spLocks noChangeShapeType="1"/>
          </p:cNvSpPr>
          <p:nvPr/>
        </p:nvSpPr>
        <p:spPr bwMode="auto">
          <a:xfrm>
            <a:off x="0" y="4876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38" name="Line 25"/>
          <p:cNvSpPr>
            <a:spLocks noChangeShapeType="1"/>
          </p:cNvSpPr>
          <p:nvPr/>
        </p:nvSpPr>
        <p:spPr bwMode="auto">
          <a:xfrm>
            <a:off x="0" y="51816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39" name="Line 26"/>
          <p:cNvSpPr>
            <a:spLocks noChangeShapeType="1"/>
          </p:cNvSpPr>
          <p:nvPr/>
        </p:nvSpPr>
        <p:spPr bwMode="auto">
          <a:xfrm>
            <a:off x="0" y="55626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40" name="Line 27"/>
          <p:cNvSpPr>
            <a:spLocks noChangeShapeType="1"/>
          </p:cNvSpPr>
          <p:nvPr/>
        </p:nvSpPr>
        <p:spPr bwMode="auto">
          <a:xfrm>
            <a:off x="0" y="1981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41" name="Line 28"/>
          <p:cNvSpPr>
            <a:spLocks noChangeShapeType="1"/>
          </p:cNvSpPr>
          <p:nvPr/>
        </p:nvSpPr>
        <p:spPr bwMode="auto">
          <a:xfrm>
            <a:off x="0" y="17526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42" name="Text Box 29"/>
          <p:cNvSpPr txBox="1">
            <a:spLocks noChangeArrowheads="1"/>
          </p:cNvSpPr>
          <p:nvPr/>
        </p:nvSpPr>
        <p:spPr bwMode="auto">
          <a:xfrm>
            <a:off x="1371600" y="1676400"/>
            <a:ext cx="304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000"/>
              <a:t>        Balance Sheet</a:t>
            </a:r>
          </a:p>
        </p:txBody>
      </p:sp>
      <p:sp>
        <p:nvSpPr>
          <p:cNvPr id="64543" name="Line 30"/>
          <p:cNvSpPr>
            <a:spLocks noChangeShapeType="1"/>
          </p:cNvSpPr>
          <p:nvPr/>
        </p:nvSpPr>
        <p:spPr bwMode="auto">
          <a:xfrm>
            <a:off x="51816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2879" name="Text Box 31"/>
          <p:cNvSpPr txBox="1">
            <a:spLocks noChangeArrowheads="1"/>
          </p:cNvSpPr>
          <p:nvPr/>
        </p:nvSpPr>
        <p:spPr bwMode="auto">
          <a:xfrm>
            <a:off x="0" y="2667000"/>
            <a:ext cx="9144000" cy="457200"/>
          </a:xfrm>
          <a:prstGeom prst="rect">
            <a:avLst/>
          </a:prstGeom>
          <a:noFill/>
          <a:ln w="12700">
            <a:noFill/>
            <a:miter lim="800000"/>
            <a:headEnd/>
            <a:tailEnd/>
          </a:ln>
          <a:effectLst/>
        </p:spPr>
        <p:txBody>
          <a:bodyPr>
            <a:spAutoFit/>
          </a:bodyPr>
          <a:lstStyle/>
          <a:p>
            <a:pPr eaLnBrk="0" hangingPunct="0">
              <a:spcBef>
                <a:spcPct val="50000"/>
              </a:spcBef>
              <a:defRPr/>
            </a:pPr>
            <a:r>
              <a:rPr lang="en-US" sz="2400">
                <a:solidFill>
                  <a:schemeClr val="tx2"/>
                </a:solidFill>
                <a:effectLst>
                  <a:outerShdw blurRad="38100" dist="38100" dir="2700000" algn="tl">
                    <a:srgbClr val="C0C0C0"/>
                  </a:outerShdw>
                </a:effectLst>
                <a:latin typeface="Times New Roman" pitchFamily="18" charset="0"/>
                <a:cs typeface="+mn-cs"/>
              </a:rPr>
              <a:t>   </a:t>
            </a:r>
            <a:r>
              <a:rPr lang="en-US" sz="2400">
                <a:solidFill>
                  <a:srgbClr val="FD0129"/>
                </a:solidFill>
                <a:effectLst>
                  <a:outerShdw blurRad="38100" dist="38100" dir="2700000" algn="tl">
                    <a:srgbClr val="C0C0C0"/>
                  </a:outerShdw>
                </a:effectLst>
                <a:latin typeface="Times New Roman" pitchFamily="18" charset="0"/>
                <a:cs typeface="+mn-cs"/>
              </a:rPr>
              <a:t> </a:t>
            </a:r>
            <a:r>
              <a:rPr lang="en-US" sz="2000" b="1">
                <a:solidFill>
                  <a:srgbClr val="FD0129"/>
                </a:solidFill>
                <a:cs typeface="+mn-cs"/>
              </a:rPr>
              <a:t>8000               8000                                                                              8000 FA</a:t>
            </a:r>
            <a:endParaRPr lang="en-US" sz="2000" b="1">
              <a:solidFill>
                <a:schemeClr val="tx2"/>
              </a:solidFill>
              <a:effectLst>
                <a:outerShdw blurRad="38100" dist="38100" dir="2700000" algn="tl">
                  <a:srgbClr val="C0C0C0"/>
                </a:outerShdw>
              </a:effectLst>
              <a:cs typeface="+mn-cs"/>
            </a:endParaRPr>
          </a:p>
        </p:txBody>
      </p:sp>
      <p:sp>
        <p:nvSpPr>
          <p:cNvPr id="462880" name="Text Box 32"/>
          <p:cNvSpPr txBox="1">
            <a:spLocks noChangeArrowheads="1"/>
          </p:cNvSpPr>
          <p:nvPr/>
        </p:nvSpPr>
        <p:spPr bwMode="auto">
          <a:xfrm>
            <a:off x="0" y="3048000"/>
            <a:ext cx="9144000" cy="396875"/>
          </a:xfrm>
          <a:prstGeom prst="rect">
            <a:avLst/>
          </a:prstGeom>
          <a:noFill/>
          <a:ln w="12700">
            <a:noFill/>
            <a:miter lim="800000"/>
            <a:headEnd/>
            <a:tailEnd/>
          </a:ln>
          <a:effectLst/>
        </p:spPr>
        <p:txBody>
          <a:bodyPr>
            <a:spAutoFit/>
          </a:bodyPr>
          <a:lstStyle/>
          <a:p>
            <a:pPr eaLnBrk="0" hangingPunct="0">
              <a:spcBef>
                <a:spcPct val="50000"/>
              </a:spcBef>
              <a:defRPr/>
            </a:pPr>
            <a:r>
              <a:rPr lang="en-US" sz="2000" b="1">
                <a:solidFill>
                  <a:srgbClr val="990099"/>
                </a:solidFill>
                <a:cs typeface="+mn-cs"/>
              </a:rPr>
              <a:t>2  7360                             8000      640                                                    7360 FA</a:t>
            </a:r>
            <a:r>
              <a:rPr lang="en-US" sz="2000" b="1">
                <a:solidFill>
                  <a:schemeClr val="tx2"/>
                </a:solidFill>
                <a:effectLst>
                  <a:outerShdw blurRad="38100" dist="38100" dir="2700000" algn="tl">
                    <a:srgbClr val="C0C0C0"/>
                  </a:outerShdw>
                </a:effectLst>
                <a:cs typeface="+mn-cs"/>
              </a:rPr>
              <a:t> </a:t>
            </a:r>
          </a:p>
        </p:txBody>
      </p:sp>
      <p:sp>
        <p:nvSpPr>
          <p:cNvPr id="462881" name="Text Box 33"/>
          <p:cNvSpPr txBox="1">
            <a:spLocks noChangeArrowheads="1"/>
          </p:cNvSpPr>
          <p:nvPr/>
        </p:nvSpPr>
        <p:spPr bwMode="auto">
          <a:xfrm>
            <a:off x="762000" y="3810000"/>
            <a:ext cx="7315200" cy="2163763"/>
          </a:xfrm>
          <a:prstGeom prst="rect">
            <a:avLst/>
          </a:prstGeom>
          <a:solidFill>
            <a:srgbClr val="FFFF00"/>
          </a:solidFill>
          <a:ln w="38100">
            <a:solidFill>
              <a:srgbClr val="FD012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spcBef>
                <a:spcPct val="15000"/>
              </a:spcBef>
            </a:pPr>
            <a:r>
              <a:rPr lang="en-US" sz="2400" b="1">
                <a:solidFill>
                  <a:schemeClr val="tx2"/>
                </a:solidFill>
                <a:latin typeface="Times New Roman" pitchFamily="18" charset="0"/>
              </a:rPr>
              <a:t>The interest is INCLUDED in the Note Payable.  The interest must be subtracted to calculate the amount of cash the borrower receives on the issue date.</a:t>
            </a:r>
          </a:p>
          <a:p>
            <a:pPr>
              <a:lnSpc>
                <a:spcPct val="85000"/>
              </a:lnSpc>
              <a:spcBef>
                <a:spcPct val="15000"/>
              </a:spcBef>
            </a:pPr>
            <a:r>
              <a:rPr lang="en-US" sz="2400" b="1">
                <a:solidFill>
                  <a:schemeClr val="tx2"/>
                </a:solidFill>
                <a:latin typeface="Times New Roman" pitchFamily="18" charset="0"/>
              </a:rPr>
              <a:t>	Note Payable </a:t>
            </a:r>
            <a:r>
              <a:rPr lang="en-US" sz="1400" b="1">
                <a:solidFill>
                  <a:schemeClr val="tx2"/>
                </a:solidFill>
                <a:latin typeface="Times New Roman" pitchFamily="18" charset="0"/>
              </a:rPr>
              <a:t>(</a:t>
            </a:r>
            <a:r>
              <a:rPr lang="en-US" sz="1600" b="1">
                <a:solidFill>
                  <a:schemeClr val="tx2"/>
                </a:solidFill>
                <a:latin typeface="Times New Roman" pitchFamily="18" charset="0"/>
              </a:rPr>
              <a:t>Face Value)</a:t>
            </a:r>
            <a:r>
              <a:rPr lang="en-US" sz="2400" b="1">
                <a:solidFill>
                  <a:schemeClr val="tx2"/>
                </a:solidFill>
                <a:latin typeface="Times New Roman" pitchFamily="18" charset="0"/>
              </a:rPr>
              <a:t>	   $8000</a:t>
            </a:r>
          </a:p>
          <a:p>
            <a:pPr>
              <a:lnSpc>
                <a:spcPct val="85000"/>
              </a:lnSpc>
              <a:spcBef>
                <a:spcPct val="15000"/>
              </a:spcBef>
            </a:pPr>
            <a:r>
              <a:rPr lang="en-US" sz="2400" b="1">
                <a:solidFill>
                  <a:schemeClr val="tx2"/>
                </a:solidFill>
                <a:latin typeface="Times New Roman" pitchFamily="18" charset="0"/>
              </a:rPr>
              <a:t>	Interest  ($8000 x .08 x </a:t>
            </a:r>
            <a:r>
              <a:rPr lang="en-US" sz="2400" b="1" baseline="30000">
                <a:solidFill>
                  <a:schemeClr val="tx2"/>
                </a:solidFill>
                <a:latin typeface="Times New Roman" pitchFamily="18" charset="0"/>
              </a:rPr>
              <a:t>12</a:t>
            </a:r>
            <a:r>
              <a:rPr lang="en-US" sz="2400" b="1">
                <a:solidFill>
                  <a:schemeClr val="tx2"/>
                </a:solidFill>
                <a:latin typeface="Times New Roman" pitchFamily="18" charset="0"/>
              </a:rPr>
              <a:t>/</a:t>
            </a:r>
            <a:r>
              <a:rPr lang="en-US" sz="2400" b="1" baseline="-25000">
                <a:solidFill>
                  <a:schemeClr val="tx2"/>
                </a:solidFill>
                <a:latin typeface="Times New Roman" pitchFamily="18" charset="0"/>
              </a:rPr>
              <a:t>12</a:t>
            </a:r>
            <a:r>
              <a:rPr lang="en-US" sz="2400" b="1">
                <a:solidFill>
                  <a:schemeClr val="tx2"/>
                </a:solidFill>
                <a:latin typeface="Times New Roman" pitchFamily="18" charset="0"/>
              </a:rPr>
              <a:t>)   </a:t>
            </a:r>
            <a:r>
              <a:rPr lang="en-US" sz="2400" b="1" u="sng">
                <a:solidFill>
                  <a:schemeClr val="tx2"/>
                </a:solidFill>
                <a:latin typeface="Times New Roman" pitchFamily="18" charset="0"/>
              </a:rPr>
              <a:t>  </a:t>
            </a:r>
            <a:r>
              <a:rPr lang="en-US" b="1" u="sng">
                <a:solidFill>
                  <a:schemeClr val="tx2"/>
                </a:solidFill>
                <a:latin typeface="Times New Roman" pitchFamily="18" charset="0"/>
              </a:rPr>
              <a:t>  </a:t>
            </a:r>
            <a:r>
              <a:rPr lang="en-US" sz="2400" b="1" u="sng">
                <a:solidFill>
                  <a:schemeClr val="tx2"/>
                </a:solidFill>
                <a:latin typeface="Times New Roman" pitchFamily="18" charset="0"/>
              </a:rPr>
              <a:t>(640)</a:t>
            </a:r>
            <a:r>
              <a:rPr lang="en-US" sz="2400" b="1">
                <a:solidFill>
                  <a:schemeClr val="tx2"/>
                </a:solidFill>
                <a:latin typeface="Times New Roman" pitchFamily="18" charset="0"/>
              </a:rPr>
              <a:t>  </a:t>
            </a:r>
          </a:p>
          <a:p>
            <a:pPr>
              <a:lnSpc>
                <a:spcPct val="85000"/>
              </a:lnSpc>
              <a:spcBef>
                <a:spcPct val="15000"/>
              </a:spcBef>
            </a:pPr>
            <a:r>
              <a:rPr lang="en-US" sz="2400" b="1">
                <a:solidFill>
                  <a:schemeClr val="tx2"/>
                </a:solidFill>
                <a:latin typeface="Times New Roman" pitchFamily="18" charset="0"/>
              </a:rPr>
              <a:t>	Cash to borrower		   $7360 </a:t>
            </a:r>
            <a:r>
              <a:rPr lang="en-US" sz="1400" b="1">
                <a:solidFill>
                  <a:schemeClr val="tx2"/>
                </a:solidFill>
                <a:latin typeface="Times New Roman" pitchFamily="18" charset="0"/>
              </a:rPr>
              <a:t>(Carrying value)</a:t>
            </a:r>
          </a:p>
        </p:txBody>
      </p:sp>
      <p:sp>
        <p:nvSpPr>
          <p:cNvPr id="462882" name="Line 34"/>
          <p:cNvSpPr>
            <a:spLocks noChangeShapeType="1"/>
          </p:cNvSpPr>
          <p:nvPr/>
        </p:nvSpPr>
        <p:spPr bwMode="auto">
          <a:xfrm flipH="1" flipV="1">
            <a:off x="838200" y="3352800"/>
            <a:ext cx="4724400" cy="2362200"/>
          </a:xfrm>
          <a:prstGeom prst="line">
            <a:avLst/>
          </a:prstGeom>
          <a:noFill/>
          <a:ln w="28575">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2883" name="Text Box 35"/>
          <p:cNvSpPr txBox="1">
            <a:spLocks noChangeArrowheads="1"/>
          </p:cNvSpPr>
          <p:nvPr/>
        </p:nvSpPr>
        <p:spPr bwMode="auto">
          <a:xfrm>
            <a:off x="7010400" y="4343400"/>
            <a:ext cx="2133600" cy="1323975"/>
          </a:xfrm>
          <a:prstGeom prst="rect">
            <a:avLst/>
          </a:prstGeom>
          <a:solidFill>
            <a:schemeClr val="bg1"/>
          </a:solidFill>
          <a:ln w="12700">
            <a:solidFill>
              <a:schemeClr val="folHlink"/>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000" b="1"/>
              <a:t>Since no time has past, the $640 is NOT an EXPENSE yet.</a:t>
            </a:r>
          </a:p>
        </p:txBody>
      </p:sp>
      <p:sp>
        <p:nvSpPr>
          <p:cNvPr id="462884" name="Line 36"/>
          <p:cNvSpPr>
            <a:spLocks noChangeShapeType="1"/>
          </p:cNvSpPr>
          <p:nvPr/>
        </p:nvSpPr>
        <p:spPr bwMode="auto">
          <a:xfrm flipV="1">
            <a:off x="6553200" y="5334000"/>
            <a:ext cx="381000" cy="76200"/>
          </a:xfrm>
          <a:prstGeom prst="line">
            <a:avLst/>
          </a:prstGeom>
          <a:noFill/>
          <a:ln w="3810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62881">
                                            <p:txEl>
                                              <p:charRg st="4294967295" end="4294967295"/>
                                            </p:txEl>
                                          </p:spTgt>
                                        </p:tgtEl>
                                        <p:attrNameLst>
                                          <p:attrName>style.visibility</p:attrName>
                                        </p:attrNameLst>
                                      </p:cBhvr>
                                      <p:to>
                                        <p:strVal val="visible"/>
                                      </p:to>
                                    </p:set>
                                    <p:anim calcmode="lin" valueType="num">
                                      <p:cBhvr additive="base">
                                        <p:cTn id="7" dur="500" fill="hold"/>
                                        <p:tgtEl>
                                          <p:spTgt spid="462881">
                                            <p:txEl>
                                              <p:charRg st="4294967295" end="429496729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2881">
                                            <p:txEl>
                                              <p:charRg st="4294967295" end="4294967295"/>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62880"/>
                                        </p:tgtEl>
                                        <p:attrNameLst>
                                          <p:attrName>style.visibility</p:attrName>
                                        </p:attrNameLst>
                                      </p:cBhvr>
                                      <p:to>
                                        <p:strVal val="visible"/>
                                      </p:to>
                                    </p:set>
                                    <p:anim calcmode="lin" valueType="num">
                                      <p:cBhvr additive="base">
                                        <p:cTn id="13" dur="500" fill="hold"/>
                                        <p:tgtEl>
                                          <p:spTgt spid="462880"/>
                                        </p:tgtEl>
                                        <p:attrNameLst>
                                          <p:attrName>ppt_x</p:attrName>
                                        </p:attrNameLst>
                                      </p:cBhvr>
                                      <p:tavLst>
                                        <p:tav tm="0">
                                          <p:val>
                                            <p:strVal val="0-#ppt_w/2"/>
                                          </p:val>
                                        </p:tav>
                                        <p:tav tm="100000">
                                          <p:val>
                                            <p:strVal val="#ppt_x"/>
                                          </p:val>
                                        </p:tav>
                                      </p:tavLst>
                                    </p:anim>
                                    <p:anim calcmode="lin" valueType="num">
                                      <p:cBhvr additive="base">
                                        <p:cTn id="14" dur="500" fill="hold"/>
                                        <p:tgtEl>
                                          <p:spTgt spid="462880"/>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462882"/>
                                        </p:tgtEl>
                                        <p:attrNameLst>
                                          <p:attrName>style.visibility</p:attrName>
                                        </p:attrNameLst>
                                      </p:cBhvr>
                                      <p:to>
                                        <p:strVal val="visible"/>
                                      </p:to>
                                    </p:set>
                                    <p:animEffect transition="in" filter="wipe(down)">
                                      <p:cBhvr>
                                        <p:cTn id="18" dur="500"/>
                                        <p:tgtEl>
                                          <p:spTgt spid="46288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62884"/>
                                        </p:tgtEl>
                                        <p:attrNameLst>
                                          <p:attrName>style.visibility</p:attrName>
                                        </p:attrNameLst>
                                      </p:cBhvr>
                                      <p:to>
                                        <p:strVal val="visible"/>
                                      </p:to>
                                    </p:set>
                                    <p:animEffect transition="in" filter="wipe(left)">
                                      <p:cBhvr>
                                        <p:cTn id="23" dur="500"/>
                                        <p:tgtEl>
                                          <p:spTgt spid="462884"/>
                                        </p:tgtEl>
                                      </p:cBhvr>
                                    </p:animEffect>
                                  </p:childTnLst>
                                </p:cTn>
                              </p:par>
                            </p:childTnLst>
                          </p:cTn>
                        </p:par>
                        <p:par>
                          <p:cTn id="24" fill="hold" nodeType="afterGroup">
                            <p:stCondLst>
                              <p:cond delay="500"/>
                            </p:stCondLst>
                            <p:childTnLst>
                              <p:par>
                                <p:cTn id="25" presetID="2" presetClass="entr" presetSubtype="9" fill="hold" grpId="0" nodeType="afterEffect">
                                  <p:stCondLst>
                                    <p:cond delay="0"/>
                                  </p:stCondLst>
                                  <p:childTnLst>
                                    <p:set>
                                      <p:cBhvr>
                                        <p:cTn id="26" dur="1" fill="hold">
                                          <p:stCondLst>
                                            <p:cond delay="0"/>
                                          </p:stCondLst>
                                        </p:cTn>
                                        <p:tgtEl>
                                          <p:spTgt spid="462883"/>
                                        </p:tgtEl>
                                        <p:attrNameLst>
                                          <p:attrName>style.visibility</p:attrName>
                                        </p:attrNameLst>
                                      </p:cBhvr>
                                      <p:to>
                                        <p:strVal val="visible"/>
                                      </p:to>
                                    </p:set>
                                    <p:anim calcmode="lin" valueType="num">
                                      <p:cBhvr additive="base">
                                        <p:cTn id="27" dur="500" fill="hold"/>
                                        <p:tgtEl>
                                          <p:spTgt spid="462883"/>
                                        </p:tgtEl>
                                        <p:attrNameLst>
                                          <p:attrName>ppt_x</p:attrName>
                                        </p:attrNameLst>
                                      </p:cBhvr>
                                      <p:tavLst>
                                        <p:tav tm="0">
                                          <p:val>
                                            <p:strVal val="0-#ppt_w/2"/>
                                          </p:val>
                                        </p:tav>
                                        <p:tav tm="100000">
                                          <p:val>
                                            <p:strVal val="#ppt_x"/>
                                          </p:val>
                                        </p:tav>
                                      </p:tavLst>
                                    </p:anim>
                                    <p:anim calcmode="lin" valueType="num">
                                      <p:cBhvr additive="base">
                                        <p:cTn id="28" dur="500" fill="hold"/>
                                        <p:tgtEl>
                                          <p:spTgt spid="46288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80" grpId="0" autoUpdateAnimBg="0"/>
      <p:bldP spid="462881" grpId="0" autoUpdateAnimBg="0"/>
      <p:bldP spid="462882" grpId="0" animBg="1"/>
      <p:bldP spid="462883" grpId="0" animBg="1" autoUpdateAnimBg="0"/>
      <p:bldP spid="46288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68A38C7-A33F-4B0A-8590-C010798ABE70}" type="slidenum">
              <a:rPr lang="en-US" smtClean="0"/>
              <a:pPr eaLnBrk="1" hangingPunct="1">
                <a:defRPr/>
              </a:pPr>
              <a:t>63</a:t>
            </a:fld>
            <a:endParaRPr lang="en-US" smtClean="0"/>
          </a:p>
        </p:txBody>
      </p:sp>
      <p:sp>
        <p:nvSpPr>
          <p:cNvPr id="6553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554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64900" name="Rectangle 4"/>
          <p:cNvSpPr>
            <a:spLocks noGrp="1" noChangeArrowheads="1"/>
          </p:cNvSpPr>
          <p:nvPr>
            <p:ph type="title"/>
          </p:nvPr>
        </p:nvSpPr>
        <p:spPr>
          <a:xfrm>
            <a:off x="838200" y="0"/>
            <a:ext cx="7848600" cy="1371600"/>
          </a:xfrm>
          <a:effectLst>
            <a:outerShdw dist="13470" dir="2700000" algn="ctr" rotWithShape="0">
              <a:schemeClr val="bg2"/>
            </a:outerShdw>
          </a:effectLst>
        </p:spPr>
        <p:txBody>
          <a:bodyPr lIns="90488" tIns="44450" rIns="90488" bIns="44450"/>
          <a:lstStyle/>
          <a:p>
            <a:pPr eaLnBrk="1" hangingPunct="1">
              <a:defRPr/>
            </a:pPr>
            <a:r>
              <a:rPr lang="en-US" sz="2400" b="1" smtClean="0">
                <a:solidFill>
                  <a:srgbClr val="990099"/>
                </a:solidFill>
              </a:rPr>
              <a:t>T</a:t>
            </a:r>
            <a:r>
              <a:rPr lang="en-US" sz="2400" b="1" smtClean="0">
                <a:solidFill>
                  <a:srgbClr val="990099"/>
                </a:solidFill>
                <a:effectLst>
                  <a:outerShdw blurRad="38100" dist="38100" dir="2700000" algn="tl">
                    <a:srgbClr val="C0C0C0"/>
                  </a:outerShdw>
                </a:effectLst>
              </a:rPr>
              <a:t>2:  On Oct. 1, 2004 Cell-it issued an $8,000 face</a:t>
            </a:r>
            <a:br>
              <a:rPr lang="en-US" sz="2400" b="1" smtClean="0">
                <a:solidFill>
                  <a:srgbClr val="990099"/>
                </a:solidFill>
                <a:effectLst>
                  <a:outerShdw blurRad="38100" dist="38100" dir="2700000" algn="tl">
                    <a:srgbClr val="C0C0C0"/>
                  </a:outerShdw>
                </a:effectLst>
              </a:rPr>
            </a:br>
            <a:r>
              <a:rPr lang="en-US" sz="2400" b="1" smtClean="0">
                <a:solidFill>
                  <a:srgbClr val="990099"/>
                </a:solidFill>
                <a:effectLst>
                  <a:outerShdw blurRad="38100" dist="38100" dir="2700000" algn="tl">
                    <a:srgbClr val="C0C0C0"/>
                  </a:outerShdw>
                </a:effectLst>
              </a:rPr>
              <a:t>        value, one year note payable discounted at</a:t>
            </a:r>
            <a:br>
              <a:rPr lang="en-US" sz="2400" b="1" smtClean="0">
                <a:solidFill>
                  <a:srgbClr val="990099"/>
                </a:solidFill>
                <a:effectLst>
                  <a:outerShdw blurRad="38100" dist="38100" dir="2700000" algn="tl">
                    <a:srgbClr val="C0C0C0"/>
                  </a:outerShdw>
                </a:effectLst>
              </a:rPr>
            </a:br>
            <a:r>
              <a:rPr lang="en-US" sz="2400" b="1" smtClean="0">
                <a:solidFill>
                  <a:srgbClr val="990099"/>
                </a:solidFill>
                <a:effectLst>
                  <a:outerShdw blurRad="38100" dist="38100" dir="2700000" algn="tl">
                    <a:srgbClr val="C0C0C0"/>
                  </a:outerShdw>
                </a:effectLst>
              </a:rPr>
              <a:t>        8%. (A noninterest bearing note.)</a:t>
            </a:r>
            <a:endParaRPr lang="en-US" sz="2400" b="1" smtClean="0"/>
          </a:p>
        </p:txBody>
      </p:sp>
      <p:sp>
        <p:nvSpPr>
          <p:cNvPr id="65542" name="Rectangle 5"/>
          <p:cNvSpPr>
            <a:spLocks noGrp="1" noChangeArrowheads="1"/>
          </p:cNvSpPr>
          <p:nvPr>
            <p:ph type="body" idx="1"/>
          </p:nvPr>
        </p:nvSpPr>
        <p:spPr>
          <a:xfrm>
            <a:off x="0" y="1905000"/>
            <a:ext cx="9144000" cy="4495800"/>
          </a:xfrm>
        </p:spPr>
        <p:txBody>
          <a:bodyPr lIns="90488" tIns="44450" rIns="90488" bIns="44450"/>
          <a:lstStyle/>
          <a:p>
            <a:pPr marL="285750" indent="-285750" eaLnBrk="1" hangingPunct="1">
              <a:buFontTx/>
              <a:buNone/>
              <a:tabLst>
                <a:tab pos="457200" algn="l"/>
                <a:tab pos="1828800" algn="l"/>
                <a:tab pos="2514600" algn="l"/>
                <a:tab pos="3886200" algn="l"/>
                <a:tab pos="4572000" algn="l"/>
                <a:tab pos="6057900" algn="l"/>
                <a:tab pos="6400800" algn="l"/>
              </a:tabLst>
            </a:pPr>
            <a:r>
              <a:rPr lang="en-US" sz="2200" smtClean="0"/>
              <a:t>  </a:t>
            </a:r>
            <a:r>
              <a:rPr lang="en-US" sz="2000" smtClean="0"/>
              <a:t>Assets =                 Liabilities              +    Equity          Inc. State.       Cashflow</a:t>
            </a:r>
            <a:endParaRPr lang="en-US" sz="2400" smtClean="0"/>
          </a:p>
          <a:p>
            <a:pPr marL="285750" indent="-285750" eaLnBrk="1" hangingPunct="1">
              <a:buFontTx/>
              <a:buNone/>
              <a:tabLst>
                <a:tab pos="457200" algn="l"/>
                <a:tab pos="1828800" algn="l"/>
                <a:tab pos="2514600" algn="l"/>
                <a:tab pos="3886200" algn="l"/>
                <a:tab pos="4572000" algn="l"/>
                <a:tab pos="6057900" algn="l"/>
                <a:tab pos="6400800" algn="l"/>
              </a:tabLst>
            </a:pPr>
            <a:r>
              <a:rPr lang="en-US" sz="2000" smtClean="0"/>
              <a:t>   Cash  = I/P + N/P(1) + N/P(2) </a:t>
            </a:r>
            <a:r>
              <a:rPr lang="en-US" sz="2000" smtClean="0">
                <a:solidFill>
                  <a:schemeClr val="folHlink"/>
                </a:solidFill>
              </a:rPr>
              <a:t>- </a:t>
            </a:r>
            <a:r>
              <a:rPr lang="en-US" sz="2000" b="1" smtClean="0">
                <a:solidFill>
                  <a:srgbClr val="FD0129"/>
                </a:solidFill>
              </a:rPr>
              <a:t>Disc</a:t>
            </a:r>
            <a:r>
              <a:rPr lang="en-US" sz="2000" smtClean="0"/>
              <a:t>.+C.Stk+R.E. Rev.- Exp.= N. I.   </a:t>
            </a:r>
            <a:r>
              <a:rPr lang="en-US" sz="1800" smtClean="0"/>
              <a:t>OA,IA,FA</a:t>
            </a:r>
            <a:endParaRPr lang="en-US" sz="2000" smtClean="0"/>
          </a:p>
          <a:p>
            <a:pPr marL="285750" indent="-285750" eaLnBrk="1" hangingPunct="1">
              <a:buFontTx/>
              <a:buNone/>
              <a:tabLst>
                <a:tab pos="457200" algn="l"/>
                <a:tab pos="1828800" algn="l"/>
                <a:tab pos="2514600" algn="l"/>
                <a:tab pos="3886200" algn="l"/>
                <a:tab pos="4572000" algn="l"/>
                <a:tab pos="6057900" algn="l"/>
                <a:tab pos="6400800" algn="l"/>
              </a:tabLst>
            </a:pPr>
            <a:r>
              <a:rPr lang="en-US" sz="2000" smtClean="0"/>
              <a:t>1             					</a:t>
            </a:r>
            <a:endParaRPr lang="en-US" sz="2400" smtClean="0"/>
          </a:p>
          <a:p>
            <a:pPr marL="685800" lvl="1" indent="-228600" eaLnBrk="1" hangingPunct="1">
              <a:buFontTx/>
              <a:buNone/>
              <a:tabLst>
                <a:tab pos="457200" algn="l"/>
                <a:tab pos="1828800" algn="l"/>
                <a:tab pos="2514600" algn="l"/>
                <a:tab pos="3886200" algn="l"/>
                <a:tab pos="4572000" algn="l"/>
                <a:tab pos="6057900" algn="l"/>
                <a:tab pos="6400800" algn="l"/>
              </a:tabLst>
            </a:pPr>
            <a:endParaRPr lang="en-US" sz="2200" smtClean="0"/>
          </a:p>
          <a:p>
            <a:pPr marL="285750" indent="-285750" eaLnBrk="1" hangingPunct="1">
              <a:buFontTx/>
              <a:buNone/>
              <a:tabLst>
                <a:tab pos="457200" algn="l"/>
                <a:tab pos="1828800" algn="l"/>
                <a:tab pos="2514600" algn="l"/>
                <a:tab pos="3886200" algn="l"/>
                <a:tab pos="4572000" algn="l"/>
                <a:tab pos="6057900" algn="l"/>
                <a:tab pos="6400800" algn="l"/>
              </a:tabLst>
            </a:pPr>
            <a:endParaRPr lang="en-US" sz="2400" smtClean="0">
              <a:solidFill>
                <a:schemeClr val="tx2"/>
              </a:solidFill>
            </a:endParaRPr>
          </a:p>
          <a:p>
            <a:pPr marL="285750" indent="-285750" eaLnBrk="1" hangingPunct="1">
              <a:buFontTx/>
              <a:buNone/>
              <a:tabLst>
                <a:tab pos="457200" algn="l"/>
                <a:tab pos="1828800" algn="l"/>
                <a:tab pos="2514600" algn="l"/>
                <a:tab pos="3886200" algn="l"/>
                <a:tab pos="4572000" algn="l"/>
                <a:tab pos="6057900" algn="l"/>
                <a:tab pos="6400800" algn="l"/>
              </a:tabLst>
            </a:pPr>
            <a:endParaRPr lang="en-US" sz="2400" smtClean="0">
              <a:solidFill>
                <a:schemeClr val="tx2"/>
              </a:solidFill>
            </a:endParaRPr>
          </a:p>
          <a:p>
            <a:pPr marL="285750" indent="-285750" eaLnBrk="1" hangingPunct="1">
              <a:buFontTx/>
              <a:buNone/>
              <a:tabLst>
                <a:tab pos="457200" algn="l"/>
                <a:tab pos="1828800" algn="l"/>
                <a:tab pos="2514600" algn="l"/>
                <a:tab pos="3886200" algn="l"/>
                <a:tab pos="4572000" algn="l"/>
                <a:tab pos="6057900" algn="l"/>
                <a:tab pos="6400800" algn="l"/>
              </a:tabLst>
            </a:pPr>
            <a:endParaRPr lang="en-US" sz="2400" smtClean="0">
              <a:solidFill>
                <a:schemeClr val="tx2"/>
              </a:solidFill>
            </a:endParaRPr>
          </a:p>
          <a:p>
            <a:pPr marL="285750" indent="-285750" eaLnBrk="1" hangingPunct="1">
              <a:tabLst>
                <a:tab pos="457200" algn="l"/>
                <a:tab pos="1828800" algn="l"/>
                <a:tab pos="2514600" algn="l"/>
                <a:tab pos="3886200" algn="l"/>
                <a:tab pos="4572000" algn="l"/>
                <a:tab pos="6057900" algn="l"/>
                <a:tab pos="6400800" algn="l"/>
              </a:tabLst>
            </a:pPr>
            <a:endParaRPr lang="en-US" sz="2400" smtClean="0">
              <a:solidFill>
                <a:schemeClr val="tx2"/>
              </a:solidFill>
            </a:endParaRPr>
          </a:p>
          <a:p>
            <a:pPr marL="285750" indent="-285750" eaLnBrk="1" hangingPunct="1">
              <a:tabLst>
                <a:tab pos="457200" algn="l"/>
                <a:tab pos="1828800" algn="l"/>
                <a:tab pos="2514600" algn="l"/>
                <a:tab pos="3886200" algn="l"/>
                <a:tab pos="4572000" algn="l"/>
                <a:tab pos="6057900" algn="l"/>
                <a:tab pos="6400800" algn="l"/>
              </a:tabLst>
            </a:pPr>
            <a:endParaRPr lang="en-US" sz="2400" smtClean="0">
              <a:solidFill>
                <a:schemeClr val="tx2"/>
              </a:solidFill>
            </a:endParaRPr>
          </a:p>
          <a:p>
            <a:pPr marL="285750" indent="-285750" eaLnBrk="1" hangingPunct="1">
              <a:buFontTx/>
              <a:buNone/>
              <a:tabLst>
                <a:tab pos="457200" algn="l"/>
                <a:tab pos="1828800" algn="l"/>
                <a:tab pos="2514600" algn="l"/>
                <a:tab pos="3886200" algn="l"/>
                <a:tab pos="4572000" algn="l"/>
                <a:tab pos="6057900" algn="l"/>
                <a:tab pos="6400800" algn="l"/>
              </a:tabLst>
            </a:pPr>
            <a:endParaRPr lang="en-US" sz="2400" smtClean="0">
              <a:solidFill>
                <a:schemeClr val="tx2"/>
              </a:solidFill>
            </a:endParaRPr>
          </a:p>
        </p:txBody>
      </p:sp>
      <p:sp>
        <p:nvSpPr>
          <p:cNvPr id="65543" name="Line 6"/>
          <p:cNvSpPr>
            <a:spLocks noChangeShapeType="1"/>
          </p:cNvSpPr>
          <p:nvPr/>
        </p:nvSpPr>
        <p:spPr bwMode="auto">
          <a:xfrm>
            <a:off x="0" y="22860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44" name="Line 7"/>
          <p:cNvSpPr>
            <a:spLocks noChangeShapeType="1"/>
          </p:cNvSpPr>
          <p:nvPr/>
        </p:nvSpPr>
        <p:spPr bwMode="auto">
          <a:xfrm>
            <a:off x="0" y="26670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45" name="Line 8"/>
          <p:cNvSpPr>
            <a:spLocks noChangeShapeType="1"/>
          </p:cNvSpPr>
          <p:nvPr/>
        </p:nvSpPr>
        <p:spPr bwMode="auto">
          <a:xfrm flipH="1">
            <a:off x="228600" y="1752600"/>
            <a:ext cx="0" cy="4267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46" name="Line 9"/>
          <p:cNvSpPr>
            <a:spLocks noChangeShapeType="1"/>
          </p:cNvSpPr>
          <p:nvPr/>
        </p:nvSpPr>
        <p:spPr bwMode="auto">
          <a:xfrm>
            <a:off x="10668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47" name="Line 10"/>
          <p:cNvSpPr>
            <a:spLocks noChangeShapeType="1"/>
          </p:cNvSpPr>
          <p:nvPr/>
        </p:nvSpPr>
        <p:spPr bwMode="auto">
          <a:xfrm>
            <a:off x="0" y="60198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48" name="Line 11"/>
          <p:cNvSpPr>
            <a:spLocks noChangeShapeType="1"/>
          </p:cNvSpPr>
          <p:nvPr/>
        </p:nvSpPr>
        <p:spPr bwMode="auto">
          <a:xfrm>
            <a:off x="17526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49" name="Line 12"/>
          <p:cNvSpPr>
            <a:spLocks noChangeShapeType="1"/>
          </p:cNvSpPr>
          <p:nvPr/>
        </p:nvSpPr>
        <p:spPr bwMode="auto">
          <a:xfrm>
            <a:off x="27432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50" name="Line 13"/>
          <p:cNvSpPr>
            <a:spLocks noChangeShapeType="1"/>
          </p:cNvSpPr>
          <p:nvPr/>
        </p:nvSpPr>
        <p:spPr bwMode="auto">
          <a:xfrm>
            <a:off x="37338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51" name="Line 14"/>
          <p:cNvSpPr>
            <a:spLocks noChangeShapeType="1"/>
          </p:cNvSpPr>
          <p:nvPr/>
        </p:nvSpPr>
        <p:spPr bwMode="auto">
          <a:xfrm>
            <a:off x="44958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52" name="Line 15"/>
          <p:cNvSpPr>
            <a:spLocks noChangeShapeType="1"/>
          </p:cNvSpPr>
          <p:nvPr/>
        </p:nvSpPr>
        <p:spPr bwMode="auto">
          <a:xfrm>
            <a:off x="5867400" y="1752600"/>
            <a:ext cx="0" cy="426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53" name="Line 16"/>
          <p:cNvSpPr>
            <a:spLocks noChangeShapeType="1"/>
          </p:cNvSpPr>
          <p:nvPr/>
        </p:nvSpPr>
        <p:spPr bwMode="auto">
          <a:xfrm>
            <a:off x="64770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54" name="Line 17"/>
          <p:cNvSpPr>
            <a:spLocks noChangeShapeType="1"/>
          </p:cNvSpPr>
          <p:nvPr/>
        </p:nvSpPr>
        <p:spPr bwMode="auto">
          <a:xfrm>
            <a:off x="71628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55" name="Line 18"/>
          <p:cNvSpPr>
            <a:spLocks noChangeShapeType="1"/>
          </p:cNvSpPr>
          <p:nvPr/>
        </p:nvSpPr>
        <p:spPr bwMode="auto">
          <a:xfrm>
            <a:off x="7848600" y="1752600"/>
            <a:ext cx="0" cy="426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56" name="Line 19"/>
          <p:cNvSpPr>
            <a:spLocks noChangeShapeType="1"/>
          </p:cNvSpPr>
          <p:nvPr/>
        </p:nvSpPr>
        <p:spPr bwMode="auto">
          <a:xfrm>
            <a:off x="0" y="3048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57" name="Line 20"/>
          <p:cNvSpPr>
            <a:spLocks noChangeShapeType="1"/>
          </p:cNvSpPr>
          <p:nvPr/>
        </p:nvSpPr>
        <p:spPr bwMode="auto">
          <a:xfrm>
            <a:off x="0" y="3429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58" name="Line 21"/>
          <p:cNvSpPr>
            <a:spLocks noChangeShapeType="1"/>
          </p:cNvSpPr>
          <p:nvPr/>
        </p:nvSpPr>
        <p:spPr bwMode="auto">
          <a:xfrm>
            <a:off x="0" y="3810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59" name="Line 22"/>
          <p:cNvSpPr>
            <a:spLocks noChangeShapeType="1"/>
          </p:cNvSpPr>
          <p:nvPr/>
        </p:nvSpPr>
        <p:spPr bwMode="auto">
          <a:xfrm>
            <a:off x="0" y="4114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60" name="Line 23"/>
          <p:cNvSpPr>
            <a:spLocks noChangeShapeType="1"/>
          </p:cNvSpPr>
          <p:nvPr/>
        </p:nvSpPr>
        <p:spPr bwMode="auto">
          <a:xfrm>
            <a:off x="0" y="4495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61" name="Line 24"/>
          <p:cNvSpPr>
            <a:spLocks noChangeShapeType="1"/>
          </p:cNvSpPr>
          <p:nvPr/>
        </p:nvSpPr>
        <p:spPr bwMode="auto">
          <a:xfrm>
            <a:off x="0" y="4876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62" name="Line 25"/>
          <p:cNvSpPr>
            <a:spLocks noChangeShapeType="1"/>
          </p:cNvSpPr>
          <p:nvPr/>
        </p:nvSpPr>
        <p:spPr bwMode="auto">
          <a:xfrm>
            <a:off x="0" y="51816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63" name="Line 26"/>
          <p:cNvSpPr>
            <a:spLocks noChangeShapeType="1"/>
          </p:cNvSpPr>
          <p:nvPr/>
        </p:nvSpPr>
        <p:spPr bwMode="auto">
          <a:xfrm>
            <a:off x="0" y="55626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64" name="Line 27"/>
          <p:cNvSpPr>
            <a:spLocks noChangeShapeType="1"/>
          </p:cNvSpPr>
          <p:nvPr/>
        </p:nvSpPr>
        <p:spPr bwMode="auto">
          <a:xfrm>
            <a:off x="0" y="1981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65" name="Line 28"/>
          <p:cNvSpPr>
            <a:spLocks noChangeShapeType="1"/>
          </p:cNvSpPr>
          <p:nvPr/>
        </p:nvSpPr>
        <p:spPr bwMode="auto">
          <a:xfrm>
            <a:off x="0" y="17526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66" name="Text Box 29"/>
          <p:cNvSpPr txBox="1">
            <a:spLocks noChangeArrowheads="1"/>
          </p:cNvSpPr>
          <p:nvPr/>
        </p:nvSpPr>
        <p:spPr bwMode="auto">
          <a:xfrm>
            <a:off x="1371600" y="1676400"/>
            <a:ext cx="304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000"/>
              <a:t>        Balance Sheet</a:t>
            </a:r>
          </a:p>
        </p:txBody>
      </p:sp>
      <p:sp>
        <p:nvSpPr>
          <p:cNvPr id="65567" name="Line 30"/>
          <p:cNvSpPr>
            <a:spLocks noChangeShapeType="1"/>
          </p:cNvSpPr>
          <p:nvPr/>
        </p:nvSpPr>
        <p:spPr bwMode="auto">
          <a:xfrm>
            <a:off x="51816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4927" name="Text Box 31"/>
          <p:cNvSpPr txBox="1">
            <a:spLocks noChangeArrowheads="1"/>
          </p:cNvSpPr>
          <p:nvPr/>
        </p:nvSpPr>
        <p:spPr bwMode="auto">
          <a:xfrm>
            <a:off x="0" y="2667000"/>
            <a:ext cx="9144000" cy="457200"/>
          </a:xfrm>
          <a:prstGeom prst="rect">
            <a:avLst/>
          </a:prstGeom>
          <a:noFill/>
          <a:ln w="12700">
            <a:noFill/>
            <a:miter lim="800000"/>
            <a:headEnd/>
            <a:tailEnd/>
          </a:ln>
          <a:effectLst/>
        </p:spPr>
        <p:txBody>
          <a:bodyPr>
            <a:spAutoFit/>
          </a:bodyPr>
          <a:lstStyle/>
          <a:p>
            <a:pPr eaLnBrk="0" hangingPunct="0">
              <a:spcBef>
                <a:spcPct val="50000"/>
              </a:spcBef>
              <a:defRPr/>
            </a:pPr>
            <a:r>
              <a:rPr lang="en-US" sz="2400">
                <a:solidFill>
                  <a:schemeClr val="tx2"/>
                </a:solidFill>
                <a:effectLst>
                  <a:outerShdw blurRad="38100" dist="38100" dir="2700000" algn="tl">
                    <a:srgbClr val="C0C0C0"/>
                  </a:outerShdw>
                </a:effectLst>
                <a:latin typeface="Times New Roman" pitchFamily="18" charset="0"/>
                <a:cs typeface="+mn-cs"/>
              </a:rPr>
              <a:t>   </a:t>
            </a:r>
            <a:r>
              <a:rPr lang="en-US" sz="2400">
                <a:solidFill>
                  <a:srgbClr val="FD0129"/>
                </a:solidFill>
                <a:effectLst>
                  <a:outerShdw blurRad="38100" dist="38100" dir="2700000" algn="tl">
                    <a:srgbClr val="C0C0C0"/>
                  </a:outerShdw>
                </a:effectLst>
                <a:latin typeface="Times New Roman" pitchFamily="18" charset="0"/>
                <a:cs typeface="+mn-cs"/>
              </a:rPr>
              <a:t> </a:t>
            </a:r>
            <a:r>
              <a:rPr lang="en-US" sz="2000" b="1">
                <a:solidFill>
                  <a:srgbClr val="FD0129"/>
                </a:solidFill>
                <a:cs typeface="+mn-cs"/>
              </a:rPr>
              <a:t>8000               8000                                                                              8000 FA</a:t>
            </a:r>
            <a:endParaRPr lang="en-US" sz="2000" b="1">
              <a:solidFill>
                <a:schemeClr val="tx2"/>
              </a:solidFill>
              <a:effectLst>
                <a:outerShdw blurRad="38100" dist="38100" dir="2700000" algn="tl">
                  <a:srgbClr val="C0C0C0"/>
                </a:outerShdw>
              </a:effectLst>
              <a:cs typeface="+mn-cs"/>
            </a:endParaRPr>
          </a:p>
        </p:txBody>
      </p:sp>
      <p:sp>
        <p:nvSpPr>
          <p:cNvPr id="464928" name="Text Box 32"/>
          <p:cNvSpPr txBox="1">
            <a:spLocks noChangeArrowheads="1"/>
          </p:cNvSpPr>
          <p:nvPr/>
        </p:nvSpPr>
        <p:spPr bwMode="auto">
          <a:xfrm>
            <a:off x="0" y="3048000"/>
            <a:ext cx="9144000" cy="396875"/>
          </a:xfrm>
          <a:prstGeom prst="rect">
            <a:avLst/>
          </a:prstGeom>
          <a:noFill/>
          <a:ln w="12700">
            <a:noFill/>
            <a:miter lim="800000"/>
            <a:headEnd/>
            <a:tailEnd/>
          </a:ln>
          <a:effectLst/>
        </p:spPr>
        <p:txBody>
          <a:bodyPr>
            <a:spAutoFit/>
          </a:bodyPr>
          <a:lstStyle/>
          <a:p>
            <a:pPr eaLnBrk="0" hangingPunct="0">
              <a:spcBef>
                <a:spcPct val="50000"/>
              </a:spcBef>
              <a:defRPr/>
            </a:pPr>
            <a:r>
              <a:rPr lang="en-US" sz="2000" b="1">
                <a:solidFill>
                  <a:srgbClr val="990099"/>
                </a:solidFill>
                <a:cs typeface="+mn-cs"/>
              </a:rPr>
              <a:t>2  7360                             8000      640                                                    7360 FA</a:t>
            </a:r>
            <a:r>
              <a:rPr lang="en-US" sz="2000" b="1">
                <a:solidFill>
                  <a:schemeClr val="tx2"/>
                </a:solidFill>
                <a:effectLst>
                  <a:outerShdw blurRad="38100" dist="38100" dir="2700000" algn="tl">
                    <a:srgbClr val="C0C0C0"/>
                  </a:outerShdw>
                </a:effectLst>
                <a:cs typeface="+mn-cs"/>
              </a:rPr>
              <a:t> </a:t>
            </a:r>
          </a:p>
        </p:txBody>
      </p:sp>
      <p:sp>
        <p:nvSpPr>
          <p:cNvPr id="464929" name="Text Box 33"/>
          <p:cNvSpPr txBox="1">
            <a:spLocks noChangeArrowheads="1"/>
          </p:cNvSpPr>
          <p:nvPr/>
        </p:nvSpPr>
        <p:spPr bwMode="auto">
          <a:xfrm>
            <a:off x="762000" y="3810000"/>
            <a:ext cx="7315200" cy="2219325"/>
          </a:xfrm>
          <a:prstGeom prst="rect">
            <a:avLst/>
          </a:prstGeom>
          <a:solidFill>
            <a:srgbClr val="FFFF00"/>
          </a:solidFill>
          <a:ln w="38100">
            <a:solidFill>
              <a:srgbClr val="FD012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spcBef>
                <a:spcPct val="15000"/>
              </a:spcBef>
            </a:pPr>
            <a:r>
              <a:rPr lang="en-US" sz="2400" b="1">
                <a:solidFill>
                  <a:schemeClr val="tx2"/>
                </a:solidFill>
                <a:latin typeface="Times New Roman" pitchFamily="18" charset="0"/>
              </a:rPr>
              <a:t>Discount on Note Payable is a </a:t>
            </a:r>
            <a:r>
              <a:rPr lang="en-US" sz="2400" b="1" i="1">
                <a:solidFill>
                  <a:srgbClr val="FD0129"/>
                </a:solidFill>
                <a:latin typeface="Times New Roman" pitchFamily="18" charset="0"/>
              </a:rPr>
              <a:t>contra liability</a:t>
            </a:r>
            <a:r>
              <a:rPr lang="en-US" sz="2400" b="1">
                <a:solidFill>
                  <a:schemeClr val="tx2"/>
                </a:solidFill>
                <a:latin typeface="Times New Roman" pitchFamily="18" charset="0"/>
              </a:rPr>
              <a:t> account.</a:t>
            </a:r>
          </a:p>
          <a:p>
            <a:pPr>
              <a:lnSpc>
                <a:spcPct val="85000"/>
              </a:lnSpc>
              <a:spcBef>
                <a:spcPct val="15000"/>
              </a:spcBef>
            </a:pPr>
            <a:r>
              <a:rPr lang="en-US" sz="2400" b="1">
                <a:solidFill>
                  <a:schemeClr val="tx2"/>
                </a:solidFill>
                <a:latin typeface="Times New Roman" pitchFamily="18" charset="0"/>
              </a:rPr>
              <a:t>Its balance is </a:t>
            </a:r>
            <a:r>
              <a:rPr lang="en-US" sz="2400" b="1">
                <a:solidFill>
                  <a:srgbClr val="FD0129"/>
                </a:solidFill>
                <a:latin typeface="Times New Roman" pitchFamily="18" charset="0"/>
              </a:rPr>
              <a:t>SUBTRACTED</a:t>
            </a:r>
            <a:r>
              <a:rPr lang="en-US" sz="2400" b="1">
                <a:solidFill>
                  <a:schemeClr val="tx2"/>
                </a:solidFill>
                <a:latin typeface="Times New Roman" pitchFamily="18" charset="0"/>
              </a:rPr>
              <a:t> from the Note Payable account to obtain the total liability for the Note.</a:t>
            </a:r>
          </a:p>
          <a:p>
            <a:pPr>
              <a:lnSpc>
                <a:spcPct val="85000"/>
              </a:lnSpc>
              <a:spcBef>
                <a:spcPct val="15000"/>
              </a:spcBef>
            </a:pPr>
            <a:r>
              <a:rPr lang="en-US" sz="2400" b="1">
                <a:solidFill>
                  <a:schemeClr val="tx2"/>
                </a:solidFill>
                <a:latin typeface="Times New Roman" pitchFamily="18" charset="0"/>
              </a:rPr>
              <a:t>	Note Payable			8000</a:t>
            </a:r>
          </a:p>
          <a:p>
            <a:pPr>
              <a:lnSpc>
                <a:spcPct val="85000"/>
              </a:lnSpc>
              <a:spcBef>
                <a:spcPct val="15000"/>
              </a:spcBef>
            </a:pPr>
            <a:r>
              <a:rPr lang="en-US" sz="2400" b="1">
                <a:solidFill>
                  <a:schemeClr val="tx2"/>
                </a:solidFill>
                <a:latin typeface="Times New Roman" pitchFamily="18" charset="0"/>
              </a:rPr>
              <a:t>	</a:t>
            </a:r>
            <a:r>
              <a:rPr lang="en-US" sz="2400" b="1">
                <a:solidFill>
                  <a:srgbClr val="FD0129"/>
                </a:solidFill>
                <a:latin typeface="Times New Roman" pitchFamily="18" charset="0"/>
              </a:rPr>
              <a:t>Less</a:t>
            </a:r>
            <a:r>
              <a:rPr lang="en-US" sz="2400" b="1">
                <a:solidFill>
                  <a:schemeClr val="folHlink"/>
                </a:solidFill>
                <a:latin typeface="Times New Roman" pitchFamily="18" charset="0"/>
              </a:rPr>
              <a:t>:</a:t>
            </a:r>
            <a:r>
              <a:rPr lang="en-US" sz="2400" b="1">
                <a:solidFill>
                  <a:schemeClr val="tx2"/>
                </a:solidFill>
                <a:latin typeface="Times New Roman" pitchFamily="18" charset="0"/>
              </a:rPr>
              <a:t>  Discount on N/P 	</a:t>
            </a:r>
            <a:r>
              <a:rPr lang="en-US" sz="2400" b="1" u="sng">
                <a:solidFill>
                  <a:schemeClr val="tx2"/>
                </a:solidFill>
                <a:latin typeface="Times New Roman" pitchFamily="18" charset="0"/>
              </a:rPr>
              <a:t> (640)</a:t>
            </a:r>
          </a:p>
          <a:p>
            <a:pPr>
              <a:lnSpc>
                <a:spcPct val="85000"/>
              </a:lnSpc>
              <a:spcBef>
                <a:spcPct val="15000"/>
              </a:spcBef>
            </a:pPr>
            <a:r>
              <a:rPr lang="en-US" sz="2400" b="1">
                <a:solidFill>
                  <a:schemeClr val="tx2"/>
                </a:solidFill>
                <a:latin typeface="Times New Roman" pitchFamily="18" charset="0"/>
              </a:rPr>
              <a:t>	     Total Note Liability		7360</a:t>
            </a:r>
          </a:p>
        </p:txBody>
      </p:sp>
      <p:sp>
        <p:nvSpPr>
          <p:cNvPr id="464930" name="Line 34"/>
          <p:cNvSpPr>
            <a:spLocks noChangeShapeType="1"/>
          </p:cNvSpPr>
          <p:nvPr/>
        </p:nvSpPr>
        <p:spPr bwMode="auto">
          <a:xfrm flipV="1">
            <a:off x="3733800" y="2667000"/>
            <a:ext cx="152400" cy="1676400"/>
          </a:xfrm>
          <a:prstGeom prst="line">
            <a:avLst/>
          </a:prstGeom>
          <a:noFill/>
          <a:ln w="38100">
            <a:solidFill>
              <a:srgbClr val="FD012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64929">
                                            <p:txEl>
                                              <p:charRg st="4294967295" end="4294967295"/>
                                            </p:txEl>
                                          </p:spTgt>
                                        </p:tgtEl>
                                        <p:attrNameLst>
                                          <p:attrName>style.visibility</p:attrName>
                                        </p:attrNameLst>
                                      </p:cBhvr>
                                      <p:to>
                                        <p:strVal val="visible"/>
                                      </p:to>
                                    </p:set>
                                    <p:anim calcmode="lin" valueType="num">
                                      <p:cBhvr additive="base">
                                        <p:cTn id="7" dur="500" fill="hold"/>
                                        <p:tgtEl>
                                          <p:spTgt spid="464929">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4929">
                                            <p:txEl>
                                              <p:charRg st="4294967295" end="4294967295"/>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464930"/>
                                        </p:tgtEl>
                                        <p:attrNameLst>
                                          <p:attrName>style.visibility</p:attrName>
                                        </p:attrNameLst>
                                      </p:cBhvr>
                                      <p:to>
                                        <p:strVal val="visible"/>
                                      </p:to>
                                    </p:set>
                                    <p:animEffect transition="in" filter="wipe(down)">
                                      <p:cBhvr>
                                        <p:cTn id="12" dur="500"/>
                                        <p:tgtEl>
                                          <p:spTgt spid="464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929" grpId="0" autoUpdateAnimBg="0"/>
      <p:bldP spid="46493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AC68D951-58EA-4E6A-A177-6238DE0D6969}" type="slidenum">
              <a:rPr lang="en-US" smtClean="0"/>
              <a:pPr eaLnBrk="1" hangingPunct="1">
                <a:defRPr/>
              </a:pPr>
              <a:t>64</a:t>
            </a:fld>
            <a:endParaRPr lang="en-US" smtClean="0"/>
          </a:p>
        </p:txBody>
      </p:sp>
      <p:sp>
        <p:nvSpPr>
          <p:cNvPr id="6656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6564"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66948" name="Rectangle 4"/>
          <p:cNvSpPr>
            <a:spLocks noGrp="1" noChangeArrowheads="1"/>
          </p:cNvSpPr>
          <p:nvPr>
            <p:ph type="title"/>
          </p:nvPr>
        </p:nvSpPr>
        <p:spPr>
          <a:xfrm>
            <a:off x="838200" y="152400"/>
            <a:ext cx="8001000" cy="1219200"/>
          </a:xfrm>
          <a:effectLst>
            <a:outerShdw dist="13470" dir="2700000" algn="ctr" rotWithShape="0">
              <a:schemeClr val="bg2"/>
            </a:outerShdw>
          </a:effectLst>
        </p:spPr>
        <p:txBody>
          <a:bodyPr lIns="90488" tIns="44450" rIns="90488" bIns="44450"/>
          <a:lstStyle/>
          <a:p>
            <a:pPr eaLnBrk="1" hangingPunct="1">
              <a:defRPr/>
            </a:pPr>
            <a:r>
              <a:rPr lang="en-US" sz="2400" b="1" smtClean="0">
                <a:solidFill>
                  <a:srgbClr val="FD0129"/>
                </a:solidFill>
              </a:rPr>
              <a:t>T</a:t>
            </a:r>
            <a:r>
              <a:rPr lang="en-US" sz="2400" b="1" smtClean="0">
                <a:solidFill>
                  <a:srgbClr val="FD0129"/>
                </a:solidFill>
                <a:effectLst>
                  <a:outerShdw blurRad="38100" dist="38100" dir="2700000" algn="tl">
                    <a:srgbClr val="C0C0C0"/>
                  </a:outerShdw>
                </a:effectLst>
              </a:rPr>
              <a:t>3:  On Dec. 31, 2004 recorded interest</a:t>
            </a:r>
            <a:br>
              <a:rPr lang="en-US" sz="2400" b="1" smtClean="0">
                <a:solidFill>
                  <a:srgbClr val="FD0129"/>
                </a:solidFill>
                <a:effectLst>
                  <a:outerShdw blurRad="38100" dist="38100" dir="2700000" algn="tl">
                    <a:srgbClr val="C0C0C0"/>
                  </a:outerShdw>
                </a:effectLst>
              </a:rPr>
            </a:br>
            <a:r>
              <a:rPr lang="en-US" sz="2400" b="1" smtClean="0">
                <a:solidFill>
                  <a:srgbClr val="FD0129"/>
                </a:solidFill>
                <a:effectLst>
                  <a:outerShdw blurRad="38100" dist="38100" dir="2700000" algn="tl">
                    <a:srgbClr val="C0C0C0"/>
                  </a:outerShdw>
                </a:effectLst>
              </a:rPr>
              <a:t>        related to the note in #1.</a:t>
            </a:r>
            <a:br>
              <a:rPr lang="en-US" sz="2400" b="1" smtClean="0">
                <a:solidFill>
                  <a:srgbClr val="FD0129"/>
                </a:solidFill>
                <a:effectLst>
                  <a:outerShdw blurRad="38100" dist="38100" dir="2700000" algn="tl">
                    <a:srgbClr val="C0C0C0"/>
                  </a:outerShdw>
                </a:effectLst>
              </a:rPr>
            </a:br>
            <a:r>
              <a:rPr lang="en-US" sz="2400" b="1" smtClean="0"/>
              <a:t>Oct. 1-Dec. 31 = 3 mo.  (8000 x .08 x 3/12=160)</a:t>
            </a:r>
          </a:p>
        </p:txBody>
      </p:sp>
      <p:sp>
        <p:nvSpPr>
          <p:cNvPr id="66566" name="Rectangle 5"/>
          <p:cNvSpPr>
            <a:spLocks noGrp="1" noChangeArrowheads="1"/>
          </p:cNvSpPr>
          <p:nvPr>
            <p:ph type="body" idx="1"/>
          </p:nvPr>
        </p:nvSpPr>
        <p:spPr>
          <a:xfrm>
            <a:off x="0" y="1905000"/>
            <a:ext cx="9144000" cy="4495800"/>
          </a:xfrm>
        </p:spPr>
        <p:txBody>
          <a:bodyPr lIns="90488" tIns="44450" rIns="90488" bIns="44450"/>
          <a:lstStyle/>
          <a:p>
            <a:pPr marL="285750" indent="-285750" eaLnBrk="1" hangingPunct="1">
              <a:buFontTx/>
              <a:buNone/>
              <a:tabLst>
                <a:tab pos="457200" algn="l"/>
                <a:tab pos="1828800" algn="l"/>
                <a:tab pos="2514600" algn="l"/>
                <a:tab pos="3886200" algn="l"/>
                <a:tab pos="4572000" algn="l"/>
                <a:tab pos="6057900" algn="l"/>
                <a:tab pos="6400800" algn="l"/>
              </a:tabLst>
            </a:pPr>
            <a:r>
              <a:rPr lang="en-US" sz="2200" smtClean="0"/>
              <a:t>  </a:t>
            </a:r>
            <a:r>
              <a:rPr lang="en-US" sz="2000" smtClean="0"/>
              <a:t>Assets =                 Liabilities              +    Equity          Inc. State.       Cashflow</a:t>
            </a:r>
            <a:endParaRPr lang="en-US" sz="2400" smtClean="0"/>
          </a:p>
          <a:p>
            <a:pPr marL="285750" indent="-285750" eaLnBrk="1" hangingPunct="1">
              <a:buFontTx/>
              <a:buNone/>
              <a:tabLst>
                <a:tab pos="457200" algn="l"/>
                <a:tab pos="1828800" algn="l"/>
                <a:tab pos="2514600" algn="l"/>
                <a:tab pos="3886200" algn="l"/>
                <a:tab pos="4572000" algn="l"/>
                <a:tab pos="6057900" algn="l"/>
                <a:tab pos="6400800" algn="l"/>
              </a:tabLst>
            </a:pPr>
            <a:r>
              <a:rPr lang="en-US" sz="2000" smtClean="0"/>
              <a:t>   Cash  = I/P + N/P(1) + N/P(2) - Disc.+C.Stk+R.E.  Rev.- Exp.= N. I.   </a:t>
            </a:r>
            <a:r>
              <a:rPr lang="en-US" sz="1800" smtClean="0"/>
              <a:t>OA,IA,FA</a:t>
            </a:r>
            <a:endParaRPr lang="en-US" sz="2000" smtClean="0"/>
          </a:p>
          <a:p>
            <a:pPr marL="285750" indent="-285750" eaLnBrk="1" hangingPunct="1">
              <a:buFontTx/>
              <a:buNone/>
              <a:tabLst>
                <a:tab pos="457200" algn="l"/>
                <a:tab pos="1828800" algn="l"/>
                <a:tab pos="2514600" algn="l"/>
                <a:tab pos="3886200" algn="l"/>
                <a:tab pos="4572000" algn="l"/>
                <a:tab pos="6057900" algn="l"/>
                <a:tab pos="6400800" algn="l"/>
              </a:tabLst>
            </a:pPr>
            <a:r>
              <a:rPr lang="en-US" sz="2000" smtClean="0"/>
              <a:t>1             					</a:t>
            </a:r>
            <a:endParaRPr lang="en-US" sz="2400" smtClean="0"/>
          </a:p>
          <a:p>
            <a:pPr marL="685800" lvl="1" indent="-228600" eaLnBrk="1" hangingPunct="1">
              <a:buFontTx/>
              <a:buNone/>
              <a:tabLst>
                <a:tab pos="457200" algn="l"/>
                <a:tab pos="1828800" algn="l"/>
                <a:tab pos="2514600" algn="l"/>
                <a:tab pos="3886200" algn="l"/>
                <a:tab pos="4572000" algn="l"/>
                <a:tab pos="6057900" algn="l"/>
                <a:tab pos="6400800" algn="l"/>
              </a:tabLst>
            </a:pPr>
            <a:endParaRPr lang="en-US" sz="2200" smtClean="0"/>
          </a:p>
          <a:p>
            <a:pPr marL="285750" indent="-285750" eaLnBrk="1" hangingPunct="1">
              <a:buFontTx/>
              <a:buNone/>
              <a:tabLst>
                <a:tab pos="457200" algn="l"/>
                <a:tab pos="1828800" algn="l"/>
                <a:tab pos="2514600" algn="l"/>
                <a:tab pos="3886200" algn="l"/>
                <a:tab pos="4572000" algn="l"/>
                <a:tab pos="6057900" algn="l"/>
                <a:tab pos="6400800" algn="l"/>
              </a:tabLst>
            </a:pPr>
            <a:endParaRPr lang="en-US" sz="2400" smtClean="0">
              <a:solidFill>
                <a:schemeClr val="tx2"/>
              </a:solidFill>
            </a:endParaRPr>
          </a:p>
          <a:p>
            <a:pPr marL="285750" indent="-285750" eaLnBrk="1" hangingPunct="1">
              <a:buFontTx/>
              <a:buNone/>
              <a:tabLst>
                <a:tab pos="457200" algn="l"/>
                <a:tab pos="1828800" algn="l"/>
                <a:tab pos="2514600" algn="l"/>
                <a:tab pos="3886200" algn="l"/>
                <a:tab pos="4572000" algn="l"/>
                <a:tab pos="6057900" algn="l"/>
                <a:tab pos="6400800" algn="l"/>
              </a:tabLst>
            </a:pPr>
            <a:endParaRPr lang="en-US" sz="2400" smtClean="0">
              <a:solidFill>
                <a:schemeClr val="tx2"/>
              </a:solidFill>
            </a:endParaRPr>
          </a:p>
          <a:p>
            <a:pPr marL="285750" indent="-285750" eaLnBrk="1" hangingPunct="1">
              <a:buFontTx/>
              <a:buNone/>
              <a:tabLst>
                <a:tab pos="457200" algn="l"/>
                <a:tab pos="1828800" algn="l"/>
                <a:tab pos="2514600" algn="l"/>
                <a:tab pos="3886200" algn="l"/>
                <a:tab pos="4572000" algn="l"/>
                <a:tab pos="6057900" algn="l"/>
                <a:tab pos="6400800" algn="l"/>
              </a:tabLst>
            </a:pPr>
            <a:endParaRPr lang="en-US" sz="2400" smtClean="0">
              <a:solidFill>
                <a:schemeClr val="tx2"/>
              </a:solidFill>
            </a:endParaRPr>
          </a:p>
          <a:p>
            <a:pPr marL="285750" indent="-285750" eaLnBrk="1" hangingPunct="1">
              <a:tabLst>
                <a:tab pos="457200" algn="l"/>
                <a:tab pos="1828800" algn="l"/>
                <a:tab pos="2514600" algn="l"/>
                <a:tab pos="3886200" algn="l"/>
                <a:tab pos="4572000" algn="l"/>
                <a:tab pos="6057900" algn="l"/>
                <a:tab pos="6400800" algn="l"/>
              </a:tabLst>
            </a:pPr>
            <a:endParaRPr lang="en-US" sz="2400" smtClean="0">
              <a:solidFill>
                <a:schemeClr val="tx2"/>
              </a:solidFill>
            </a:endParaRPr>
          </a:p>
          <a:p>
            <a:pPr marL="285750" indent="-285750" eaLnBrk="1" hangingPunct="1">
              <a:tabLst>
                <a:tab pos="457200" algn="l"/>
                <a:tab pos="1828800" algn="l"/>
                <a:tab pos="2514600" algn="l"/>
                <a:tab pos="3886200" algn="l"/>
                <a:tab pos="4572000" algn="l"/>
                <a:tab pos="6057900" algn="l"/>
                <a:tab pos="6400800" algn="l"/>
              </a:tabLst>
            </a:pPr>
            <a:endParaRPr lang="en-US" sz="2400" smtClean="0">
              <a:solidFill>
                <a:schemeClr val="tx2"/>
              </a:solidFill>
            </a:endParaRPr>
          </a:p>
          <a:p>
            <a:pPr marL="285750" indent="-285750" eaLnBrk="1" hangingPunct="1">
              <a:buFontTx/>
              <a:buNone/>
              <a:tabLst>
                <a:tab pos="457200" algn="l"/>
                <a:tab pos="1828800" algn="l"/>
                <a:tab pos="2514600" algn="l"/>
                <a:tab pos="3886200" algn="l"/>
                <a:tab pos="4572000" algn="l"/>
                <a:tab pos="6057900" algn="l"/>
                <a:tab pos="6400800" algn="l"/>
              </a:tabLst>
            </a:pPr>
            <a:endParaRPr lang="en-US" sz="2400" smtClean="0">
              <a:solidFill>
                <a:schemeClr val="tx2"/>
              </a:solidFill>
            </a:endParaRPr>
          </a:p>
        </p:txBody>
      </p:sp>
      <p:sp>
        <p:nvSpPr>
          <p:cNvPr id="66567" name="Line 6"/>
          <p:cNvSpPr>
            <a:spLocks noChangeShapeType="1"/>
          </p:cNvSpPr>
          <p:nvPr/>
        </p:nvSpPr>
        <p:spPr bwMode="auto">
          <a:xfrm>
            <a:off x="0" y="22860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8" name="Line 7"/>
          <p:cNvSpPr>
            <a:spLocks noChangeShapeType="1"/>
          </p:cNvSpPr>
          <p:nvPr/>
        </p:nvSpPr>
        <p:spPr bwMode="auto">
          <a:xfrm>
            <a:off x="0" y="26670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69" name="Line 8"/>
          <p:cNvSpPr>
            <a:spLocks noChangeShapeType="1"/>
          </p:cNvSpPr>
          <p:nvPr/>
        </p:nvSpPr>
        <p:spPr bwMode="auto">
          <a:xfrm flipH="1">
            <a:off x="228600" y="1752600"/>
            <a:ext cx="0" cy="4267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70" name="Line 9"/>
          <p:cNvSpPr>
            <a:spLocks noChangeShapeType="1"/>
          </p:cNvSpPr>
          <p:nvPr/>
        </p:nvSpPr>
        <p:spPr bwMode="auto">
          <a:xfrm>
            <a:off x="10668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71" name="Line 10"/>
          <p:cNvSpPr>
            <a:spLocks noChangeShapeType="1"/>
          </p:cNvSpPr>
          <p:nvPr/>
        </p:nvSpPr>
        <p:spPr bwMode="auto">
          <a:xfrm>
            <a:off x="0" y="60198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72" name="Line 11"/>
          <p:cNvSpPr>
            <a:spLocks noChangeShapeType="1"/>
          </p:cNvSpPr>
          <p:nvPr/>
        </p:nvSpPr>
        <p:spPr bwMode="auto">
          <a:xfrm>
            <a:off x="17526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73" name="Line 12"/>
          <p:cNvSpPr>
            <a:spLocks noChangeShapeType="1"/>
          </p:cNvSpPr>
          <p:nvPr/>
        </p:nvSpPr>
        <p:spPr bwMode="auto">
          <a:xfrm>
            <a:off x="27432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74" name="Line 13"/>
          <p:cNvSpPr>
            <a:spLocks noChangeShapeType="1"/>
          </p:cNvSpPr>
          <p:nvPr/>
        </p:nvSpPr>
        <p:spPr bwMode="auto">
          <a:xfrm>
            <a:off x="37338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75" name="Line 14"/>
          <p:cNvSpPr>
            <a:spLocks noChangeShapeType="1"/>
          </p:cNvSpPr>
          <p:nvPr/>
        </p:nvSpPr>
        <p:spPr bwMode="auto">
          <a:xfrm>
            <a:off x="44958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76" name="Line 15"/>
          <p:cNvSpPr>
            <a:spLocks noChangeShapeType="1"/>
          </p:cNvSpPr>
          <p:nvPr/>
        </p:nvSpPr>
        <p:spPr bwMode="auto">
          <a:xfrm>
            <a:off x="5867400" y="1752600"/>
            <a:ext cx="0" cy="426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77" name="Line 16"/>
          <p:cNvSpPr>
            <a:spLocks noChangeShapeType="1"/>
          </p:cNvSpPr>
          <p:nvPr/>
        </p:nvSpPr>
        <p:spPr bwMode="auto">
          <a:xfrm>
            <a:off x="64770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78" name="Line 17"/>
          <p:cNvSpPr>
            <a:spLocks noChangeShapeType="1"/>
          </p:cNvSpPr>
          <p:nvPr/>
        </p:nvSpPr>
        <p:spPr bwMode="auto">
          <a:xfrm>
            <a:off x="71628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79" name="Line 18"/>
          <p:cNvSpPr>
            <a:spLocks noChangeShapeType="1"/>
          </p:cNvSpPr>
          <p:nvPr/>
        </p:nvSpPr>
        <p:spPr bwMode="auto">
          <a:xfrm>
            <a:off x="7848600" y="1752600"/>
            <a:ext cx="0" cy="426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80" name="Line 19"/>
          <p:cNvSpPr>
            <a:spLocks noChangeShapeType="1"/>
          </p:cNvSpPr>
          <p:nvPr/>
        </p:nvSpPr>
        <p:spPr bwMode="auto">
          <a:xfrm>
            <a:off x="0" y="3048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81" name="Line 20"/>
          <p:cNvSpPr>
            <a:spLocks noChangeShapeType="1"/>
          </p:cNvSpPr>
          <p:nvPr/>
        </p:nvSpPr>
        <p:spPr bwMode="auto">
          <a:xfrm>
            <a:off x="0" y="3429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82" name="Line 21"/>
          <p:cNvSpPr>
            <a:spLocks noChangeShapeType="1"/>
          </p:cNvSpPr>
          <p:nvPr/>
        </p:nvSpPr>
        <p:spPr bwMode="auto">
          <a:xfrm>
            <a:off x="0" y="3810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83" name="Line 22"/>
          <p:cNvSpPr>
            <a:spLocks noChangeShapeType="1"/>
          </p:cNvSpPr>
          <p:nvPr/>
        </p:nvSpPr>
        <p:spPr bwMode="auto">
          <a:xfrm>
            <a:off x="0" y="4114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84" name="Line 23"/>
          <p:cNvSpPr>
            <a:spLocks noChangeShapeType="1"/>
          </p:cNvSpPr>
          <p:nvPr/>
        </p:nvSpPr>
        <p:spPr bwMode="auto">
          <a:xfrm>
            <a:off x="0" y="4495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85" name="Line 24"/>
          <p:cNvSpPr>
            <a:spLocks noChangeShapeType="1"/>
          </p:cNvSpPr>
          <p:nvPr/>
        </p:nvSpPr>
        <p:spPr bwMode="auto">
          <a:xfrm>
            <a:off x="0" y="4876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86" name="Line 25"/>
          <p:cNvSpPr>
            <a:spLocks noChangeShapeType="1"/>
          </p:cNvSpPr>
          <p:nvPr/>
        </p:nvSpPr>
        <p:spPr bwMode="auto">
          <a:xfrm>
            <a:off x="0" y="51816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87" name="Line 26"/>
          <p:cNvSpPr>
            <a:spLocks noChangeShapeType="1"/>
          </p:cNvSpPr>
          <p:nvPr/>
        </p:nvSpPr>
        <p:spPr bwMode="auto">
          <a:xfrm>
            <a:off x="0" y="55626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88" name="Line 27"/>
          <p:cNvSpPr>
            <a:spLocks noChangeShapeType="1"/>
          </p:cNvSpPr>
          <p:nvPr/>
        </p:nvSpPr>
        <p:spPr bwMode="auto">
          <a:xfrm>
            <a:off x="0" y="1981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89" name="Line 28"/>
          <p:cNvSpPr>
            <a:spLocks noChangeShapeType="1"/>
          </p:cNvSpPr>
          <p:nvPr/>
        </p:nvSpPr>
        <p:spPr bwMode="auto">
          <a:xfrm>
            <a:off x="0" y="17526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90" name="Text Box 29"/>
          <p:cNvSpPr txBox="1">
            <a:spLocks noChangeArrowheads="1"/>
          </p:cNvSpPr>
          <p:nvPr/>
        </p:nvSpPr>
        <p:spPr bwMode="auto">
          <a:xfrm>
            <a:off x="1371600" y="1676400"/>
            <a:ext cx="304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000"/>
              <a:t>        Balance Sheet</a:t>
            </a:r>
          </a:p>
        </p:txBody>
      </p:sp>
      <p:sp>
        <p:nvSpPr>
          <p:cNvPr id="66591" name="Line 30"/>
          <p:cNvSpPr>
            <a:spLocks noChangeShapeType="1"/>
          </p:cNvSpPr>
          <p:nvPr/>
        </p:nvSpPr>
        <p:spPr bwMode="auto">
          <a:xfrm>
            <a:off x="51816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6975" name="Text Box 31"/>
          <p:cNvSpPr txBox="1">
            <a:spLocks noChangeArrowheads="1"/>
          </p:cNvSpPr>
          <p:nvPr/>
        </p:nvSpPr>
        <p:spPr bwMode="auto">
          <a:xfrm>
            <a:off x="0" y="2667000"/>
            <a:ext cx="9144000" cy="457200"/>
          </a:xfrm>
          <a:prstGeom prst="rect">
            <a:avLst/>
          </a:prstGeom>
          <a:noFill/>
          <a:ln w="12700">
            <a:noFill/>
            <a:miter lim="800000"/>
            <a:headEnd/>
            <a:tailEnd/>
          </a:ln>
          <a:effectLst/>
        </p:spPr>
        <p:txBody>
          <a:bodyPr>
            <a:spAutoFit/>
          </a:bodyPr>
          <a:lstStyle/>
          <a:p>
            <a:pPr eaLnBrk="0" hangingPunct="0">
              <a:spcBef>
                <a:spcPct val="50000"/>
              </a:spcBef>
              <a:defRPr/>
            </a:pPr>
            <a:r>
              <a:rPr lang="en-US" sz="2400">
                <a:solidFill>
                  <a:schemeClr val="tx2"/>
                </a:solidFill>
                <a:effectLst>
                  <a:outerShdw blurRad="38100" dist="38100" dir="2700000" algn="tl">
                    <a:srgbClr val="C0C0C0"/>
                  </a:outerShdw>
                </a:effectLst>
                <a:latin typeface="Times New Roman" pitchFamily="18" charset="0"/>
                <a:cs typeface="+mn-cs"/>
              </a:rPr>
              <a:t>   </a:t>
            </a:r>
            <a:r>
              <a:rPr lang="en-US" sz="2400">
                <a:solidFill>
                  <a:srgbClr val="FD0129"/>
                </a:solidFill>
                <a:effectLst>
                  <a:outerShdw blurRad="38100" dist="38100" dir="2700000" algn="tl">
                    <a:srgbClr val="C0C0C0"/>
                  </a:outerShdw>
                </a:effectLst>
                <a:latin typeface="Times New Roman" pitchFamily="18" charset="0"/>
                <a:cs typeface="+mn-cs"/>
              </a:rPr>
              <a:t> </a:t>
            </a:r>
            <a:r>
              <a:rPr lang="en-US" sz="2000" b="1">
                <a:solidFill>
                  <a:srgbClr val="FD0129"/>
                </a:solidFill>
                <a:cs typeface="+mn-cs"/>
              </a:rPr>
              <a:t>8000               8000                                                                              8000 FA</a:t>
            </a:r>
            <a:endParaRPr lang="en-US" sz="2000" b="1">
              <a:solidFill>
                <a:srgbClr val="FD0129"/>
              </a:solidFill>
              <a:effectLst>
                <a:outerShdw blurRad="38100" dist="38100" dir="2700000" algn="tl">
                  <a:srgbClr val="C0C0C0"/>
                </a:outerShdw>
              </a:effectLst>
              <a:cs typeface="+mn-cs"/>
            </a:endParaRPr>
          </a:p>
        </p:txBody>
      </p:sp>
      <p:sp>
        <p:nvSpPr>
          <p:cNvPr id="466976" name="Text Box 32"/>
          <p:cNvSpPr txBox="1">
            <a:spLocks noChangeArrowheads="1"/>
          </p:cNvSpPr>
          <p:nvPr/>
        </p:nvSpPr>
        <p:spPr bwMode="auto">
          <a:xfrm>
            <a:off x="0" y="3048000"/>
            <a:ext cx="9144000" cy="396875"/>
          </a:xfrm>
          <a:prstGeom prst="rect">
            <a:avLst/>
          </a:prstGeom>
          <a:noFill/>
          <a:ln w="12700">
            <a:noFill/>
            <a:miter lim="800000"/>
            <a:headEnd/>
            <a:tailEnd/>
          </a:ln>
          <a:effectLst/>
        </p:spPr>
        <p:txBody>
          <a:bodyPr>
            <a:spAutoFit/>
          </a:bodyPr>
          <a:lstStyle/>
          <a:p>
            <a:pPr eaLnBrk="0" hangingPunct="0">
              <a:spcBef>
                <a:spcPct val="50000"/>
              </a:spcBef>
              <a:defRPr/>
            </a:pPr>
            <a:r>
              <a:rPr lang="en-US" sz="2000" b="1">
                <a:solidFill>
                  <a:schemeClr val="tx2"/>
                </a:solidFill>
                <a:cs typeface="+mn-cs"/>
              </a:rPr>
              <a:t>2  7360                             8000      640                                                    7360 FA</a:t>
            </a:r>
            <a:r>
              <a:rPr lang="en-US" sz="2000" b="1">
                <a:solidFill>
                  <a:schemeClr val="tx2"/>
                </a:solidFill>
                <a:effectLst>
                  <a:outerShdw blurRad="38100" dist="38100" dir="2700000" algn="tl">
                    <a:srgbClr val="C0C0C0"/>
                  </a:outerShdw>
                </a:effectLst>
                <a:cs typeface="+mn-cs"/>
              </a:rPr>
              <a:t> </a:t>
            </a:r>
          </a:p>
        </p:txBody>
      </p:sp>
      <p:sp>
        <p:nvSpPr>
          <p:cNvPr id="466977" name="Text Box 33"/>
          <p:cNvSpPr txBox="1">
            <a:spLocks noChangeArrowheads="1"/>
          </p:cNvSpPr>
          <p:nvPr/>
        </p:nvSpPr>
        <p:spPr bwMode="auto">
          <a:xfrm>
            <a:off x="0" y="3352800"/>
            <a:ext cx="9144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125000"/>
              </a:lnSpc>
              <a:spcBef>
                <a:spcPct val="50000"/>
              </a:spcBef>
            </a:pPr>
            <a:r>
              <a:rPr lang="en-US" sz="2000" b="1">
                <a:solidFill>
                  <a:srgbClr val="FD0129"/>
                </a:solidFill>
              </a:rPr>
              <a:t>3              160                                                    (160)           160   (160)     n.a.</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66977"/>
                                        </p:tgtEl>
                                        <p:attrNameLst>
                                          <p:attrName>style.visibility</p:attrName>
                                        </p:attrNameLst>
                                      </p:cBhvr>
                                      <p:to>
                                        <p:strVal val="visible"/>
                                      </p:to>
                                    </p:set>
                                    <p:anim calcmode="lin" valueType="num">
                                      <p:cBhvr>
                                        <p:cTn id="7" dur="1000" fill="hold"/>
                                        <p:tgtEl>
                                          <p:spTgt spid="466977"/>
                                        </p:tgtEl>
                                        <p:attrNameLst>
                                          <p:attrName>ppt_w</p:attrName>
                                        </p:attrNameLst>
                                      </p:cBhvr>
                                      <p:tavLst>
                                        <p:tav tm="0">
                                          <p:val>
                                            <p:fltVal val="0"/>
                                          </p:val>
                                        </p:tav>
                                        <p:tav tm="100000">
                                          <p:val>
                                            <p:strVal val="#ppt_w"/>
                                          </p:val>
                                        </p:tav>
                                      </p:tavLst>
                                    </p:anim>
                                    <p:anim calcmode="lin" valueType="num">
                                      <p:cBhvr>
                                        <p:cTn id="8" dur="1000" fill="hold"/>
                                        <p:tgtEl>
                                          <p:spTgt spid="466977"/>
                                        </p:tgtEl>
                                        <p:attrNameLst>
                                          <p:attrName>ppt_h</p:attrName>
                                        </p:attrNameLst>
                                      </p:cBhvr>
                                      <p:tavLst>
                                        <p:tav tm="0">
                                          <p:val>
                                            <p:fltVal val="0"/>
                                          </p:val>
                                        </p:tav>
                                        <p:tav tm="100000">
                                          <p:val>
                                            <p:strVal val="#ppt_h"/>
                                          </p:val>
                                        </p:tav>
                                      </p:tavLst>
                                    </p:anim>
                                    <p:anim calcmode="lin" valueType="num">
                                      <p:cBhvr>
                                        <p:cTn id="9" dur="1000" fill="hold"/>
                                        <p:tgtEl>
                                          <p:spTgt spid="46697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697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77"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3242A783-9B67-41B1-9583-D174C0413794}" type="slidenum">
              <a:rPr lang="en-US" smtClean="0"/>
              <a:pPr eaLnBrk="1" hangingPunct="1">
                <a:defRPr/>
              </a:pPr>
              <a:t>65</a:t>
            </a:fld>
            <a:endParaRPr lang="en-US" smtClean="0"/>
          </a:p>
        </p:txBody>
      </p:sp>
      <p:sp>
        <p:nvSpPr>
          <p:cNvPr id="6758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758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68996" name="Rectangle 4"/>
          <p:cNvSpPr>
            <a:spLocks noGrp="1" noChangeArrowheads="1"/>
          </p:cNvSpPr>
          <p:nvPr>
            <p:ph type="title"/>
          </p:nvPr>
        </p:nvSpPr>
        <p:spPr>
          <a:xfrm>
            <a:off x="1066800" y="228600"/>
            <a:ext cx="8077200" cy="1371600"/>
          </a:xfrm>
          <a:effectLst>
            <a:outerShdw dist="13470" dir="2700000" algn="ctr" rotWithShape="0">
              <a:schemeClr val="bg2"/>
            </a:outerShdw>
          </a:effectLst>
        </p:spPr>
        <p:txBody>
          <a:bodyPr lIns="90488" tIns="44450" rIns="90488" bIns="44450"/>
          <a:lstStyle/>
          <a:p>
            <a:pPr eaLnBrk="1" hangingPunct="1">
              <a:defRPr/>
            </a:pPr>
            <a:r>
              <a:rPr lang="en-US" sz="2400" b="1" smtClean="0">
                <a:solidFill>
                  <a:srgbClr val="990099"/>
                </a:solidFill>
              </a:rPr>
              <a:t>T4</a:t>
            </a:r>
            <a:r>
              <a:rPr lang="en-US" sz="2400" b="1" smtClean="0">
                <a:solidFill>
                  <a:srgbClr val="990099"/>
                </a:solidFill>
                <a:effectLst>
                  <a:outerShdw blurRad="38100" dist="38100" dir="2700000" algn="tl">
                    <a:srgbClr val="C0C0C0"/>
                  </a:outerShdw>
                </a:effectLst>
              </a:rPr>
              <a:t>:  On Dec. 31, 2004 recorded interest related to </a:t>
            </a:r>
            <a:br>
              <a:rPr lang="en-US" sz="2400" b="1" smtClean="0">
                <a:solidFill>
                  <a:srgbClr val="990099"/>
                </a:solidFill>
                <a:effectLst>
                  <a:outerShdw blurRad="38100" dist="38100" dir="2700000" algn="tl">
                    <a:srgbClr val="C0C0C0"/>
                  </a:outerShdw>
                </a:effectLst>
              </a:rPr>
            </a:br>
            <a:r>
              <a:rPr lang="en-US" sz="2400" b="1" smtClean="0">
                <a:solidFill>
                  <a:srgbClr val="990099"/>
                </a:solidFill>
                <a:effectLst>
                  <a:outerShdw blurRad="38100" dist="38100" dir="2700000" algn="tl">
                    <a:srgbClr val="C0C0C0"/>
                  </a:outerShdw>
                </a:effectLst>
              </a:rPr>
              <a:t>    the discounted (noninterest bearing) note in #2.</a:t>
            </a:r>
            <a:endParaRPr lang="en-US" sz="2400" b="1" smtClean="0"/>
          </a:p>
        </p:txBody>
      </p:sp>
      <p:sp>
        <p:nvSpPr>
          <p:cNvPr id="67590" name="Rectangle 5"/>
          <p:cNvSpPr>
            <a:spLocks noGrp="1" noChangeArrowheads="1"/>
          </p:cNvSpPr>
          <p:nvPr>
            <p:ph type="body" idx="1"/>
          </p:nvPr>
        </p:nvSpPr>
        <p:spPr>
          <a:xfrm>
            <a:off x="0" y="1905000"/>
            <a:ext cx="9144000" cy="4495800"/>
          </a:xfrm>
        </p:spPr>
        <p:txBody>
          <a:bodyPr lIns="90488" tIns="44450" rIns="90488" bIns="44450"/>
          <a:lstStyle/>
          <a:p>
            <a:pPr marL="285750" indent="-285750" eaLnBrk="1" hangingPunct="1">
              <a:buFontTx/>
              <a:buNone/>
              <a:tabLst>
                <a:tab pos="457200" algn="l"/>
                <a:tab pos="1828800" algn="l"/>
                <a:tab pos="2514600" algn="l"/>
                <a:tab pos="3886200" algn="l"/>
                <a:tab pos="4572000" algn="l"/>
                <a:tab pos="6057900" algn="l"/>
                <a:tab pos="6400800" algn="l"/>
              </a:tabLst>
            </a:pPr>
            <a:r>
              <a:rPr lang="en-US" sz="2200" smtClean="0"/>
              <a:t>  </a:t>
            </a:r>
            <a:r>
              <a:rPr lang="en-US" sz="2000" smtClean="0"/>
              <a:t>Assets =                 Liabilities              +    Equity          Inc. State.       Cashflow</a:t>
            </a:r>
            <a:endParaRPr lang="en-US" sz="2400" smtClean="0"/>
          </a:p>
          <a:p>
            <a:pPr marL="285750" indent="-285750" eaLnBrk="1" hangingPunct="1">
              <a:buFontTx/>
              <a:buNone/>
              <a:tabLst>
                <a:tab pos="457200" algn="l"/>
                <a:tab pos="1828800" algn="l"/>
                <a:tab pos="2514600" algn="l"/>
                <a:tab pos="3886200" algn="l"/>
                <a:tab pos="4572000" algn="l"/>
                <a:tab pos="6057900" algn="l"/>
                <a:tab pos="6400800" algn="l"/>
              </a:tabLst>
            </a:pPr>
            <a:r>
              <a:rPr lang="en-US" sz="2000" smtClean="0"/>
              <a:t>   Cash  = I/P + N/P(1) + N/P(2) - Disc.+C.Stk+R.E.  Rev.- Exp.= N. I.   </a:t>
            </a:r>
            <a:r>
              <a:rPr lang="en-US" sz="1800" smtClean="0"/>
              <a:t>OA,IA,FA</a:t>
            </a:r>
            <a:endParaRPr lang="en-US" sz="2000" smtClean="0"/>
          </a:p>
          <a:p>
            <a:pPr marL="285750" indent="-285750" eaLnBrk="1" hangingPunct="1">
              <a:buFontTx/>
              <a:buNone/>
              <a:tabLst>
                <a:tab pos="457200" algn="l"/>
                <a:tab pos="1828800" algn="l"/>
                <a:tab pos="2514600" algn="l"/>
                <a:tab pos="3886200" algn="l"/>
                <a:tab pos="4572000" algn="l"/>
                <a:tab pos="6057900" algn="l"/>
                <a:tab pos="6400800" algn="l"/>
              </a:tabLst>
            </a:pPr>
            <a:r>
              <a:rPr lang="en-US" sz="2000" smtClean="0"/>
              <a:t>1             					</a:t>
            </a:r>
            <a:endParaRPr lang="en-US" sz="2400" smtClean="0"/>
          </a:p>
          <a:p>
            <a:pPr marL="685800" lvl="1" indent="-228600" eaLnBrk="1" hangingPunct="1">
              <a:buFontTx/>
              <a:buNone/>
              <a:tabLst>
                <a:tab pos="457200" algn="l"/>
                <a:tab pos="1828800" algn="l"/>
                <a:tab pos="2514600" algn="l"/>
                <a:tab pos="3886200" algn="l"/>
                <a:tab pos="4572000" algn="l"/>
                <a:tab pos="6057900" algn="l"/>
                <a:tab pos="6400800" algn="l"/>
              </a:tabLst>
            </a:pPr>
            <a:endParaRPr lang="en-US" sz="2200" smtClean="0"/>
          </a:p>
          <a:p>
            <a:pPr marL="285750" indent="-285750" eaLnBrk="1" hangingPunct="1">
              <a:buFontTx/>
              <a:buNone/>
              <a:tabLst>
                <a:tab pos="457200" algn="l"/>
                <a:tab pos="1828800" algn="l"/>
                <a:tab pos="2514600" algn="l"/>
                <a:tab pos="3886200" algn="l"/>
                <a:tab pos="4572000" algn="l"/>
                <a:tab pos="6057900" algn="l"/>
                <a:tab pos="6400800" algn="l"/>
              </a:tabLst>
            </a:pPr>
            <a:endParaRPr lang="en-US" sz="2400" smtClean="0">
              <a:solidFill>
                <a:schemeClr val="tx2"/>
              </a:solidFill>
            </a:endParaRPr>
          </a:p>
          <a:p>
            <a:pPr marL="285750" indent="-285750" eaLnBrk="1" hangingPunct="1">
              <a:buFontTx/>
              <a:buNone/>
              <a:tabLst>
                <a:tab pos="457200" algn="l"/>
                <a:tab pos="1828800" algn="l"/>
                <a:tab pos="2514600" algn="l"/>
                <a:tab pos="3886200" algn="l"/>
                <a:tab pos="4572000" algn="l"/>
                <a:tab pos="6057900" algn="l"/>
                <a:tab pos="6400800" algn="l"/>
              </a:tabLst>
            </a:pPr>
            <a:endParaRPr lang="en-US" sz="2400" smtClean="0">
              <a:solidFill>
                <a:schemeClr val="tx2"/>
              </a:solidFill>
            </a:endParaRPr>
          </a:p>
          <a:p>
            <a:pPr marL="285750" indent="-285750" eaLnBrk="1" hangingPunct="1">
              <a:buFontTx/>
              <a:buNone/>
              <a:tabLst>
                <a:tab pos="457200" algn="l"/>
                <a:tab pos="1828800" algn="l"/>
                <a:tab pos="2514600" algn="l"/>
                <a:tab pos="3886200" algn="l"/>
                <a:tab pos="4572000" algn="l"/>
                <a:tab pos="6057900" algn="l"/>
                <a:tab pos="6400800" algn="l"/>
              </a:tabLst>
            </a:pPr>
            <a:endParaRPr lang="en-US" sz="2400" smtClean="0">
              <a:solidFill>
                <a:schemeClr val="tx2"/>
              </a:solidFill>
            </a:endParaRPr>
          </a:p>
          <a:p>
            <a:pPr marL="285750" indent="-285750" eaLnBrk="1" hangingPunct="1">
              <a:tabLst>
                <a:tab pos="457200" algn="l"/>
                <a:tab pos="1828800" algn="l"/>
                <a:tab pos="2514600" algn="l"/>
                <a:tab pos="3886200" algn="l"/>
                <a:tab pos="4572000" algn="l"/>
                <a:tab pos="6057900" algn="l"/>
                <a:tab pos="6400800" algn="l"/>
              </a:tabLst>
            </a:pPr>
            <a:endParaRPr lang="en-US" sz="2400" smtClean="0">
              <a:solidFill>
                <a:schemeClr val="tx2"/>
              </a:solidFill>
            </a:endParaRPr>
          </a:p>
          <a:p>
            <a:pPr marL="285750" indent="-285750" eaLnBrk="1" hangingPunct="1">
              <a:tabLst>
                <a:tab pos="457200" algn="l"/>
                <a:tab pos="1828800" algn="l"/>
                <a:tab pos="2514600" algn="l"/>
                <a:tab pos="3886200" algn="l"/>
                <a:tab pos="4572000" algn="l"/>
                <a:tab pos="6057900" algn="l"/>
                <a:tab pos="6400800" algn="l"/>
              </a:tabLst>
            </a:pPr>
            <a:endParaRPr lang="en-US" sz="2400" smtClean="0">
              <a:solidFill>
                <a:schemeClr val="tx2"/>
              </a:solidFill>
            </a:endParaRPr>
          </a:p>
          <a:p>
            <a:pPr marL="285750" indent="-285750" eaLnBrk="1" hangingPunct="1">
              <a:buFontTx/>
              <a:buNone/>
              <a:tabLst>
                <a:tab pos="457200" algn="l"/>
                <a:tab pos="1828800" algn="l"/>
                <a:tab pos="2514600" algn="l"/>
                <a:tab pos="3886200" algn="l"/>
                <a:tab pos="4572000" algn="l"/>
                <a:tab pos="6057900" algn="l"/>
                <a:tab pos="6400800" algn="l"/>
              </a:tabLst>
            </a:pPr>
            <a:endParaRPr lang="en-US" sz="2400" smtClean="0">
              <a:solidFill>
                <a:schemeClr val="tx2"/>
              </a:solidFill>
            </a:endParaRPr>
          </a:p>
        </p:txBody>
      </p:sp>
      <p:sp>
        <p:nvSpPr>
          <p:cNvPr id="67591" name="Line 6"/>
          <p:cNvSpPr>
            <a:spLocks noChangeShapeType="1"/>
          </p:cNvSpPr>
          <p:nvPr/>
        </p:nvSpPr>
        <p:spPr bwMode="auto">
          <a:xfrm>
            <a:off x="0" y="22860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592" name="Line 7"/>
          <p:cNvSpPr>
            <a:spLocks noChangeShapeType="1"/>
          </p:cNvSpPr>
          <p:nvPr/>
        </p:nvSpPr>
        <p:spPr bwMode="auto">
          <a:xfrm>
            <a:off x="0" y="26670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593" name="Line 8"/>
          <p:cNvSpPr>
            <a:spLocks noChangeShapeType="1"/>
          </p:cNvSpPr>
          <p:nvPr/>
        </p:nvSpPr>
        <p:spPr bwMode="auto">
          <a:xfrm flipH="1">
            <a:off x="228600" y="1752600"/>
            <a:ext cx="0" cy="4267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594" name="Line 9"/>
          <p:cNvSpPr>
            <a:spLocks noChangeShapeType="1"/>
          </p:cNvSpPr>
          <p:nvPr/>
        </p:nvSpPr>
        <p:spPr bwMode="auto">
          <a:xfrm>
            <a:off x="10668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595" name="Line 10"/>
          <p:cNvSpPr>
            <a:spLocks noChangeShapeType="1"/>
          </p:cNvSpPr>
          <p:nvPr/>
        </p:nvSpPr>
        <p:spPr bwMode="auto">
          <a:xfrm>
            <a:off x="0" y="60198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596" name="Line 11"/>
          <p:cNvSpPr>
            <a:spLocks noChangeShapeType="1"/>
          </p:cNvSpPr>
          <p:nvPr/>
        </p:nvSpPr>
        <p:spPr bwMode="auto">
          <a:xfrm>
            <a:off x="17526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597" name="Line 12"/>
          <p:cNvSpPr>
            <a:spLocks noChangeShapeType="1"/>
          </p:cNvSpPr>
          <p:nvPr/>
        </p:nvSpPr>
        <p:spPr bwMode="auto">
          <a:xfrm>
            <a:off x="27432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598" name="Line 13"/>
          <p:cNvSpPr>
            <a:spLocks noChangeShapeType="1"/>
          </p:cNvSpPr>
          <p:nvPr/>
        </p:nvSpPr>
        <p:spPr bwMode="auto">
          <a:xfrm>
            <a:off x="37338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599" name="Line 14"/>
          <p:cNvSpPr>
            <a:spLocks noChangeShapeType="1"/>
          </p:cNvSpPr>
          <p:nvPr/>
        </p:nvSpPr>
        <p:spPr bwMode="auto">
          <a:xfrm>
            <a:off x="44958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0" name="Line 15"/>
          <p:cNvSpPr>
            <a:spLocks noChangeShapeType="1"/>
          </p:cNvSpPr>
          <p:nvPr/>
        </p:nvSpPr>
        <p:spPr bwMode="auto">
          <a:xfrm>
            <a:off x="5867400" y="1752600"/>
            <a:ext cx="0" cy="426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1" name="Line 16"/>
          <p:cNvSpPr>
            <a:spLocks noChangeShapeType="1"/>
          </p:cNvSpPr>
          <p:nvPr/>
        </p:nvSpPr>
        <p:spPr bwMode="auto">
          <a:xfrm>
            <a:off x="64770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2" name="Line 17"/>
          <p:cNvSpPr>
            <a:spLocks noChangeShapeType="1"/>
          </p:cNvSpPr>
          <p:nvPr/>
        </p:nvSpPr>
        <p:spPr bwMode="auto">
          <a:xfrm>
            <a:off x="71628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3" name="Line 18"/>
          <p:cNvSpPr>
            <a:spLocks noChangeShapeType="1"/>
          </p:cNvSpPr>
          <p:nvPr/>
        </p:nvSpPr>
        <p:spPr bwMode="auto">
          <a:xfrm>
            <a:off x="7848600" y="1752600"/>
            <a:ext cx="0" cy="426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4" name="Line 19"/>
          <p:cNvSpPr>
            <a:spLocks noChangeShapeType="1"/>
          </p:cNvSpPr>
          <p:nvPr/>
        </p:nvSpPr>
        <p:spPr bwMode="auto">
          <a:xfrm>
            <a:off x="0" y="3048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5" name="Line 20"/>
          <p:cNvSpPr>
            <a:spLocks noChangeShapeType="1"/>
          </p:cNvSpPr>
          <p:nvPr/>
        </p:nvSpPr>
        <p:spPr bwMode="auto">
          <a:xfrm>
            <a:off x="0" y="3429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6" name="Line 21"/>
          <p:cNvSpPr>
            <a:spLocks noChangeShapeType="1"/>
          </p:cNvSpPr>
          <p:nvPr/>
        </p:nvSpPr>
        <p:spPr bwMode="auto">
          <a:xfrm>
            <a:off x="0" y="3810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7" name="Line 22"/>
          <p:cNvSpPr>
            <a:spLocks noChangeShapeType="1"/>
          </p:cNvSpPr>
          <p:nvPr/>
        </p:nvSpPr>
        <p:spPr bwMode="auto">
          <a:xfrm>
            <a:off x="0" y="4114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8" name="Line 23"/>
          <p:cNvSpPr>
            <a:spLocks noChangeShapeType="1"/>
          </p:cNvSpPr>
          <p:nvPr/>
        </p:nvSpPr>
        <p:spPr bwMode="auto">
          <a:xfrm>
            <a:off x="0" y="4495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09" name="Line 24"/>
          <p:cNvSpPr>
            <a:spLocks noChangeShapeType="1"/>
          </p:cNvSpPr>
          <p:nvPr/>
        </p:nvSpPr>
        <p:spPr bwMode="auto">
          <a:xfrm>
            <a:off x="0" y="4876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10" name="Line 25"/>
          <p:cNvSpPr>
            <a:spLocks noChangeShapeType="1"/>
          </p:cNvSpPr>
          <p:nvPr/>
        </p:nvSpPr>
        <p:spPr bwMode="auto">
          <a:xfrm>
            <a:off x="0" y="51816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11" name="Line 26"/>
          <p:cNvSpPr>
            <a:spLocks noChangeShapeType="1"/>
          </p:cNvSpPr>
          <p:nvPr/>
        </p:nvSpPr>
        <p:spPr bwMode="auto">
          <a:xfrm>
            <a:off x="0" y="55626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12" name="Line 27"/>
          <p:cNvSpPr>
            <a:spLocks noChangeShapeType="1"/>
          </p:cNvSpPr>
          <p:nvPr/>
        </p:nvSpPr>
        <p:spPr bwMode="auto">
          <a:xfrm>
            <a:off x="0" y="1981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13" name="Line 28"/>
          <p:cNvSpPr>
            <a:spLocks noChangeShapeType="1"/>
          </p:cNvSpPr>
          <p:nvPr/>
        </p:nvSpPr>
        <p:spPr bwMode="auto">
          <a:xfrm>
            <a:off x="0" y="17526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14" name="Text Box 29"/>
          <p:cNvSpPr txBox="1">
            <a:spLocks noChangeArrowheads="1"/>
          </p:cNvSpPr>
          <p:nvPr/>
        </p:nvSpPr>
        <p:spPr bwMode="auto">
          <a:xfrm>
            <a:off x="1371600" y="1676400"/>
            <a:ext cx="304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000"/>
              <a:t>        Balance Sheet</a:t>
            </a:r>
          </a:p>
        </p:txBody>
      </p:sp>
      <p:sp>
        <p:nvSpPr>
          <p:cNvPr id="67615" name="Line 30"/>
          <p:cNvSpPr>
            <a:spLocks noChangeShapeType="1"/>
          </p:cNvSpPr>
          <p:nvPr/>
        </p:nvSpPr>
        <p:spPr bwMode="auto">
          <a:xfrm>
            <a:off x="51816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9023" name="Text Box 31"/>
          <p:cNvSpPr txBox="1">
            <a:spLocks noChangeArrowheads="1"/>
          </p:cNvSpPr>
          <p:nvPr/>
        </p:nvSpPr>
        <p:spPr bwMode="auto">
          <a:xfrm>
            <a:off x="0" y="2667000"/>
            <a:ext cx="9144000" cy="457200"/>
          </a:xfrm>
          <a:prstGeom prst="rect">
            <a:avLst/>
          </a:prstGeom>
          <a:noFill/>
          <a:ln w="12700">
            <a:noFill/>
            <a:miter lim="800000"/>
            <a:headEnd/>
            <a:tailEnd/>
          </a:ln>
          <a:effectLst/>
        </p:spPr>
        <p:txBody>
          <a:bodyPr>
            <a:spAutoFit/>
          </a:bodyPr>
          <a:lstStyle/>
          <a:p>
            <a:pPr eaLnBrk="0" hangingPunct="0">
              <a:spcBef>
                <a:spcPct val="50000"/>
              </a:spcBef>
              <a:defRPr/>
            </a:pPr>
            <a:r>
              <a:rPr lang="en-US" sz="2400">
                <a:solidFill>
                  <a:schemeClr val="tx2"/>
                </a:solidFill>
                <a:effectLst>
                  <a:outerShdw blurRad="38100" dist="38100" dir="2700000" algn="tl">
                    <a:srgbClr val="C0C0C0"/>
                  </a:outerShdw>
                </a:effectLst>
                <a:latin typeface="Times New Roman" pitchFamily="18" charset="0"/>
                <a:cs typeface="+mn-cs"/>
              </a:rPr>
              <a:t>   </a:t>
            </a:r>
            <a:r>
              <a:rPr lang="en-US" sz="2400">
                <a:solidFill>
                  <a:srgbClr val="FD0129"/>
                </a:solidFill>
                <a:effectLst>
                  <a:outerShdw blurRad="38100" dist="38100" dir="2700000" algn="tl">
                    <a:srgbClr val="C0C0C0"/>
                  </a:outerShdw>
                </a:effectLst>
                <a:latin typeface="Times New Roman" pitchFamily="18" charset="0"/>
                <a:cs typeface="+mn-cs"/>
              </a:rPr>
              <a:t> </a:t>
            </a:r>
            <a:r>
              <a:rPr lang="en-US" sz="2000" b="1">
                <a:solidFill>
                  <a:srgbClr val="FD0129"/>
                </a:solidFill>
                <a:cs typeface="+mn-cs"/>
              </a:rPr>
              <a:t>8000               8000                                                                              8000 FA</a:t>
            </a:r>
            <a:endParaRPr lang="en-US" sz="2000" b="1">
              <a:solidFill>
                <a:srgbClr val="FD0129"/>
              </a:solidFill>
              <a:effectLst>
                <a:outerShdw blurRad="38100" dist="38100" dir="2700000" algn="tl">
                  <a:srgbClr val="C0C0C0"/>
                </a:outerShdw>
              </a:effectLst>
              <a:cs typeface="+mn-cs"/>
            </a:endParaRPr>
          </a:p>
        </p:txBody>
      </p:sp>
      <p:sp>
        <p:nvSpPr>
          <p:cNvPr id="469024" name="Text Box 32"/>
          <p:cNvSpPr txBox="1">
            <a:spLocks noChangeArrowheads="1"/>
          </p:cNvSpPr>
          <p:nvPr/>
        </p:nvSpPr>
        <p:spPr bwMode="auto">
          <a:xfrm>
            <a:off x="0" y="3048000"/>
            <a:ext cx="9144000" cy="396875"/>
          </a:xfrm>
          <a:prstGeom prst="rect">
            <a:avLst/>
          </a:prstGeom>
          <a:noFill/>
          <a:ln w="12700">
            <a:noFill/>
            <a:miter lim="800000"/>
            <a:headEnd/>
            <a:tailEnd/>
          </a:ln>
          <a:effectLst/>
        </p:spPr>
        <p:txBody>
          <a:bodyPr>
            <a:spAutoFit/>
          </a:bodyPr>
          <a:lstStyle/>
          <a:p>
            <a:pPr eaLnBrk="0" hangingPunct="0">
              <a:spcBef>
                <a:spcPct val="50000"/>
              </a:spcBef>
              <a:defRPr/>
            </a:pPr>
            <a:r>
              <a:rPr lang="en-US" sz="2000" b="1">
                <a:solidFill>
                  <a:srgbClr val="990099"/>
                </a:solidFill>
                <a:cs typeface="+mn-cs"/>
              </a:rPr>
              <a:t>2  7360                             8000      640                                                    7360 FA</a:t>
            </a:r>
            <a:r>
              <a:rPr lang="en-US" sz="2000" b="1">
                <a:solidFill>
                  <a:schemeClr val="tx2"/>
                </a:solidFill>
                <a:effectLst>
                  <a:outerShdw blurRad="38100" dist="38100" dir="2700000" algn="tl">
                    <a:srgbClr val="C0C0C0"/>
                  </a:outerShdw>
                </a:effectLst>
                <a:cs typeface="+mn-cs"/>
              </a:rPr>
              <a:t> </a:t>
            </a:r>
          </a:p>
        </p:txBody>
      </p:sp>
      <p:sp>
        <p:nvSpPr>
          <p:cNvPr id="67618" name="Text Box 33"/>
          <p:cNvSpPr txBox="1">
            <a:spLocks noChangeArrowheads="1"/>
          </p:cNvSpPr>
          <p:nvPr/>
        </p:nvSpPr>
        <p:spPr bwMode="auto">
          <a:xfrm>
            <a:off x="0" y="3352800"/>
            <a:ext cx="9144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125000"/>
              </a:lnSpc>
              <a:spcBef>
                <a:spcPct val="50000"/>
              </a:spcBef>
            </a:pPr>
            <a:r>
              <a:rPr lang="en-US" sz="2000" b="1">
                <a:solidFill>
                  <a:srgbClr val="FD0129"/>
                </a:solidFill>
              </a:rPr>
              <a:t>3              160                                                    (160)           160   (160)     n.a.</a:t>
            </a:r>
          </a:p>
        </p:txBody>
      </p:sp>
      <p:sp>
        <p:nvSpPr>
          <p:cNvPr id="469026" name="Text Box 34"/>
          <p:cNvSpPr txBox="1">
            <a:spLocks noChangeArrowheads="1"/>
          </p:cNvSpPr>
          <p:nvPr/>
        </p:nvSpPr>
        <p:spPr bwMode="auto">
          <a:xfrm>
            <a:off x="0" y="3733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120000"/>
              </a:lnSpc>
              <a:spcBef>
                <a:spcPct val="50000"/>
              </a:spcBef>
            </a:pPr>
            <a:r>
              <a:rPr lang="en-US" sz="2000" b="1">
                <a:solidFill>
                  <a:srgbClr val="990099"/>
                </a:solidFill>
              </a:rPr>
              <a:t>4                                                    (160)           (160)            160  (160)     n.a.</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69026"/>
                                        </p:tgtEl>
                                        <p:attrNameLst>
                                          <p:attrName>style.visibility</p:attrName>
                                        </p:attrNameLst>
                                      </p:cBhvr>
                                      <p:to>
                                        <p:strVal val="visible"/>
                                      </p:to>
                                    </p:set>
                                    <p:anim calcmode="lin" valueType="num">
                                      <p:cBhvr>
                                        <p:cTn id="7" dur="1000" fill="hold"/>
                                        <p:tgtEl>
                                          <p:spTgt spid="469026"/>
                                        </p:tgtEl>
                                        <p:attrNameLst>
                                          <p:attrName>ppt_w</p:attrName>
                                        </p:attrNameLst>
                                      </p:cBhvr>
                                      <p:tavLst>
                                        <p:tav tm="0">
                                          <p:val>
                                            <p:fltVal val="0"/>
                                          </p:val>
                                        </p:tav>
                                        <p:tav tm="100000">
                                          <p:val>
                                            <p:strVal val="#ppt_w"/>
                                          </p:val>
                                        </p:tav>
                                      </p:tavLst>
                                    </p:anim>
                                    <p:anim calcmode="lin" valueType="num">
                                      <p:cBhvr>
                                        <p:cTn id="8" dur="1000" fill="hold"/>
                                        <p:tgtEl>
                                          <p:spTgt spid="469026"/>
                                        </p:tgtEl>
                                        <p:attrNameLst>
                                          <p:attrName>ppt_h</p:attrName>
                                        </p:attrNameLst>
                                      </p:cBhvr>
                                      <p:tavLst>
                                        <p:tav tm="0">
                                          <p:val>
                                            <p:fltVal val="0"/>
                                          </p:val>
                                        </p:tav>
                                        <p:tav tm="100000">
                                          <p:val>
                                            <p:strVal val="#ppt_h"/>
                                          </p:val>
                                        </p:tav>
                                      </p:tavLst>
                                    </p:anim>
                                    <p:anim calcmode="lin" valueType="num">
                                      <p:cBhvr>
                                        <p:cTn id="9" dur="1000" fill="hold"/>
                                        <p:tgtEl>
                                          <p:spTgt spid="46902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902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9026"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C02E8C22-1265-4BE2-8E9D-2E83AB7BBCBE}" type="slidenum">
              <a:rPr lang="en-US" smtClean="0"/>
              <a:pPr eaLnBrk="1" hangingPunct="1">
                <a:defRPr/>
              </a:pPr>
              <a:t>66</a:t>
            </a:fld>
            <a:endParaRPr lang="en-US" smtClean="0"/>
          </a:p>
        </p:txBody>
      </p:sp>
      <p:sp>
        <p:nvSpPr>
          <p:cNvPr id="6861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861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71044" name="Rectangle 4"/>
          <p:cNvSpPr>
            <a:spLocks noGrp="1" noChangeArrowheads="1"/>
          </p:cNvSpPr>
          <p:nvPr>
            <p:ph type="title"/>
          </p:nvPr>
        </p:nvSpPr>
        <p:spPr>
          <a:xfrm>
            <a:off x="1066800" y="228600"/>
            <a:ext cx="8077200" cy="1371600"/>
          </a:xfrm>
          <a:effectLst>
            <a:outerShdw dist="13470" dir="2700000" algn="ctr" rotWithShape="0">
              <a:schemeClr val="bg2"/>
            </a:outerShdw>
          </a:effectLst>
        </p:spPr>
        <p:txBody>
          <a:bodyPr lIns="90488" tIns="44450" rIns="90488" bIns="44450"/>
          <a:lstStyle/>
          <a:p>
            <a:pPr eaLnBrk="1" hangingPunct="1">
              <a:defRPr/>
            </a:pPr>
            <a:r>
              <a:rPr lang="en-US" sz="2400" b="1" smtClean="0">
                <a:solidFill>
                  <a:srgbClr val="990099"/>
                </a:solidFill>
              </a:rPr>
              <a:t>T4</a:t>
            </a:r>
            <a:r>
              <a:rPr lang="en-US" sz="2400" b="1" smtClean="0">
                <a:solidFill>
                  <a:srgbClr val="990099"/>
                </a:solidFill>
                <a:effectLst>
                  <a:outerShdw blurRad="38100" dist="38100" dir="2700000" algn="tl">
                    <a:srgbClr val="C0C0C0"/>
                  </a:outerShdw>
                </a:effectLst>
              </a:rPr>
              <a:t>:  On Dec. 31, 2004 recorded interest related to </a:t>
            </a:r>
            <a:br>
              <a:rPr lang="en-US" sz="2400" b="1" smtClean="0">
                <a:solidFill>
                  <a:srgbClr val="990099"/>
                </a:solidFill>
                <a:effectLst>
                  <a:outerShdw blurRad="38100" dist="38100" dir="2700000" algn="tl">
                    <a:srgbClr val="C0C0C0"/>
                  </a:outerShdw>
                </a:effectLst>
              </a:rPr>
            </a:br>
            <a:r>
              <a:rPr lang="en-US" sz="2400" b="1" smtClean="0">
                <a:solidFill>
                  <a:srgbClr val="990099"/>
                </a:solidFill>
                <a:effectLst>
                  <a:outerShdw blurRad="38100" dist="38100" dir="2700000" algn="tl">
                    <a:srgbClr val="C0C0C0"/>
                  </a:outerShdw>
                </a:effectLst>
              </a:rPr>
              <a:t>    the discounted (noninterest bearing) note in #2.</a:t>
            </a:r>
            <a:endParaRPr lang="en-US" sz="2400" b="1" smtClean="0"/>
          </a:p>
        </p:txBody>
      </p:sp>
      <p:sp>
        <p:nvSpPr>
          <p:cNvPr id="68614" name="Rectangle 5"/>
          <p:cNvSpPr>
            <a:spLocks noGrp="1" noChangeArrowheads="1"/>
          </p:cNvSpPr>
          <p:nvPr>
            <p:ph type="body" idx="1"/>
          </p:nvPr>
        </p:nvSpPr>
        <p:spPr>
          <a:xfrm>
            <a:off x="0" y="1905000"/>
            <a:ext cx="9144000" cy="4495800"/>
          </a:xfrm>
        </p:spPr>
        <p:txBody>
          <a:bodyPr lIns="90488" tIns="44450" rIns="90488" bIns="44450"/>
          <a:lstStyle/>
          <a:p>
            <a:pPr marL="285750" indent="-285750" eaLnBrk="1" hangingPunct="1">
              <a:buFontTx/>
              <a:buNone/>
              <a:tabLst>
                <a:tab pos="457200" algn="l"/>
                <a:tab pos="1828800" algn="l"/>
                <a:tab pos="2514600" algn="l"/>
                <a:tab pos="3886200" algn="l"/>
                <a:tab pos="4572000" algn="l"/>
                <a:tab pos="6057900" algn="l"/>
                <a:tab pos="6400800" algn="l"/>
              </a:tabLst>
            </a:pPr>
            <a:r>
              <a:rPr lang="en-US" sz="2200" smtClean="0"/>
              <a:t>  </a:t>
            </a:r>
            <a:r>
              <a:rPr lang="en-US" sz="2000" smtClean="0"/>
              <a:t>Assets =                 Liabilities              +    Equity          Inc. State.       Cashflow</a:t>
            </a:r>
            <a:endParaRPr lang="en-US" sz="2400" smtClean="0"/>
          </a:p>
          <a:p>
            <a:pPr marL="285750" indent="-285750" eaLnBrk="1" hangingPunct="1">
              <a:buFontTx/>
              <a:buNone/>
              <a:tabLst>
                <a:tab pos="457200" algn="l"/>
                <a:tab pos="1828800" algn="l"/>
                <a:tab pos="2514600" algn="l"/>
                <a:tab pos="3886200" algn="l"/>
                <a:tab pos="4572000" algn="l"/>
                <a:tab pos="6057900" algn="l"/>
                <a:tab pos="6400800" algn="l"/>
              </a:tabLst>
            </a:pPr>
            <a:r>
              <a:rPr lang="en-US" sz="2000" smtClean="0"/>
              <a:t>   Cash  = I/P + N/P(1) + N/P(2) - Disc.+C.Stk+R.E.  Rev.- Exp.= N. I.   </a:t>
            </a:r>
            <a:r>
              <a:rPr lang="en-US" sz="1800" smtClean="0"/>
              <a:t>OA,IA,FA</a:t>
            </a:r>
            <a:endParaRPr lang="en-US" sz="2000" smtClean="0"/>
          </a:p>
          <a:p>
            <a:pPr marL="285750" indent="-285750" eaLnBrk="1" hangingPunct="1">
              <a:buFontTx/>
              <a:buNone/>
              <a:tabLst>
                <a:tab pos="457200" algn="l"/>
                <a:tab pos="1828800" algn="l"/>
                <a:tab pos="2514600" algn="l"/>
                <a:tab pos="3886200" algn="l"/>
                <a:tab pos="4572000" algn="l"/>
                <a:tab pos="6057900" algn="l"/>
                <a:tab pos="6400800" algn="l"/>
              </a:tabLst>
            </a:pPr>
            <a:r>
              <a:rPr lang="en-US" sz="2000" smtClean="0"/>
              <a:t>1             					</a:t>
            </a:r>
            <a:endParaRPr lang="en-US" sz="2400" smtClean="0"/>
          </a:p>
          <a:p>
            <a:pPr marL="685800" lvl="1" indent="-228600" eaLnBrk="1" hangingPunct="1">
              <a:buFontTx/>
              <a:buNone/>
              <a:tabLst>
                <a:tab pos="457200" algn="l"/>
                <a:tab pos="1828800" algn="l"/>
                <a:tab pos="2514600" algn="l"/>
                <a:tab pos="3886200" algn="l"/>
                <a:tab pos="4572000" algn="l"/>
                <a:tab pos="6057900" algn="l"/>
                <a:tab pos="6400800" algn="l"/>
              </a:tabLst>
            </a:pPr>
            <a:endParaRPr lang="en-US" sz="2200" smtClean="0"/>
          </a:p>
          <a:p>
            <a:pPr marL="285750" indent="-285750" eaLnBrk="1" hangingPunct="1">
              <a:buFontTx/>
              <a:buNone/>
              <a:tabLst>
                <a:tab pos="457200" algn="l"/>
                <a:tab pos="1828800" algn="l"/>
                <a:tab pos="2514600" algn="l"/>
                <a:tab pos="3886200" algn="l"/>
                <a:tab pos="4572000" algn="l"/>
                <a:tab pos="6057900" algn="l"/>
                <a:tab pos="6400800" algn="l"/>
              </a:tabLst>
            </a:pPr>
            <a:endParaRPr lang="en-US" sz="2400" smtClean="0">
              <a:solidFill>
                <a:schemeClr val="tx2"/>
              </a:solidFill>
            </a:endParaRPr>
          </a:p>
          <a:p>
            <a:pPr marL="285750" indent="-285750" eaLnBrk="1" hangingPunct="1">
              <a:buFontTx/>
              <a:buNone/>
              <a:tabLst>
                <a:tab pos="457200" algn="l"/>
                <a:tab pos="1828800" algn="l"/>
                <a:tab pos="2514600" algn="l"/>
                <a:tab pos="3886200" algn="l"/>
                <a:tab pos="4572000" algn="l"/>
                <a:tab pos="6057900" algn="l"/>
                <a:tab pos="6400800" algn="l"/>
              </a:tabLst>
            </a:pPr>
            <a:endParaRPr lang="en-US" sz="2400" smtClean="0">
              <a:solidFill>
                <a:schemeClr val="tx2"/>
              </a:solidFill>
            </a:endParaRPr>
          </a:p>
          <a:p>
            <a:pPr marL="285750" indent="-285750" eaLnBrk="1" hangingPunct="1">
              <a:buFontTx/>
              <a:buNone/>
              <a:tabLst>
                <a:tab pos="457200" algn="l"/>
                <a:tab pos="1828800" algn="l"/>
                <a:tab pos="2514600" algn="l"/>
                <a:tab pos="3886200" algn="l"/>
                <a:tab pos="4572000" algn="l"/>
                <a:tab pos="6057900" algn="l"/>
                <a:tab pos="6400800" algn="l"/>
              </a:tabLst>
            </a:pPr>
            <a:endParaRPr lang="en-US" sz="2400" smtClean="0">
              <a:solidFill>
                <a:schemeClr val="tx2"/>
              </a:solidFill>
            </a:endParaRPr>
          </a:p>
          <a:p>
            <a:pPr marL="285750" indent="-285750" eaLnBrk="1" hangingPunct="1">
              <a:tabLst>
                <a:tab pos="457200" algn="l"/>
                <a:tab pos="1828800" algn="l"/>
                <a:tab pos="2514600" algn="l"/>
                <a:tab pos="3886200" algn="l"/>
                <a:tab pos="4572000" algn="l"/>
                <a:tab pos="6057900" algn="l"/>
                <a:tab pos="6400800" algn="l"/>
              </a:tabLst>
            </a:pPr>
            <a:endParaRPr lang="en-US" sz="2400" smtClean="0">
              <a:solidFill>
                <a:schemeClr val="tx2"/>
              </a:solidFill>
            </a:endParaRPr>
          </a:p>
          <a:p>
            <a:pPr marL="285750" indent="-285750" eaLnBrk="1" hangingPunct="1">
              <a:tabLst>
                <a:tab pos="457200" algn="l"/>
                <a:tab pos="1828800" algn="l"/>
                <a:tab pos="2514600" algn="l"/>
                <a:tab pos="3886200" algn="l"/>
                <a:tab pos="4572000" algn="l"/>
                <a:tab pos="6057900" algn="l"/>
                <a:tab pos="6400800" algn="l"/>
              </a:tabLst>
            </a:pPr>
            <a:endParaRPr lang="en-US" sz="2400" smtClean="0">
              <a:solidFill>
                <a:schemeClr val="tx2"/>
              </a:solidFill>
            </a:endParaRPr>
          </a:p>
          <a:p>
            <a:pPr marL="285750" indent="-285750" eaLnBrk="1" hangingPunct="1">
              <a:buFontTx/>
              <a:buNone/>
              <a:tabLst>
                <a:tab pos="457200" algn="l"/>
                <a:tab pos="1828800" algn="l"/>
                <a:tab pos="2514600" algn="l"/>
                <a:tab pos="3886200" algn="l"/>
                <a:tab pos="4572000" algn="l"/>
                <a:tab pos="6057900" algn="l"/>
                <a:tab pos="6400800" algn="l"/>
              </a:tabLst>
            </a:pPr>
            <a:endParaRPr lang="en-US" sz="2400" smtClean="0">
              <a:solidFill>
                <a:schemeClr val="tx2"/>
              </a:solidFill>
            </a:endParaRPr>
          </a:p>
        </p:txBody>
      </p:sp>
      <p:sp>
        <p:nvSpPr>
          <p:cNvPr id="68615" name="Line 6"/>
          <p:cNvSpPr>
            <a:spLocks noChangeShapeType="1"/>
          </p:cNvSpPr>
          <p:nvPr/>
        </p:nvSpPr>
        <p:spPr bwMode="auto">
          <a:xfrm>
            <a:off x="0" y="22860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16" name="Line 7"/>
          <p:cNvSpPr>
            <a:spLocks noChangeShapeType="1"/>
          </p:cNvSpPr>
          <p:nvPr/>
        </p:nvSpPr>
        <p:spPr bwMode="auto">
          <a:xfrm>
            <a:off x="0" y="26670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17" name="Line 8"/>
          <p:cNvSpPr>
            <a:spLocks noChangeShapeType="1"/>
          </p:cNvSpPr>
          <p:nvPr/>
        </p:nvSpPr>
        <p:spPr bwMode="auto">
          <a:xfrm flipH="1">
            <a:off x="228600" y="1752600"/>
            <a:ext cx="0" cy="4267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18" name="Line 9"/>
          <p:cNvSpPr>
            <a:spLocks noChangeShapeType="1"/>
          </p:cNvSpPr>
          <p:nvPr/>
        </p:nvSpPr>
        <p:spPr bwMode="auto">
          <a:xfrm>
            <a:off x="10668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19" name="Line 10"/>
          <p:cNvSpPr>
            <a:spLocks noChangeShapeType="1"/>
          </p:cNvSpPr>
          <p:nvPr/>
        </p:nvSpPr>
        <p:spPr bwMode="auto">
          <a:xfrm>
            <a:off x="0" y="60198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20" name="Line 11"/>
          <p:cNvSpPr>
            <a:spLocks noChangeShapeType="1"/>
          </p:cNvSpPr>
          <p:nvPr/>
        </p:nvSpPr>
        <p:spPr bwMode="auto">
          <a:xfrm>
            <a:off x="17526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21" name="Line 12"/>
          <p:cNvSpPr>
            <a:spLocks noChangeShapeType="1"/>
          </p:cNvSpPr>
          <p:nvPr/>
        </p:nvSpPr>
        <p:spPr bwMode="auto">
          <a:xfrm>
            <a:off x="27432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22" name="Line 13"/>
          <p:cNvSpPr>
            <a:spLocks noChangeShapeType="1"/>
          </p:cNvSpPr>
          <p:nvPr/>
        </p:nvSpPr>
        <p:spPr bwMode="auto">
          <a:xfrm>
            <a:off x="37338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23" name="Line 14"/>
          <p:cNvSpPr>
            <a:spLocks noChangeShapeType="1"/>
          </p:cNvSpPr>
          <p:nvPr/>
        </p:nvSpPr>
        <p:spPr bwMode="auto">
          <a:xfrm>
            <a:off x="44958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24" name="Line 15"/>
          <p:cNvSpPr>
            <a:spLocks noChangeShapeType="1"/>
          </p:cNvSpPr>
          <p:nvPr/>
        </p:nvSpPr>
        <p:spPr bwMode="auto">
          <a:xfrm>
            <a:off x="5867400" y="1752600"/>
            <a:ext cx="0" cy="426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25" name="Line 16"/>
          <p:cNvSpPr>
            <a:spLocks noChangeShapeType="1"/>
          </p:cNvSpPr>
          <p:nvPr/>
        </p:nvSpPr>
        <p:spPr bwMode="auto">
          <a:xfrm>
            <a:off x="64770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26" name="Line 17"/>
          <p:cNvSpPr>
            <a:spLocks noChangeShapeType="1"/>
          </p:cNvSpPr>
          <p:nvPr/>
        </p:nvSpPr>
        <p:spPr bwMode="auto">
          <a:xfrm>
            <a:off x="71628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27" name="Line 18"/>
          <p:cNvSpPr>
            <a:spLocks noChangeShapeType="1"/>
          </p:cNvSpPr>
          <p:nvPr/>
        </p:nvSpPr>
        <p:spPr bwMode="auto">
          <a:xfrm>
            <a:off x="7848600" y="1752600"/>
            <a:ext cx="0" cy="426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28" name="Line 19"/>
          <p:cNvSpPr>
            <a:spLocks noChangeShapeType="1"/>
          </p:cNvSpPr>
          <p:nvPr/>
        </p:nvSpPr>
        <p:spPr bwMode="auto">
          <a:xfrm>
            <a:off x="0" y="3048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29" name="Line 20"/>
          <p:cNvSpPr>
            <a:spLocks noChangeShapeType="1"/>
          </p:cNvSpPr>
          <p:nvPr/>
        </p:nvSpPr>
        <p:spPr bwMode="auto">
          <a:xfrm>
            <a:off x="0" y="3429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30" name="Line 21"/>
          <p:cNvSpPr>
            <a:spLocks noChangeShapeType="1"/>
          </p:cNvSpPr>
          <p:nvPr/>
        </p:nvSpPr>
        <p:spPr bwMode="auto">
          <a:xfrm>
            <a:off x="0" y="3810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31" name="Line 22"/>
          <p:cNvSpPr>
            <a:spLocks noChangeShapeType="1"/>
          </p:cNvSpPr>
          <p:nvPr/>
        </p:nvSpPr>
        <p:spPr bwMode="auto">
          <a:xfrm>
            <a:off x="0" y="4114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32" name="Line 23"/>
          <p:cNvSpPr>
            <a:spLocks noChangeShapeType="1"/>
          </p:cNvSpPr>
          <p:nvPr/>
        </p:nvSpPr>
        <p:spPr bwMode="auto">
          <a:xfrm>
            <a:off x="0" y="4495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33" name="Line 24"/>
          <p:cNvSpPr>
            <a:spLocks noChangeShapeType="1"/>
          </p:cNvSpPr>
          <p:nvPr/>
        </p:nvSpPr>
        <p:spPr bwMode="auto">
          <a:xfrm>
            <a:off x="0" y="4876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34" name="Line 25"/>
          <p:cNvSpPr>
            <a:spLocks noChangeShapeType="1"/>
          </p:cNvSpPr>
          <p:nvPr/>
        </p:nvSpPr>
        <p:spPr bwMode="auto">
          <a:xfrm>
            <a:off x="0" y="51816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35" name="Line 26"/>
          <p:cNvSpPr>
            <a:spLocks noChangeShapeType="1"/>
          </p:cNvSpPr>
          <p:nvPr/>
        </p:nvSpPr>
        <p:spPr bwMode="auto">
          <a:xfrm>
            <a:off x="0" y="55626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36" name="Line 27"/>
          <p:cNvSpPr>
            <a:spLocks noChangeShapeType="1"/>
          </p:cNvSpPr>
          <p:nvPr/>
        </p:nvSpPr>
        <p:spPr bwMode="auto">
          <a:xfrm>
            <a:off x="0" y="1981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37" name="Line 28"/>
          <p:cNvSpPr>
            <a:spLocks noChangeShapeType="1"/>
          </p:cNvSpPr>
          <p:nvPr/>
        </p:nvSpPr>
        <p:spPr bwMode="auto">
          <a:xfrm>
            <a:off x="0" y="17526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638" name="Text Box 29"/>
          <p:cNvSpPr txBox="1">
            <a:spLocks noChangeArrowheads="1"/>
          </p:cNvSpPr>
          <p:nvPr/>
        </p:nvSpPr>
        <p:spPr bwMode="auto">
          <a:xfrm>
            <a:off x="1371600" y="1676400"/>
            <a:ext cx="304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000"/>
              <a:t>        Balance Sheet</a:t>
            </a:r>
          </a:p>
        </p:txBody>
      </p:sp>
      <p:sp>
        <p:nvSpPr>
          <p:cNvPr id="68639" name="Line 30"/>
          <p:cNvSpPr>
            <a:spLocks noChangeShapeType="1"/>
          </p:cNvSpPr>
          <p:nvPr/>
        </p:nvSpPr>
        <p:spPr bwMode="auto">
          <a:xfrm>
            <a:off x="51816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071" name="Text Box 31"/>
          <p:cNvSpPr txBox="1">
            <a:spLocks noChangeArrowheads="1"/>
          </p:cNvSpPr>
          <p:nvPr/>
        </p:nvSpPr>
        <p:spPr bwMode="auto">
          <a:xfrm>
            <a:off x="0" y="2667000"/>
            <a:ext cx="9144000" cy="457200"/>
          </a:xfrm>
          <a:prstGeom prst="rect">
            <a:avLst/>
          </a:prstGeom>
          <a:noFill/>
          <a:ln w="12700">
            <a:noFill/>
            <a:miter lim="800000"/>
            <a:headEnd/>
            <a:tailEnd/>
          </a:ln>
          <a:effectLst/>
        </p:spPr>
        <p:txBody>
          <a:bodyPr>
            <a:spAutoFit/>
          </a:bodyPr>
          <a:lstStyle/>
          <a:p>
            <a:pPr eaLnBrk="0" hangingPunct="0">
              <a:spcBef>
                <a:spcPct val="50000"/>
              </a:spcBef>
              <a:defRPr/>
            </a:pPr>
            <a:r>
              <a:rPr lang="en-US" sz="2400">
                <a:solidFill>
                  <a:schemeClr val="tx2"/>
                </a:solidFill>
                <a:effectLst>
                  <a:outerShdw blurRad="38100" dist="38100" dir="2700000" algn="tl">
                    <a:srgbClr val="C0C0C0"/>
                  </a:outerShdw>
                </a:effectLst>
                <a:latin typeface="Times New Roman" pitchFamily="18" charset="0"/>
                <a:cs typeface="+mn-cs"/>
              </a:rPr>
              <a:t>   </a:t>
            </a:r>
            <a:r>
              <a:rPr lang="en-US" sz="2400">
                <a:solidFill>
                  <a:srgbClr val="FD0129"/>
                </a:solidFill>
                <a:effectLst>
                  <a:outerShdw blurRad="38100" dist="38100" dir="2700000" algn="tl">
                    <a:srgbClr val="C0C0C0"/>
                  </a:outerShdw>
                </a:effectLst>
                <a:latin typeface="Times New Roman" pitchFamily="18" charset="0"/>
                <a:cs typeface="+mn-cs"/>
              </a:rPr>
              <a:t> </a:t>
            </a:r>
            <a:r>
              <a:rPr lang="en-US" sz="2000" b="1">
                <a:solidFill>
                  <a:srgbClr val="FD0129"/>
                </a:solidFill>
                <a:cs typeface="+mn-cs"/>
              </a:rPr>
              <a:t>8000               8000                                                                              8000 FA</a:t>
            </a:r>
            <a:endParaRPr lang="en-US" sz="2000" b="1">
              <a:solidFill>
                <a:srgbClr val="FD0129"/>
              </a:solidFill>
              <a:effectLst>
                <a:outerShdw blurRad="38100" dist="38100" dir="2700000" algn="tl">
                  <a:srgbClr val="C0C0C0"/>
                </a:outerShdw>
              </a:effectLst>
              <a:cs typeface="+mn-cs"/>
            </a:endParaRPr>
          </a:p>
        </p:txBody>
      </p:sp>
      <p:sp>
        <p:nvSpPr>
          <p:cNvPr id="471072" name="Text Box 32"/>
          <p:cNvSpPr txBox="1">
            <a:spLocks noChangeArrowheads="1"/>
          </p:cNvSpPr>
          <p:nvPr/>
        </p:nvSpPr>
        <p:spPr bwMode="auto">
          <a:xfrm>
            <a:off x="0" y="3048000"/>
            <a:ext cx="9144000" cy="396875"/>
          </a:xfrm>
          <a:prstGeom prst="rect">
            <a:avLst/>
          </a:prstGeom>
          <a:noFill/>
          <a:ln w="12700">
            <a:noFill/>
            <a:miter lim="800000"/>
            <a:headEnd/>
            <a:tailEnd/>
          </a:ln>
          <a:effectLst/>
        </p:spPr>
        <p:txBody>
          <a:bodyPr>
            <a:spAutoFit/>
          </a:bodyPr>
          <a:lstStyle/>
          <a:p>
            <a:pPr eaLnBrk="0" hangingPunct="0">
              <a:spcBef>
                <a:spcPct val="50000"/>
              </a:spcBef>
              <a:defRPr/>
            </a:pPr>
            <a:r>
              <a:rPr lang="en-US" sz="2000" b="1">
                <a:solidFill>
                  <a:srgbClr val="990099"/>
                </a:solidFill>
                <a:cs typeface="+mn-cs"/>
              </a:rPr>
              <a:t>2  7360                             8000      640                                                    7360 FA</a:t>
            </a:r>
            <a:r>
              <a:rPr lang="en-US" sz="2000" b="1">
                <a:solidFill>
                  <a:schemeClr val="tx2"/>
                </a:solidFill>
                <a:effectLst>
                  <a:outerShdw blurRad="38100" dist="38100" dir="2700000" algn="tl">
                    <a:srgbClr val="C0C0C0"/>
                  </a:outerShdw>
                </a:effectLst>
                <a:cs typeface="+mn-cs"/>
              </a:rPr>
              <a:t> </a:t>
            </a:r>
          </a:p>
        </p:txBody>
      </p:sp>
      <p:sp>
        <p:nvSpPr>
          <p:cNvPr id="68642" name="Text Box 33"/>
          <p:cNvSpPr txBox="1">
            <a:spLocks noChangeArrowheads="1"/>
          </p:cNvSpPr>
          <p:nvPr/>
        </p:nvSpPr>
        <p:spPr bwMode="auto">
          <a:xfrm>
            <a:off x="0" y="3352800"/>
            <a:ext cx="9144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125000"/>
              </a:lnSpc>
              <a:spcBef>
                <a:spcPct val="50000"/>
              </a:spcBef>
            </a:pPr>
            <a:r>
              <a:rPr lang="en-US" sz="2000" b="1">
                <a:solidFill>
                  <a:srgbClr val="FD0129"/>
                </a:solidFill>
              </a:rPr>
              <a:t>3              160                                                    (160)           160   (160)     n.a.</a:t>
            </a:r>
          </a:p>
        </p:txBody>
      </p:sp>
      <p:sp>
        <p:nvSpPr>
          <p:cNvPr id="471074" name="Text Box 34"/>
          <p:cNvSpPr txBox="1">
            <a:spLocks noChangeArrowheads="1"/>
          </p:cNvSpPr>
          <p:nvPr/>
        </p:nvSpPr>
        <p:spPr bwMode="auto">
          <a:xfrm>
            <a:off x="0" y="3733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120000"/>
              </a:lnSpc>
              <a:spcBef>
                <a:spcPct val="50000"/>
              </a:spcBef>
            </a:pPr>
            <a:r>
              <a:rPr lang="en-US" sz="2000" b="1">
                <a:solidFill>
                  <a:srgbClr val="990099"/>
                </a:solidFill>
              </a:rPr>
              <a:t>4                                                    (160)           (160)            160  (160)     n.a.</a:t>
            </a:r>
          </a:p>
        </p:txBody>
      </p:sp>
      <p:sp>
        <p:nvSpPr>
          <p:cNvPr id="471075" name="Text Box 35"/>
          <p:cNvSpPr txBox="1">
            <a:spLocks noChangeArrowheads="1"/>
          </p:cNvSpPr>
          <p:nvPr/>
        </p:nvSpPr>
        <p:spPr bwMode="auto">
          <a:xfrm>
            <a:off x="1066800" y="4343400"/>
            <a:ext cx="7315200" cy="2219325"/>
          </a:xfrm>
          <a:prstGeom prst="rect">
            <a:avLst/>
          </a:prstGeom>
          <a:solidFill>
            <a:srgbClr val="FFFF00"/>
          </a:solidFill>
          <a:ln w="38100">
            <a:solidFill>
              <a:srgbClr val="FD012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spcBef>
                <a:spcPct val="15000"/>
              </a:spcBef>
            </a:pPr>
            <a:r>
              <a:rPr lang="en-US" sz="2400" b="1">
                <a:solidFill>
                  <a:schemeClr val="tx2"/>
                </a:solidFill>
                <a:latin typeface="Times New Roman" pitchFamily="18" charset="0"/>
              </a:rPr>
              <a:t>Discount on Note Payable is a </a:t>
            </a:r>
            <a:r>
              <a:rPr lang="en-US" sz="2400" b="1" i="1">
                <a:solidFill>
                  <a:srgbClr val="FD0129"/>
                </a:solidFill>
                <a:latin typeface="Times New Roman" pitchFamily="18" charset="0"/>
              </a:rPr>
              <a:t>contra liability</a:t>
            </a:r>
            <a:r>
              <a:rPr lang="en-US" sz="2400" b="1">
                <a:solidFill>
                  <a:schemeClr val="tx2"/>
                </a:solidFill>
                <a:latin typeface="Times New Roman" pitchFamily="18" charset="0"/>
              </a:rPr>
              <a:t> account.</a:t>
            </a:r>
          </a:p>
          <a:p>
            <a:pPr>
              <a:lnSpc>
                <a:spcPct val="85000"/>
              </a:lnSpc>
              <a:spcBef>
                <a:spcPct val="15000"/>
              </a:spcBef>
            </a:pPr>
            <a:r>
              <a:rPr lang="en-US" sz="2400" b="1">
                <a:solidFill>
                  <a:schemeClr val="tx2"/>
                </a:solidFill>
                <a:latin typeface="Times New Roman" pitchFamily="18" charset="0"/>
              </a:rPr>
              <a:t>Its balance is </a:t>
            </a:r>
            <a:r>
              <a:rPr lang="en-US" sz="2400" b="1">
                <a:solidFill>
                  <a:srgbClr val="FD0129"/>
                </a:solidFill>
                <a:latin typeface="Times New Roman" pitchFamily="18" charset="0"/>
              </a:rPr>
              <a:t>SUBTRACTED</a:t>
            </a:r>
            <a:r>
              <a:rPr lang="en-US" sz="2400" b="1">
                <a:solidFill>
                  <a:schemeClr val="tx2"/>
                </a:solidFill>
                <a:latin typeface="Times New Roman" pitchFamily="18" charset="0"/>
              </a:rPr>
              <a:t> from the Note Payable account to calculate the current liability for the Note.</a:t>
            </a:r>
          </a:p>
          <a:p>
            <a:pPr>
              <a:lnSpc>
                <a:spcPct val="85000"/>
              </a:lnSpc>
              <a:spcBef>
                <a:spcPct val="15000"/>
              </a:spcBef>
            </a:pPr>
            <a:r>
              <a:rPr lang="en-US" sz="2400" b="1">
                <a:solidFill>
                  <a:schemeClr val="tx2"/>
                </a:solidFill>
                <a:latin typeface="Times New Roman" pitchFamily="18" charset="0"/>
              </a:rPr>
              <a:t>	Note Payable			8000</a:t>
            </a:r>
          </a:p>
          <a:p>
            <a:pPr>
              <a:lnSpc>
                <a:spcPct val="85000"/>
              </a:lnSpc>
              <a:spcBef>
                <a:spcPct val="15000"/>
              </a:spcBef>
            </a:pPr>
            <a:r>
              <a:rPr lang="en-US" sz="2400" b="1">
                <a:solidFill>
                  <a:schemeClr val="tx2"/>
                </a:solidFill>
                <a:latin typeface="Times New Roman" pitchFamily="18" charset="0"/>
              </a:rPr>
              <a:t>	</a:t>
            </a:r>
            <a:r>
              <a:rPr lang="en-US" sz="2400" b="1">
                <a:solidFill>
                  <a:srgbClr val="FD0129"/>
                </a:solidFill>
                <a:latin typeface="Times New Roman" pitchFamily="18" charset="0"/>
              </a:rPr>
              <a:t>Less</a:t>
            </a:r>
            <a:r>
              <a:rPr lang="en-US" sz="2400" b="1">
                <a:solidFill>
                  <a:schemeClr val="folHlink"/>
                </a:solidFill>
                <a:latin typeface="Times New Roman" pitchFamily="18" charset="0"/>
              </a:rPr>
              <a:t>:</a:t>
            </a:r>
            <a:r>
              <a:rPr lang="en-US" sz="2400" b="1">
                <a:solidFill>
                  <a:schemeClr val="tx2"/>
                </a:solidFill>
                <a:latin typeface="Times New Roman" pitchFamily="18" charset="0"/>
              </a:rPr>
              <a:t>  Discount on N/P 	</a:t>
            </a:r>
            <a:r>
              <a:rPr lang="en-US" sz="2400" b="1" u="sng">
                <a:solidFill>
                  <a:schemeClr val="tx2"/>
                </a:solidFill>
                <a:latin typeface="Times New Roman" pitchFamily="18" charset="0"/>
              </a:rPr>
              <a:t> (480)</a:t>
            </a:r>
            <a:r>
              <a:rPr lang="en-US" sz="2400" b="1">
                <a:solidFill>
                  <a:schemeClr val="tx2"/>
                </a:solidFill>
                <a:latin typeface="Times New Roman" pitchFamily="18" charset="0"/>
              </a:rPr>
              <a:t>  </a:t>
            </a:r>
            <a:r>
              <a:rPr lang="en-US" sz="2000" b="1">
                <a:solidFill>
                  <a:srgbClr val="9900CC"/>
                </a:solidFill>
                <a:latin typeface="Times New Roman" pitchFamily="18" charset="0"/>
              </a:rPr>
              <a:t>(640 – 160)</a:t>
            </a:r>
            <a:endParaRPr lang="en-US" sz="2000" b="1" u="sng">
              <a:solidFill>
                <a:srgbClr val="9900CC"/>
              </a:solidFill>
              <a:latin typeface="Times New Roman" pitchFamily="18" charset="0"/>
            </a:endParaRPr>
          </a:p>
          <a:p>
            <a:pPr>
              <a:lnSpc>
                <a:spcPct val="85000"/>
              </a:lnSpc>
              <a:spcBef>
                <a:spcPct val="15000"/>
              </a:spcBef>
            </a:pPr>
            <a:r>
              <a:rPr lang="en-US" sz="2400" b="1">
                <a:solidFill>
                  <a:schemeClr val="tx2"/>
                </a:solidFill>
                <a:latin typeface="Times New Roman" pitchFamily="18" charset="0"/>
              </a:rPr>
              <a:t>	     Current Note Liability	 7520</a:t>
            </a:r>
          </a:p>
        </p:txBody>
      </p:sp>
      <p:sp>
        <p:nvSpPr>
          <p:cNvPr id="68645" name="Line 36"/>
          <p:cNvSpPr>
            <a:spLocks noChangeShapeType="1"/>
          </p:cNvSpPr>
          <p:nvPr/>
        </p:nvSpPr>
        <p:spPr bwMode="auto">
          <a:xfrm flipH="1" flipV="1">
            <a:off x="4495800" y="4038600"/>
            <a:ext cx="2743200" cy="182880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71074"/>
                                        </p:tgtEl>
                                        <p:attrNameLst>
                                          <p:attrName>style.visibility</p:attrName>
                                        </p:attrNameLst>
                                      </p:cBhvr>
                                      <p:to>
                                        <p:strVal val="visible"/>
                                      </p:to>
                                    </p:set>
                                    <p:anim calcmode="lin" valueType="num">
                                      <p:cBhvr>
                                        <p:cTn id="7" dur="1000" fill="hold"/>
                                        <p:tgtEl>
                                          <p:spTgt spid="471074"/>
                                        </p:tgtEl>
                                        <p:attrNameLst>
                                          <p:attrName>ppt_w</p:attrName>
                                        </p:attrNameLst>
                                      </p:cBhvr>
                                      <p:tavLst>
                                        <p:tav tm="0">
                                          <p:val>
                                            <p:fltVal val="0"/>
                                          </p:val>
                                        </p:tav>
                                        <p:tav tm="100000">
                                          <p:val>
                                            <p:strVal val="#ppt_w"/>
                                          </p:val>
                                        </p:tav>
                                      </p:tavLst>
                                    </p:anim>
                                    <p:anim calcmode="lin" valueType="num">
                                      <p:cBhvr>
                                        <p:cTn id="8" dur="1000" fill="hold"/>
                                        <p:tgtEl>
                                          <p:spTgt spid="471074"/>
                                        </p:tgtEl>
                                        <p:attrNameLst>
                                          <p:attrName>ppt_h</p:attrName>
                                        </p:attrNameLst>
                                      </p:cBhvr>
                                      <p:tavLst>
                                        <p:tav tm="0">
                                          <p:val>
                                            <p:fltVal val="0"/>
                                          </p:val>
                                        </p:tav>
                                        <p:tav tm="100000">
                                          <p:val>
                                            <p:strVal val="#ppt_h"/>
                                          </p:val>
                                        </p:tav>
                                      </p:tavLst>
                                    </p:anim>
                                    <p:anim calcmode="lin" valueType="num">
                                      <p:cBhvr>
                                        <p:cTn id="9" dur="1000" fill="hold"/>
                                        <p:tgtEl>
                                          <p:spTgt spid="471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71074"/>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471075">
                                            <p:txEl>
                                              <p:charRg st="4294967295" end="4294967295"/>
                                            </p:txEl>
                                          </p:spTgt>
                                        </p:tgtEl>
                                        <p:attrNameLst>
                                          <p:attrName>style.visibility</p:attrName>
                                        </p:attrNameLst>
                                      </p:cBhvr>
                                      <p:to>
                                        <p:strVal val="visible"/>
                                      </p:to>
                                    </p:set>
                                    <p:anim calcmode="lin" valueType="num">
                                      <p:cBhvr additive="base">
                                        <p:cTn id="14" dur="500" fill="hold"/>
                                        <p:tgtEl>
                                          <p:spTgt spid="471075">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471075">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4" grpId="0" autoUpdateAnimBg="0"/>
      <p:bldP spid="471075"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D8FB6363-7178-403B-A027-58540423A522}" type="slidenum">
              <a:rPr lang="en-US" smtClean="0"/>
              <a:pPr eaLnBrk="1" hangingPunct="1">
                <a:defRPr/>
              </a:pPr>
              <a:t>67</a:t>
            </a:fld>
            <a:endParaRPr lang="en-US" smtClean="0"/>
          </a:p>
        </p:txBody>
      </p:sp>
      <p:sp>
        <p:nvSpPr>
          <p:cNvPr id="6963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9636"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73092" name="Rectangle 4"/>
          <p:cNvSpPr>
            <a:spLocks noGrp="1" noChangeArrowheads="1"/>
          </p:cNvSpPr>
          <p:nvPr>
            <p:ph type="title"/>
          </p:nvPr>
        </p:nvSpPr>
        <p:spPr>
          <a:xfrm>
            <a:off x="990600" y="228600"/>
            <a:ext cx="7696200" cy="1295400"/>
          </a:xfrm>
          <a:effectLst>
            <a:outerShdw dist="13470" dir="2700000" algn="ctr" rotWithShape="0">
              <a:schemeClr val="bg2"/>
            </a:outerShdw>
          </a:effectLst>
        </p:spPr>
        <p:txBody>
          <a:bodyPr lIns="90488" tIns="44450" rIns="90488" bIns="44450"/>
          <a:lstStyle/>
          <a:p>
            <a:pPr eaLnBrk="1" hangingPunct="1">
              <a:lnSpc>
                <a:spcPct val="80000"/>
              </a:lnSpc>
              <a:defRPr/>
            </a:pPr>
            <a:r>
              <a:rPr lang="en-US" sz="2400" b="1" smtClean="0">
                <a:solidFill>
                  <a:srgbClr val="FD0129"/>
                </a:solidFill>
              </a:rPr>
              <a:t>T5</a:t>
            </a:r>
            <a:r>
              <a:rPr lang="en-US" sz="2400" b="1" smtClean="0">
                <a:solidFill>
                  <a:srgbClr val="FD0129"/>
                </a:solidFill>
                <a:effectLst>
                  <a:outerShdw blurRad="38100" dist="38100" dir="2700000" algn="tl">
                    <a:srgbClr val="C0C0C0"/>
                  </a:outerShdw>
                </a:effectLst>
              </a:rPr>
              <a:t>:  On Sept. 30, 2005 repaid the 8% note from</a:t>
            </a:r>
            <a:br>
              <a:rPr lang="en-US" sz="2400" b="1" smtClean="0">
                <a:solidFill>
                  <a:srgbClr val="FD0129"/>
                </a:solidFill>
                <a:effectLst>
                  <a:outerShdw blurRad="38100" dist="38100" dir="2700000" algn="tl">
                    <a:srgbClr val="C0C0C0"/>
                  </a:outerShdw>
                </a:effectLst>
              </a:rPr>
            </a:br>
            <a:r>
              <a:rPr lang="en-US" sz="2400" b="1" smtClean="0">
                <a:solidFill>
                  <a:srgbClr val="FD0129"/>
                </a:solidFill>
                <a:effectLst>
                  <a:outerShdw blurRad="38100" dist="38100" dir="2700000" algn="tl">
                    <a:srgbClr val="C0C0C0"/>
                  </a:outerShdw>
                </a:effectLst>
              </a:rPr>
              <a:t>        Transaction #1 and all its interest.</a:t>
            </a:r>
            <a:br>
              <a:rPr lang="en-US" sz="2400" b="1" smtClean="0">
                <a:solidFill>
                  <a:srgbClr val="FD0129"/>
                </a:solidFill>
                <a:effectLst>
                  <a:outerShdw blurRad="38100" dist="38100" dir="2700000" algn="tl">
                    <a:srgbClr val="C0C0C0"/>
                  </a:outerShdw>
                </a:effectLst>
              </a:rPr>
            </a:br>
            <a:r>
              <a:rPr lang="en-US" sz="2400" b="1" smtClean="0">
                <a:solidFill>
                  <a:srgbClr val="FD0129"/>
                </a:solidFill>
                <a:effectLst>
                  <a:outerShdw blurRad="38100" dist="38100" dir="2700000" algn="tl">
                    <a:srgbClr val="C0C0C0"/>
                  </a:outerShdw>
                </a:effectLst>
              </a:rPr>
              <a:t>a= accrue the remaining interest.   b= payment.</a:t>
            </a:r>
            <a:br>
              <a:rPr lang="en-US" sz="2400" b="1" smtClean="0">
                <a:solidFill>
                  <a:srgbClr val="FD0129"/>
                </a:solidFill>
                <a:effectLst>
                  <a:outerShdw blurRad="38100" dist="38100" dir="2700000" algn="tl">
                    <a:srgbClr val="C0C0C0"/>
                  </a:outerShdw>
                </a:effectLst>
              </a:rPr>
            </a:br>
            <a:r>
              <a:rPr lang="en-US" sz="2400" b="1" smtClean="0">
                <a:solidFill>
                  <a:srgbClr val="FD0129"/>
                </a:solidFill>
                <a:effectLst>
                  <a:outerShdw blurRad="38100" dist="38100" dir="2700000" algn="tl">
                    <a:srgbClr val="C0C0C0"/>
                  </a:outerShdw>
                </a:effectLst>
              </a:rPr>
              <a:t>     </a:t>
            </a:r>
            <a:r>
              <a:rPr lang="en-US" sz="2400" b="1" smtClean="0"/>
              <a:t>(Jan. 1-Sept. 30 = 9 mo. (8000 x .08 x 9/12= $480)</a:t>
            </a:r>
          </a:p>
        </p:txBody>
      </p:sp>
      <p:sp>
        <p:nvSpPr>
          <p:cNvPr id="69638" name="Rectangle 5"/>
          <p:cNvSpPr>
            <a:spLocks noGrp="1" noChangeArrowheads="1"/>
          </p:cNvSpPr>
          <p:nvPr>
            <p:ph type="body" idx="1"/>
          </p:nvPr>
        </p:nvSpPr>
        <p:spPr>
          <a:xfrm>
            <a:off x="0" y="1905000"/>
            <a:ext cx="9144000" cy="4495800"/>
          </a:xfrm>
        </p:spPr>
        <p:txBody>
          <a:bodyPr lIns="90488" tIns="44450" rIns="90488" bIns="44450"/>
          <a:lstStyle/>
          <a:p>
            <a:pPr marL="285750" indent="-285750" eaLnBrk="1" hangingPunct="1">
              <a:buFontTx/>
              <a:buNone/>
              <a:tabLst>
                <a:tab pos="457200" algn="l"/>
                <a:tab pos="1828800" algn="l"/>
                <a:tab pos="2514600" algn="l"/>
                <a:tab pos="3886200" algn="l"/>
                <a:tab pos="4572000" algn="l"/>
                <a:tab pos="6057900" algn="l"/>
                <a:tab pos="6400800" algn="l"/>
              </a:tabLst>
            </a:pPr>
            <a:r>
              <a:rPr lang="en-US" sz="2200" smtClean="0"/>
              <a:t>  </a:t>
            </a:r>
            <a:r>
              <a:rPr lang="en-US" sz="2000" smtClean="0"/>
              <a:t>Assets =                 Liabilities              +    Equity          Inc. State.       Cashflow</a:t>
            </a:r>
            <a:endParaRPr lang="en-US" sz="2400" smtClean="0"/>
          </a:p>
          <a:p>
            <a:pPr marL="285750" indent="-285750" eaLnBrk="1" hangingPunct="1">
              <a:buFontTx/>
              <a:buNone/>
              <a:tabLst>
                <a:tab pos="457200" algn="l"/>
                <a:tab pos="1828800" algn="l"/>
                <a:tab pos="2514600" algn="l"/>
                <a:tab pos="3886200" algn="l"/>
                <a:tab pos="4572000" algn="l"/>
                <a:tab pos="6057900" algn="l"/>
                <a:tab pos="6400800" algn="l"/>
              </a:tabLst>
            </a:pPr>
            <a:r>
              <a:rPr lang="en-US" sz="2000" smtClean="0"/>
              <a:t>   Cash  = I/P + N/P(1) + N/P(2) - Disc.+C.Stk+R.E.  Rev.- Exp.= N. I.   </a:t>
            </a:r>
            <a:r>
              <a:rPr lang="en-US" sz="1800" smtClean="0"/>
              <a:t>OA,IA,FA</a:t>
            </a:r>
            <a:endParaRPr lang="en-US" sz="2000" smtClean="0"/>
          </a:p>
          <a:p>
            <a:pPr marL="285750" indent="-285750" eaLnBrk="1" hangingPunct="1">
              <a:buFontTx/>
              <a:buNone/>
              <a:tabLst>
                <a:tab pos="457200" algn="l"/>
                <a:tab pos="1828800" algn="l"/>
                <a:tab pos="2514600" algn="l"/>
                <a:tab pos="3886200" algn="l"/>
                <a:tab pos="4572000" algn="l"/>
                <a:tab pos="6057900" algn="l"/>
                <a:tab pos="6400800" algn="l"/>
              </a:tabLst>
            </a:pPr>
            <a:r>
              <a:rPr lang="en-US" sz="2000" smtClean="0"/>
              <a:t>1             					</a:t>
            </a:r>
            <a:endParaRPr lang="en-US" sz="2400" smtClean="0"/>
          </a:p>
          <a:p>
            <a:pPr marL="685800" lvl="1" indent="-228600" eaLnBrk="1" hangingPunct="1">
              <a:buFontTx/>
              <a:buNone/>
              <a:tabLst>
                <a:tab pos="457200" algn="l"/>
                <a:tab pos="1828800" algn="l"/>
                <a:tab pos="2514600" algn="l"/>
                <a:tab pos="3886200" algn="l"/>
                <a:tab pos="4572000" algn="l"/>
                <a:tab pos="6057900" algn="l"/>
                <a:tab pos="6400800" algn="l"/>
              </a:tabLst>
            </a:pPr>
            <a:endParaRPr lang="en-US" sz="2200" smtClean="0"/>
          </a:p>
          <a:p>
            <a:pPr marL="285750" indent="-285750" eaLnBrk="1" hangingPunct="1">
              <a:buFontTx/>
              <a:buNone/>
              <a:tabLst>
                <a:tab pos="457200" algn="l"/>
                <a:tab pos="1828800" algn="l"/>
                <a:tab pos="2514600" algn="l"/>
                <a:tab pos="3886200" algn="l"/>
                <a:tab pos="4572000" algn="l"/>
                <a:tab pos="6057900" algn="l"/>
                <a:tab pos="6400800" algn="l"/>
              </a:tabLst>
            </a:pPr>
            <a:endParaRPr lang="en-US" sz="2400" smtClean="0">
              <a:solidFill>
                <a:schemeClr val="tx2"/>
              </a:solidFill>
            </a:endParaRPr>
          </a:p>
          <a:p>
            <a:pPr marL="285750" indent="-285750" eaLnBrk="1" hangingPunct="1">
              <a:buFontTx/>
              <a:buNone/>
              <a:tabLst>
                <a:tab pos="457200" algn="l"/>
                <a:tab pos="1828800" algn="l"/>
                <a:tab pos="2514600" algn="l"/>
                <a:tab pos="3886200" algn="l"/>
                <a:tab pos="4572000" algn="l"/>
                <a:tab pos="6057900" algn="l"/>
                <a:tab pos="6400800" algn="l"/>
              </a:tabLst>
            </a:pPr>
            <a:endParaRPr lang="en-US" sz="2400" smtClean="0">
              <a:solidFill>
                <a:schemeClr val="tx2"/>
              </a:solidFill>
            </a:endParaRPr>
          </a:p>
          <a:p>
            <a:pPr marL="285750" indent="-285750" eaLnBrk="1" hangingPunct="1">
              <a:buFontTx/>
              <a:buNone/>
              <a:tabLst>
                <a:tab pos="457200" algn="l"/>
                <a:tab pos="1828800" algn="l"/>
                <a:tab pos="2514600" algn="l"/>
                <a:tab pos="3886200" algn="l"/>
                <a:tab pos="4572000" algn="l"/>
                <a:tab pos="6057900" algn="l"/>
                <a:tab pos="6400800" algn="l"/>
              </a:tabLst>
            </a:pPr>
            <a:endParaRPr lang="en-US" sz="2400" smtClean="0">
              <a:solidFill>
                <a:schemeClr val="tx2"/>
              </a:solidFill>
            </a:endParaRPr>
          </a:p>
          <a:p>
            <a:pPr marL="285750" indent="-285750" eaLnBrk="1" hangingPunct="1">
              <a:tabLst>
                <a:tab pos="457200" algn="l"/>
                <a:tab pos="1828800" algn="l"/>
                <a:tab pos="2514600" algn="l"/>
                <a:tab pos="3886200" algn="l"/>
                <a:tab pos="4572000" algn="l"/>
                <a:tab pos="6057900" algn="l"/>
                <a:tab pos="6400800" algn="l"/>
              </a:tabLst>
            </a:pPr>
            <a:endParaRPr lang="en-US" sz="2400" smtClean="0">
              <a:solidFill>
                <a:schemeClr val="tx2"/>
              </a:solidFill>
            </a:endParaRPr>
          </a:p>
          <a:p>
            <a:pPr marL="285750" indent="-285750" eaLnBrk="1" hangingPunct="1">
              <a:tabLst>
                <a:tab pos="457200" algn="l"/>
                <a:tab pos="1828800" algn="l"/>
                <a:tab pos="2514600" algn="l"/>
                <a:tab pos="3886200" algn="l"/>
                <a:tab pos="4572000" algn="l"/>
                <a:tab pos="6057900" algn="l"/>
                <a:tab pos="6400800" algn="l"/>
              </a:tabLst>
            </a:pPr>
            <a:endParaRPr lang="en-US" sz="2400" smtClean="0">
              <a:solidFill>
                <a:schemeClr val="tx2"/>
              </a:solidFill>
            </a:endParaRPr>
          </a:p>
          <a:p>
            <a:pPr marL="285750" indent="-285750" eaLnBrk="1" hangingPunct="1">
              <a:buFontTx/>
              <a:buNone/>
              <a:tabLst>
                <a:tab pos="457200" algn="l"/>
                <a:tab pos="1828800" algn="l"/>
                <a:tab pos="2514600" algn="l"/>
                <a:tab pos="3886200" algn="l"/>
                <a:tab pos="4572000" algn="l"/>
                <a:tab pos="6057900" algn="l"/>
                <a:tab pos="6400800" algn="l"/>
              </a:tabLst>
            </a:pPr>
            <a:endParaRPr lang="en-US" sz="2400" smtClean="0">
              <a:solidFill>
                <a:schemeClr val="tx2"/>
              </a:solidFill>
            </a:endParaRPr>
          </a:p>
        </p:txBody>
      </p:sp>
      <p:sp>
        <p:nvSpPr>
          <p:cNvPr id="69639" name="Line 6"/>
          <p:cNvSpPr>
            <a:spLocks noChangeShapeType="1"/>
          </p:cNvSpPr>
          <p:nvPr/>
        </p:nvSpPr>
        <p:spPr bwMode="auto">
          <a:xfrm>
            <a:off x="0" y="22860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0" name="Line 7"/>
          <p:cNvSpPr>
            <a:spLocks noChangeShapeType="1"/>
          </p:cNvSpPr>
          <p:nvPr/>
        </p:nvSpPr>
        <p:spPr bwMode="auto">
          <a:xfrm>
            <a:off x="0" y="26670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1" name="Line 8"/>
          <p:cNvSpPr>
            <a:spLocks noChangeShapeType="1"/>
          </p:cNvSpPr>
          <p:nvPr/>
        </p:nvSpPr>
        <p:spPr bwMode="auto">
          <a:xfrm flipH="1">
            <a:off x="228600" y="1752600"/>
            <a:ext cx="0" cy="4267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2" name="Line 9"/>
          <p:cNvSpPr>
            <a:spLocks noChangeShapeType="1"/>
          </p:cNvSpPr>
          <p:nvPr/>
        </p:nvSpPr>
        <p:spPr bwMode="auto">
          <a:xfrm>
            <a:off x="10668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3" name="Line 10"/>
          <p:cNvSpPr>
            <a:spLocks noChangeShapeType="1"/>
          </p:cNvSpPr>
          <p:nvPr/>
        </p:nvSpPr>
        <p:spPr bwMode="auto">
          <a:xfrm>
            <a:off x="0" y="60198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4" name="Line 11"/>
          <p:cNvSpPr>
            <a:spLocks noChangeShapeType="1"/>
          </p:cNvSpPr>
          <p:nvPr/>
        </p:nvSpPr>
        <p:spPr bwMode="auto">
          <a:xfrm>
            <a:off x="17526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5" name="Line 12"/>
          <p:cNvSpPr>
            <a:spLocks noChangeShapeType="1"/>
          </p:cNvSpPr>
          <p:nvPr/>
        </p:nvSpPr>
        <p:spPr bwMode="auto">
          <a:xfrm>
            <a:off x="27432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6" name="Line 13"/>
          <p:cNvSpPr>
            <a:spLocks noChangeShapeType="1"/>
          </p:cNvSpPr>
          <p:nvPr/>
        </p:nvSpPr>
        <p:spPr bwMode="auto">
          <a:xfrm>
            <a:off x="37338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7" name="Line 14"/>
          <p:cNvSpPr>
            <a:spLocks noChangeShapeType="1"/>
          </p:cNvSpPr>
          <p:nvPr/>
        </p:nvSpPr>
        <p:spPr bwMode="auto">
          <a:xfrm>
            <a:off x="44958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8" name="Line 15"/>
          <p:cNvSpPr>
            <a:spLocks noChangeShapeType="1"/>
          </p:cNvSpPr>
          <p:nvPr/>
        </p:nvSpPr>
        <p:spPr bwMode="auto">
          <a:xfrm>
            <a:off x="5867400" y="1752600"/>
            <a:ext cx="0" cy="426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9" name="Line 16"/>
          <p:cNvSpPr>
            <a:spLocks noChangeShapeType="1"/>
          </p:cNvSpPr>
          <p:nvPr/>
        </p:nvSpPr>
        <p:spPr bwMode="auto">
          <a:xfrm>
            <a:off x="64770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50" name="Line 17"/>
          <p:cNvSpPr>
            <a:spLocks noChangeShapeType="1"/>
          </p:cNvSpPr>
          <p:nvPr/>
        </p:nvSpPr>
        <p:spPr bwMode="auto">
          <a:xfrm>
            <a:off x="71628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51" name="Line 18"/>
          <p:cNvSpPr>
            <a:spLocks noChangeShapeType="1"/>
          </p:cNvSpPr>
          <p:nvPr/>
        </p:nvSpPr>
        <p:spPr bwMode="auto">
          <a:xfrm>
            <a:off x="7848600" y="1752600"/>
            <a:ext cx="0" cy="426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52" name="Line 19"/>
          <p:cNvSpPr>
            <a:spLocks noChangeShapeType="1"/>
          </p:cNvSpPr>
          <p:nvPr/>
        </p:nvSpPr>
        <p:spPr bwMode="auto">
          <a:xfrm>
            <a:off x="0" y="3048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53" name="Line 20"/>
          <p:cNvSpPr>
            <a:spLocks noChangeShapeType="1"/>
          </p:cNvSpPr>
          <p:nvPr/>
        </p:nvSpPr>
        <p:spPr bwMode="auto">
          <a:xfrm>
            <a:off x="0" y="3429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54" name="Line 21"/>
          <p:cNvSpPr>
            <a:spLocks noChangeShapeType="1"/>
          </p:cNvSpPr>
          <p:nvPr/>
        </p:nvSpPr>
        <p:spPr bwMode="auto">
          <a:xfrm>
            <a:off x="0" y="3810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55" name="Line 22"/>
          <p:cNvSpPr>
            <a:spLocks noChangeShapeType="1"/>
          </p:cNvSpPr>
          <p:nvPr/>
        </p:nvSpPr>
        <p:spPr bwMode="auto">
          <a:xfrm>
            <a:off x="0" y="4114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56" name="Line 23"/>
          <p:cNvSpPr>
            <a:spLocks noChangeShapeType="1"/>
          </p:cNvSpPr>
          <p:nvPr/>
        </p:nvSpPr>
        <p:spPr bwMode="auto">
          <a:xfrm>
            <a:off x="0" y="4495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57" name="Line 24"/>
          <p:cNvSpPr>
            <a:spLocks noChangeShapeType="1"/>
          </p:cNvSpPr>
          <p:nvPr/>
        </p:nvSpPr>
        <p:spPr bwMode="auto">
          <a:xfrm>
            <a:off x="0" y="51816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58" name="Line 25"/>
          <p:cNvSpPr>
            <a:spLocks noChangeShapeType="1"/>
          </p:cNvSpPr>
          <p:nvPr/>
        </p:nvSpPr>
        <p:spPr bwMode="auto">
          <a:xfrm>
            <a:off x="0" y="55626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59" name="Line 26"/>
          <p:cNvSpPr>
            <a:spLocks noChangeShapeType="1"/>
          </p:cNvSpPr>
          <p:nvPr/>
        </p:nvSpPr>
        <p:spPr bwMode="auto">
          <a:xfrm>
            <a:off x="0" y="1981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60" name="Line 27"/>
          <p:cNvSpPr>
            <a:spLocks noChangeShapeType="1"/>
          </p:cNvSpPr>
          <p:nvPr/>
        </p:nvSpPr>
        <p:spPr bwMode="auto">
          <a:xfrm>
            <a:off x="0" y="17526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61" name="Text Box 28"/>
          <p:cNvSpPr txBox="1">
            <a:spLocks noChangeArrowheads="1"/>
          </p:cNvSpPr>
          <p:nvPr/>
        </p:nvSpPr>
        <p:spPr bwMode="auto">
          <a:xfrm>
            <a:off x="1371600" y="1676400"/>
            <a:ext cx="304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000"/>
              <a:t>        Balance Sheet</a:t>
            </a:r>
          </a:p>
        </p:txBody>
      </p:sp>
      <p:sp>
        <p:nvSpPr>
          <p:cNvPr id="69662" name="Line 29"/>
          <p:cNvSpPr>
            <a:spLocks noChangeShapeType="1"/>
          </p:cNvSpPr>
          <p:nvPr/>
        </p:nvSpPr>
        <p:spPr bwMode="auto">
          <a:xfrm>
            <a:off x="5181600" y="2667000"/>
            <a:ext cx="0" cy="3352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3118" name="Text Box 30"/>
          <p:cNvSpPr txBox="1">
            <a:spLocks noChangeArrowheads="1"/>
          </p:cNvSpPr>
          <p:nvPr/>
        </p:nvSpPr>
        <p:spPr bwMode="auto">
          <a:xfrm>
            <a:off x="0" y="2667000"/>
            <a:ext cx="9144000" cy="457200"/>
          </a:xfrm>
          <a:prstGeom prst="rect">
            <a:avLst/>
          </a:prstGeom>
          <a:noFill/>
          <a:ln w="12700">
            <a:noFill/>
            <a:miter lim="800000"/>
            <a:headEnd/>
            <a:tailEnd/>
          </a:ln>
          <a:effectLst/>
        </p:spPr>
        <p:txBody>
          <a:bodyPr>
            <a:spAutoFit/>
          </a:bodyPr>
          <a:lstStyle/>
          <a:p>
            <a:pPr eaLnBrk="0" hangingPunct="0">
              <a:spcBef>
                <a:spcPct val="50000"/>
              </a:spcBef>
              <a:defRPr/>
            </a:pPr>
            <a:r>
              <a:rPr lang="en-US" sz="2400">
                <a:solidFill>
                  <a:schemeClr val="tx2"/>
                </a:solidFill>
                <a:effectLst>
                  <a:outerShdw blurRad="38100" dist="38100" dir="2700000" algn="tl">
                    <a:srgbClr val="C0C0C0"/>
                  </a:outerShdw>
                </a:effectLst>
                <a:latin typeface="Times New Roman" pitchFamily="18" charset="0"/>
                <a:cs typeface="+mn-cs"/>
              </a:rPr>
              <a:t>   </a:t>
            </a:r>
            <a:r>
              <a:rPr lang="en-US" sz="2400">
                <a:solidFill>
                  <a:srgbClr val="FD0129"/>
                </a:solidFill>
                <a:effectLst>
                  <a:outerShdw blurRad="38100" dist="38100" dir="2700000" algn="tl">
                    <a:srgbClr val="C0C0C0"/>
                  </a:outerShdw>
                </a:effectLst>
                <a:latin typeface="Times New Roman" pitchFamily="18" charset="0"/>
                <a:cs typeface="+mn-cs"/>
              </a:rPr>
              <a:t> </a:t>
            </a:r>
            <a:r>
              <a:rPr lang="en-US" sz="2000" b="1">
                <a:solidFill>
                  <a:srgbClr val="FD0129"/>
                </a:solidFill>
                <a:cs typeface="+mn-cs"/>
              </a:rPr>
              <a:t>8000               8000                                                                              8000 FA</a:t>
            </a:r>
            <a:endParaRPr lang="en-US" sz="2000" b="1">
              <a:solidFill>
                <a:schemeClr val="tx2"/>
              </a:solidFill>
              <a:cs typeface="+mn-cs"/>
            </a:endParaRPr>
          </a:p>
        </p:txBody>
      </p:sp>
      <p:sp>
        <p:nvSpPr>
          <p:cNvPr id="473119" name="Text Box 31"/>
          <p:cNvSpPr txBox="1">
            <a:spLocks noChangeArrowheads="1"/>
          </p:cNvSpPr>
          <p:nvPr/>
        </p:nvSpPr>
        <p:spPr bwMode="auto">
          <a:xfrm>
            <a:off x="0" y="3048000"/>
            <a:ext cx="9144000" cy="396875"/>
          </a:xfrm>
          <a:prstGeom prst="rect">
            <a:avLst/>
          </a:prstGeom>
          <a:noFill/>
          <a:ln w="12700">
            <a:noFill/>
            <a:miter lim="800000"/>
            <a:headEnd/>
            <a:tailEnd/>
          </a:ln>
          <a:effectLst/>
        </p:spPr>
        <p:txBody>
          <a:bodyPr>
            <a:spAutoFit/>
          </a:bodyPr>
          <a:lstStyle/>
          <a:p>
            <a:pPr eaLnBrk="0" hangingPunct="0">
              <a:spcBef>
                <a:spcPct val="50000"/>
              </a:spcBef>
              <a:defRPr/>
            </a:pPr>
            <a:r>
              <a:rPr lang="en-US" sz="2000" b="1">
                <a:solidFill>
                  <a:schemeClr val="tx2"/>
                </a:solidFill>
                <a:cs typeface="+mn-cs"/>
              </a:rPr>
              <a:t>2  7360                             8000      640                                                    7360 FA</a:t>
            </a:r>
            <a:r>
              <a:rPr lang="en-US" sz="2000" b="1">
                <a:solidFill>
                  <a:schemeClr val="tx2"/>
                </a:solidFill>
                <a:effectLst>
                  <a:outerShdw blurRad="38100" dist="38100" dir="2700000" algn="tl">
                    <a:srgbClr val="C0C0C0"/>
                  </a:outerShdw>
                </a:effectLst>
                <a:cs typeface="+mn-cs"/>
              </a:rPr>
              <a:t> </a:t>
            </a:r>
          </a:p>
        </p:txBody>
      </p:sp>
      <p:sp>
        <p:nvSpPr>
          <p:cNvPr id="69665" name="Text Box 32"/>
          <p:cNvSpPr txBox="1">
            <a:spLocks noChangeArrowheads="1"/>
          </p:cNvSpPr>
          <p:nvPr/>
        </p:nvSpPr>
        <p:spPr bwMode="auto">
          <a:xfrm>
            <a:off x="0" y="3352800"/>
            <a:ext cx="9144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125000"/>
              </a:lnSpc>
              <a:spcBef>
                <a:spcPct val="50000"/>
              </a:spcBef>
            </a:pPr>
            <a:r>
              <a:rPr lang="en-US" sz="2000" b="1">
                <a:solidFill>
                  <a:srgbClr val="FD0129"/>
                </a:solidFill>
              </a:rPr>
              <a:t>3              160                                                    (160)           160   (160)     n.a.</a:t>
            </a:r>
            <a:endParaRPr lang="en-US" sz="2000" b="1">
              <a:solidFill>
                <a:schemeClr val="tx2"/>
              </a:solidFill>
            </a:endParaRPr>
          </a:p>
        </p:txBody>
      </p:sp>
      <p:sp>
        <p:nvSpPr>
          <p:cNvPr id="69666" name="Text Box 33"/>
          <p:cNvSpPr txBox="1">
            <a:spLocks noChangeArrowheads="1"/>
          </p:cNvSpPr>
          <p:nvPr/>
        </p:nvSpPr>
        <p:spPr bwMode="auto">
          <a:xfrm>
            <a:off x="0" y="3733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120000"/>
              </a:lnSpc>
              <a:spcBef>
                <a:spcPct val="50000"/>
              </a:spcBef>
            </a:pPr>
            <a:r>
              <a:rPr lang="en-US" sz="2000" b="1">
                <a:solidFill>
                  <a:schemeClr val="tx2"/>
                </a:solidFill>
              </a:rPr>
              <a:t>4                                                    (160)           (160)            160  (160)     n.a.</a:t>
            </a:r>
          </a:p>
        </p:txBody>
      </p:sp>
      <p:sp>
        <p:nvSpPr>
          <p:cNvPr id="473122" name="Text Box 34"/>
          <p:cNvSpPr txBox="1">
            <a:spLocks noChangeArrowheads="1"/>
          </p:cNvSpPr>
          <p:nvPr/>
        </p:nvSpPr>
        <p:spPr bwMode="auto">
          <a:xfrm>
            <a:off x="0" y="4114800"/>
            <a:ext cx="9144000" cy="1098550"/>
          </a:xfrm>
          <a:prstGeom prst="rect">
            <a:avLst/>
          </a:prstGeom>
          <a:noFill/>
          <a:ln w="12700">
            <a:noFill/>
            <a:miter lim="800000"/>
            <a:headEnd/>
            <a:tailEnd/>
          </a:ln>
          <a:effectLst/>
        </p:spPr>
        <p:txBody>
          <a:bodyPr>
            <a:spAutoFit/>
          </a:bodyPr>
          <a:lstStyle/>
          <a:p>
            <a:pPr eaLnBrk="0" hangingPunct="0">
              <a:spcBef>
                <a:spcPct val="50000"/>
              </a:spcBef>
              <a:defRPr/>
            </a:pPr>
            <a:r>
              <a:rPr lang="en-US" sz="2000" b="1">
                <a:solidFill>
                  <a:srgbClr val="FD0129"/>
                </a:solidFill>
                <a:cs typeface="+mn-cs"/>
              </a:rPr>
              <a:t>5a            480                                                    (480)           480  (480)      n.a</a:t>
            </a:r>
          </a:p>
          <a:p>
            <a:pPr eaLnBrk="0" hangingPunct="0">
              <a:lnSpc>
                <a:spcPct val="80000"/>
              </a:lnSpc>
              <a:spcBef>
                <a:spcPct val="35000"/>
              </a:spcBef>
              <a:defRPr/>
            </a:pPr>
            <a:r>
              <a:rPr lang="en-US" sz="2000" b="1">
                <a:solidFill>
                  <a:srgbClr val="FD0129"/>
                </a:solidFill>
                <a:cs typeface="+mn-cs"/>
              </a:rPr>
              <a:t>b (8640) (640)   (8000)                                                                           (8000) </a:t>
            </a:r>
            <a:r>
              <a:rPr lang="en-US" b="1">
                <a:solidFill>
                  <a:srgbClr val="FD0129"/>
                </a:solidFill>
                <a:cs typeface="+mn-cs"/>
              </a:rPr>
              <a:t>FA</a:t>
            </a:r>
          </a:p>
          <a:p>
            <a:pPr eaLnBrk="0" hangingPunct="0">
              <a:lnSpc>
                <a:spcPct val="80000"/>
              </a:lnSpc>
              <a:spcBef>
                <a:spcPct val="35000"/>
              </a:spcBef>
              <a:defRPr/>
            </a:pPr>
            <a:r>
              <a:rPr lang="en-US" b="1">
                <a:solidFill>
                  <a:srgbClr val="FD0129"/>
                </a:solidFill>
                <a:cs typeface="+mn-cs"/>
              </a:rPr>
              <a:t>                                                                                                                             </a:t>
            </a:r>
            <a:r>
              <a:rPr lang="en-US" sz="2000" b="1">
                <a:solidFill>
                  <a:srgbClr val="FD0129"/>
                </a:solidFill>
                <a:cs typeface="+mn-cs"/>
              </a:rPr>
              <a:t>(640)</a:t>
            </a:r>
            <a:r>
              <a:rPr lang="en-US" b="1">
                <a:solidFill>
                  <a:srgbClr val="FD0129"/>
                </a:solidFill>
                <a:cs typeface="+mn-cs"/>
              </a:rPr>
              <a:t> OA</a:t>
            </a:r>
            <a:r>
              <a:rPr lang="en-US" b="1">
                <a:solidFill>
                  <a:srgbClr val="FD0129"/>
                </a:solidFill>
                <a:effectLst>
                  <a:outerShdw blurRad="38100" dist="38100" dir="2700000" algn="tl">
                    <a:srgbClr val="C0C0C0"/>
                  </a:outerShdw>
                </a:effectLst>
                <a:cs typeface="+mn-cs"/>
              </a:rPr>
              <a:t> </a:t>
            </a:r>
            <a:endParaRPr lang="en-US" sz="2000" b="1">
              <a:solidFill>
                <a:srgbClr val="FD0129"/>
              </a:solidFill>
              <a:effectLst>
                <a:outerShdw blurRad="38100" dist="38100" dir="2700000" algn="tl">
                  <a:srgbClr val="C0C0C0"/>
                </a:outerShdw>
              </a:effectLst>
              <a:cs typeface="+mn-cs"/>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73122">
                                            <p:txEl>
                                              <p:pRg st="0" end="0"/>
                                            </p:txEl>
                                          </p:spTgt>
                                        </p:tgtEl>
                                        <p:attrNameLst>
                                          <p:attrName>style.visibility</p:attrName>
                                        </p:attrNameLst>
                                      </p:cBhvr>
                                      <p:to>
                                        <p:strVal val="visible"/>
                                      </p:to>
                                    </p:set>
                                    <p:anim calcmode="lin" valueType="num">
                                      <p:cBhvr>
                                        <p:cTn id="7" dur="1000" fill="hold"/>
                                        <p:tgtEl>
                                          <p:spTgt spid="47312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7312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7312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7312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73122">
                                            <p:txEl>
                                              <p:pRg st="1" end="1"/>
                                            </p:txEl>
                                          </p:spTgt>
                                        </p:tgtEl>
                                        <p:attrNameLst>
                                          <p:attrName>style.visibility</p:attrName>
                                        </p:attrNameLst>
                                      </p:cBhvr>
                                      <p:to>
                                        <p:strVal val="visible"/>
                                      </p:to>
                                    </p:set>
                                    <p:anim calcmode="lin" valueType="num">
                                      <p:cBhvr>
                                        <p:cTn id="15" dur="1000" fill="hold"/>
                                        <p:tgtEl>
                                          <p:spTgt spid="47312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7312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7312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73122">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473122">
                                            <p:txEl>
                                              <p:pRg st="2" end="2"/>
                                            </p:txEl>
                                          </p:spTgt>
                                        </p:tgtEl>
                                        <p:attrNameLst>
                                          <p:attrName>style.visibility</p:attrName>
                                        </p:attrNameLst>
                                      </p:cBhvr>
                                      <p:to>
                                        <p:strVal val="visible"/>
                                      </p:to>
                                    </p:set>
                                    <p:anim calcmode="lin" valueType="num">
                                      <p:cBhvr>
                                        <p:cTn id="23" dur="1000" fill="hold"/>
                                        <p:tgtEl>
                                          <p:spTgt spid="473122">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73122">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7312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73122">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122"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14520BE2-B9B6-4620-94F2-C0ECEA414481}" type="slidenum">
              <a:rPr lang="en-US" smtClean="0"/>
              <a:pPr eaLnBrk="1" hangingPunct="1">
                <a:defRPr/>
              </a:pPr>
              <a:t>68</a:t>
            </a:fld>
            <a:endParaRPr lang="en-US" smtClean="0"/>
          </a:p>
        </p:txBody>
      </p:sp>
      <p:sp>
        <p:nvSpPr>
          <p:cNvPr id="7065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066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75140" name="Rectangle 4"/>
          <p:cNvSpPr>
            <a:spLocks noGrp="1" noChangeArrowheads="1"/>
          </p:cNvSpPr>
          <p:nvPr>
            <p:ph type="title"/>
          </p:nvPr>
        </p:nvSpPr>
        <p:spPr>
          <a:xfrm>
            <a:off x="1066800" y="228600"/>
            <a:ext cx="7620000" cy="990600"/>
          </a:xfrm>
          <a:effectLst>
            <a:outerShdw dist="13470" dir="2700000" algn="ctr" rotWithShape="0">
              <a:schemeClr val="bg2"/>
            </a:outerShdw>
          </a:effectLst>
        </p:spPr>
        <p:txBody>
          <a:bodyPr lIns="90488" tIns="44450" rIns="90488" bIns="44450"/>
          <a:lstStyle/>
          <a:p>
            <a:pPr eaLnBrk="1" hangingPunct="1">
              <a:defRPr/>
            </a:pPr>
            <a:r>
              <a:rPr lang="en-US" sz="2400" b="1" smtClean="0">
                <a:solidFill>
                  <a:srgbClr val="990099"/>
                </a:solidFill>
              </a:rPr>
              <a:t>T6</a:t>
            </a:r>
            <a:r>
              <a:rPr lang="en-US" sz="2400" b="1" smtClean="0">
                <a:solidFill>
                  <a:srgbClr val="990099"/>
                </a:solidFill>
                <a:effectLst>
                  <a:outerShdw blurRad="38100" dist="38100" dir="2700000" algn="tl">
                    <a:srgbClr val="C0C0C0"/>
                  </a:outerShdw>
                </a:effectLst>
              </a:rPr>
              <a:t>:  On Sept. 30, 2005 repaid the 8% </a:t>
            </a:r>
            <a:br>
              <a:rPr lang="en-US" sz="2400" b="1" smtClean="0">
                <a:solidFill>
                  <a:srgbClr val="990099"/>
                </a:solidFill>
                <a:effectLst>
                  <a:outerShdw blurRad="38100" dist="38100" dir="2700000" algn="tl">
                    <a:srgbClr val="C0C0C0"/>
                  </a:outerShdw>
                </a:effectLst>
              </a:rPr>
            </a:br>
            <a:r>
              <a:rPr lang="en-US" sz="2400" b="1" smtClean="0">
                <a:solidFill>
                  <a:srgbClr val="990099"/>
                </a:solidFill>
                <a:effectLst>
                  <a:outerShdw blurRad="38100" dist="38100" dir="2700000" algn="tl">
                    <a:srgbClr val="C0C0C0"/>
                  </a:outerShdw>
                </a:effectLst>
              </a:rPr>
              <a:t>        discounted note payable from Trans. #2. a= accrue the remaining interest.   b= payment.</a:t>
            </a:r>
            <a:endParaRPr lang="en-US" sz="2400" b="1" smtClean="0"/>
          </a:p>
        </p:txBody>
      </p:sp>
      <p:sp>
        <p:nvSpPr>
          <p:cNvPr id="70662" name="Rectangle 5"/>
          <p:cNvSpPr>
            <a:spLocks noGrp="1" noChangeArrowheads="1"/>
          </p:cNvSpPr>
          <p:nvPr>
            <p:ph type="body" idx="1"/>
          </p:nvPr>
        </p:nvSpPr>
        <p:spPr>
          <a:xfrm>
            <a:off x="0" y="1905000"/>
            <a:ext cx="9144000" cy="4495800"/>
          </a:xfrm>
        </p:spPr>
        <p:txBody>
          <a:bodyPr lIns="90488" tIns="44450" rIns="90488" bIns="44450"/>
          <a:lstStyle/>
          <a:p>
            <a:pPr marL="285750" indent="-285750" eaLnBrk="1" hangingPunct="1">
              <a:buFontTx/>
              <a:buNone/>
              <a:tabLst>
                <a:tab pos="457200" algn="l"/>
                <a:tab pos="1828800" algn="l"/>
                <a:tab pos="2514600" algn="l"/>
                <a:tab pos="3886200" algn="l"/>
                <a:tab pos="4572000" algn="l"/>
                <a:tab pos="6057900" algn="l"/>
                <a:tab pos="6400800" algn="l"/>
              </a:tabLst>
            </a:pPr>
            <a:r>
              <a:rPr lang="en-US" sz="2200" smtClean="0"/>
              <a:t>  </a:t>
            </a:r>
            <a:r>
              <a:rPr lang="en-US" sz="2000" smtClean="0"/>
              <a:t>Assets =                 Liabilities              +    Equity          Inc. State.       Cashflow</a:t>
            </a:r>
            <a:endParaRPr lang="en-US" sz="2400" smtClean="0"/>
          </a:p>
          <a:p>
            <a:pPr marL="285750" indent="-285750" eaLnBrk="1" hangingPunct="1">
              <a:buFontTx/>
              <a:buNone/>
              <a:tabLst>
                <a:tab pos="457200" algn="l"/>
                <a:tab pos="1828800" algn="l"/>
                <a:tab pos="2514600" algn="l"/>
                <a:tab pos="3886200" algn="l"/>
                <a:tab pos="4572000" algn="l"/>
                <a:tab pos="6057900" algn="l"/>
                <a:tab pos="6400800" algn="l"/>
              </a:tabLst>
            </a:pPr>
            <a:r>
              <a:rPr lang="en-US" sz="2000" smtClean="0"/>
              <a:t>   Cash  = I/P + N/P(1) + N/P(2) - Disc.+C.Stk+R.E.  Rev.- Exp.= N. I.   </a:t>
            </a:r>
            <a:r>
              <a:rPr lang="en-US" sz="1800" smtClean="0"/>
              <a:t>OA,IA,FA</a:t>
            </a:r>
            <a:endParaRPr lang="en-US" sz="2000" smtClean="0"/>
          </a:p>
          <a:p>
            <a:pPr marL="285750" indent="-285750" eaLnBrk="1" hangingPunct="1">
              <a:buFontTx/>
              <a:buNone/>
              <a:tabLst>
                <a:tab pos="457200" algn="l"/>
                <a:tab pos="1828800" algn="l"/>
                <a:tab pos="2514600" algn="l"/>
                <a:tab pos="3886200" algn="l"/>
                <a:tab pos="4572000" algn="l"/>
                <a:tab pos="6057900" algn="l"/>
                <a:tab pos="6400800" algn="l"/>
              </a:tabLst>
            </a:pPr>
            <a:r>
              <a:rPr lang="en-US" sz="2000" smtClean="0"/>
              <a:t>1             					</a:t>
            </a:r>
            <a:endParaRPr lang="en-US" sz="2400" smtClean="0"/>
          </a:p>
          <a:p>
            <a:pPr marL="685800" lvl="1" indent="-228600" eaLnBrk="1" hangingPunct="1">
              <a:buFontTx/>
              <a:buNone/>
              <a:tabLst>
                <a:tab pos="457200" algn="l"/>
                <a:tab pos="1828800" algn="l"/>
                <a:tab pos="2514600" algn="l"/>
                <a:tab pos="3886200" algn="l"/>
                <a:tab pos="4572000" algn="l"/>
                <a:tab pos="6057900" algn="l"/>
                <a:tab pos="6400800" algn="l"/>
              </a:tabLst>
            </a:pPr>
            <a:endParaRPr lang="en-US" sz="2200" smtClean="0"/>
          </a:p>
          <a:p>
            <a:pPr marL="285750" indent="-285750" eaLnBrk="1" hangingPunct="1">
              <a:buFontTx/>
              <a:buNone/>
              <a:tabLst>
                <a:tab pos="457200" algn="l"/>
                <a:tab pos="1828800" algn="l"/>
                <a:tab pos="2514600" algn="l"/>
                <a:tab pos="3886200" algn="l"/>
                <a:tab pos="4572000" algn="l"/>
                <a:tab pos="6057900" algn="l"/>
                <a:tab pos="6400800" algn="l"/>
              </a:tabLst>
            </a:pPr>
            <a:endParaRPr lang="en-US" sz="2400" smtClean="0">
              <a:solidFill>
                <a:schemeClr val="tx2"/>
              </a:solidFill>
            </a:endParaRPr>
          </a:p>
          <a:p>
            <a:pPr marL="285750" indent="-285750" eaLnBrk="1" hangingPunct="1">
              <a:buFontTx/>
              <a:buNone/>
              <a:tabLst>
                <a:tab pos="457200" algn="l"/>
                <a:tab pos="1828800" algn="l"/>
                <a:tab pos="2514600" algn="l"/>
                <a:tab pos="3886200" algn="l"/>
                <a:tab pos="4572000" algn="l"/>
                <a:tab pos="6057900" algn="l"/>
                <a:tab pos="6400800" algn="l"/>
              </a:tabLst>
            </a:pPr>
            <a:endParaRPr lang="en-US" sz="2400" smtClean="0">
              <a:solidFill>
                <a:schemeClr val="tx2"/>
              </a:solidFill>
            </a:endParaRPr>
          </a:p>
          <a:p>
            <a:pPr marL="285750" indent="-285750" eaLnBrk="1" hangingPunct="1">
              <a:buFontTx/>
              <a:buNone/>
              <a:tabLst>
                <a:tab pos="457200" algn="l"/>
                <a:tab pos="1828800" algn="l"/>
                <a:tab pos="2514600" algn="l"/>
                <a:tab pos="3886200" algn="l"/>
                <a:tab pos="4572000" algn="l"/>
                <a:tab pos="6057900" algn="l"/>
                <a:tab pos="6400800" algn="l"/>
              </a:tabLst>
            </a:pPr>
            <a:endParaRPr lang="en-US" sz="2400" smtClean="0">
              <a:solidFill>
                <a:schemeClr val="tx2"/>
              </a:solidFill>
            </a:endParaRPr>
          </a:p>
          <a:p>
            <a:pPr marL="285750" indent="-285750" eaLnBrk="1" hangingPunct="1">
              <a:tabLst>
                <a:tab pos="457200" algn="l"/>
                <a:tab pos="1828800" algn="l"/>
                <a:tab pos="2514600" algn="l"/>
                <a:tab pos="3886200" algn="l"/>
                <a:tab pos="4572000" algn="l"/>
                <a:tab pos="6057900" algn="l"/>
                <a:tab pos="6400800" algn="l"/>
              </a:tabLst>
            </a:pPr>
            <a:endParaRPr lang="en-US" sz="2400" smtClean="0">
              <a:solidFill>
                <a:schemeClr val="tx2"/>
              </a:solidFill>
            </a:endParaRPr>
          </a:p>
          <a:p>
            <a:pPr marL="285750" indent="-285750" eaLnBrk="1" hangingPunct="1">
              <a:tabLst>
                <a:tab pos="457200" algn="l"/>
                <a:tab pos="1828800" algn="l"/>
                <a:tab pos="2514600" algn="l"/>
                <a:tab pos="3886200" algn="l"/>
                <a:tab pos="4572000" algn="l"/>
                <a:tab pos="6057900" algn="l"/>
                <a:tab pos="6400800" algn="l"/>
              </a:tabLst>
            </a:pPr>
            <a:endParaRPr lang="en-US" sz="2400" smtClean="0">
              <a:solidFill>
                <a:schemeClr val="tx2"/>
              </a:solidFill>
            </a:endParaRPr>
          </a:p>
          <a:p>
            <a:pPr marL="285750" indent="-285750" eaLnBrk="1" hangingPunct="1">
              <a:buFontTx/>
              <a:buNone/>
              <a:tabLst>
                <a:tab pos="457200" algn="l"/>
                <a:tab pos="1828800" algn="l"/>
                <a:tab pos="2514600" algn="l"/>
                <a:tab pos="3886200" algn="l"/>
                <a:tab pos="4572000" algn="l"/>
                <a:tab pos="6057900" algn="l"/>
                <a:tab pos="6400800" algn="l"/>
              </a:tabLst>
            </a:pPr>
            <a:endParaRPr lang="en-US" sz="2400" smtClean="0">
              <a:solidFill>
                <a:schemeClr val="tx2"/>
              </a:solidFill>
            </a:endParaRPr>
          </a:p>
        </p:txBody>
      </p:sp>
      <p:sp>
        <p:nvSpPr>
          <p:cNvPr id="70663" name="Line 6"/>
          <p:cNvSpPr>
            <a:spLocks noChangeShapeType="1"/>
          </p:cNvSpPr>
          <p:nvPr/>
        </p:nvSpPr>
        <p:spPr bwMode="auto">
          <a:xfrm>
            <a:off x="0" y="22860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64" name="Line 7"/>
          <p:cNvSpPr>
            <a:spLocks noChangeShapeType="1"/>
          </p:cNvSpPr>
          <p:nvPr/>
        </p:nvSpPr>
        <p:spPr bwMode="auto">
          <a:xfrm>
            <a:off x="0" y="26670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65" name="Line 8"/>
          <p:cNvSpPr>
            <a:spLocks noChangeShapeType="1"/>
          </p:cNvSpPr>
          <p:nvPr/>
        </p:nvSpPr>
        <p:spPr bwMode="auto">
          <a:xfrm flipH="1">
            <a:off x="228600" y="1752600"/>
            <a:ext cx="0" cy="449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66" name="Line 9"/>
          <p:cNvSpPr>
            <a:spLocks noChangeShapeType="1"/>
          </p:cNvSpPr>
          <p:nvPr/>
        </p:nvSpPr>
        <p:spPr bwMode="auto">
          <a:xfrm>
            <a:off x="1066800" y="2667000"/>
            <a:ext cx="0" cy="3581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67" name="Line 10"/>
          <p:cNvSpPr>
            <a:spLocks noChangeShapeType="1"/>
          </p:cNvSpPr>
          <p:nvPr/>
        </p:nvSpPr>
        <p:spPr bwMode="auto">
          <a:xfrm>
            <a:off x="0" y="6248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68" name="Line 11"/>
          <p:cNvSpPr>
            <a:spLocks noChangeShapeType="1"/>
          </p:cNvSpPr>
          <p:nvPr/>
        </p:nvSpPr>
        <p:spPr bwMode="auto">
          <a:xfrm>
            <a:off x="1752600" y="2667000"/>
            <a:ext cx="0" cy="3581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69" name="Line 12"/>
          <p:cNvSpPr>
            <a:spLocks noChangeShapeType="1"/>
          </p:cNvSpPr>
          <p:nvPr/>
        </p:nvSpPr>
        <p:spPr bwMode="auto">
          <a:xfrm>
            <a:off x="2743200" y="2667000"/>
            <a:ext cx="0" cy="3581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70" name="Line 13"/>
          <p:cNvSpPr>
            <a:spLocks noChangeShapeType="1"/>
          </p:cNvSpPr>
          <p:nvPr/>
        </p:nvSpPr>
        <p:spPr bwMode="auto">
          <a:xfrm>
            <a:off x="3733800" y="2667000"/>
            <a:ext cx="0" cy="3581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71" name="Line 14"/>
          <p:cNvSpPr>
            <a:spLocks noChangeShapeType="1"/>
          </p:cNvSpPr>
          <p:nvPr/>
        </p:nvSpPr>
        <p:spPr bwMode="auto">
          <a:xfrm>
            <a:off x="4495800" y="2667000"/>
            <a:ext cx="0" cy="3581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72" name="Line 15"/>
          <p:cNvSpPr>
            <a:spLocks noChangeShapeType="1"/>
          </p:cNvSpPr>
          <p:nvPr/>
        </p:nvSpPr>
        <p:spPr bwMode="auto">
          <a:xfrm>
            <a:off x="5867400" y="1752600"/>
            <a:ext cx="0" cy="449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73" name="Line 16"/>
          <p:cNvSpPr>
            <a:spLocks noChangeShapeType="1"/>
          </p:cNvSpPr>
          <p:nvPr/>
        </p:nvSpPr>
        <p:spPr bwMode="auto">
          <a:xfrm>
            <a:off x="6477000" y="2667000"/>
            <a:ext cx="0" cy="3581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74" name="Line 17"/>
          <p:cNvSpPr>
            <a:spLocks noChangeShapeType="1"/>
          </p:cNvSpPr>
          <p:nvPr/>
        </p:nvSpPr>
        <p:spPr bwMode="auto">
          <a:xfrm>
            <a:off x="7162800" y="2667000"/>
            <a:ext cx="0" cy="3581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75" name="Line 18"/>
          <p:cNvSpPr>
            <a:spLocks noChangeShapeType="1"/>
          </p:cNvSpPr>
          <p:nvPr/>
        </p:nvSpPr>
        <p:spPr bwMode="auto">
          <a:xfrm>
            <a:off x="7848600" y="1752600"/>
            <a:ext cx="0" cy="449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76" name="Line 19"/>
          <p:cNvSpPr>
            <a:spLocks noChangeShapeType="1"/>
          </p:cNvSpPr>
          <p:nvPr/>
        </p:nvSpPr>
        <p:spPr bwMode="auto">
          <a:xfrm>
            <a:off x="0" y="3048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77" name="Line 20"/>
          <p:cNvSpPr>
            <a:spLocks noChangeShapeType="1"/>
          </p:cNvSpPr>
          <p:nvPr/>
        </p:nvSpPr>
        <p:spPr bwMode="auto">
          <a:xfrm>
            <a:off x="0" y="3429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78" name="Line 21"/>
          <p:cNvSpPr>
            <a:spLocks noChangeShapeType="1"/>
          </p:cNvSpPr>
          <p:nvPr/>
        </p:nvSpPr>
        <p:spPr bwMode="auto">
          <a:xfrm>
            <a:off x="0" y="3810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79" name="Line 22"/>
          <p:cNvSpPr>
            <a:spLocks noChangeShapeType="1"/>
          </p:cNvSpPr>
          <p:nvPr/>
        </p:nvSpPr>
        <p:spPr bwMode="auto">
          <a:xfrm>
            <a:off x="0" y="4114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80" name="Line 23"/>
          <p:cNvSpPr>
            <a:spLocks noChangeShapeType="1"/>
          </p:cNvSpPr>
          <p:nvPr/>
        </p:nvSpPr>
        <p:spPr bwMode="auto">
          <a:xfrm>
            <a:off x="0" y="4495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81" name="Line 24"/>
          <p:cNvSpPr>
            <a:spLocks noChangeShapeType="1"/>
          </p:cNvSpPr>
          <p:nvPr/>
        </p:nvSpPr>
        <p:spPr bwMode="auto">
          <a:xfrm>
            <a:off x="0" y="51816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82" name="Line 25"/>
          <p:cNvSpPr>
            <a:spLocks noChangeShapeType="1"/>
          </p:cNvSpPr>
          <p:nvPr/>
        </p:nvSpPr>
        <p:spPr bwMode="auto">
          <a:xfrm>
            <a:off x="0" y="55626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83" name="Line 26"/>
          <p:cNvSpPr>
            <a:spLocks noChangeShapeType="1"/>
          </p:cNvSpPr>
          <p:nvPr/>
        </p:nvSpPr>
        <p:spPr bwMode="auto">
          <a:xfrm>
            <a:off x="0" y="1981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84" name="Line 27"/>
          <p:cNvSpPr>
            <a:spLocks noChangeShapeType="1"/>
          </p:cNvSpPr>
          <p:nvPr/>
        </p:nvSpPr>
        <p:spPr bwMode="auto">
          <a:xfrm>
            <a:off x="0" y="17526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85" name="Text Box 28"/>
          <p:cNvSpPr txBox="1">
            <a:spLocks noChangeArrowheads="1"/>
          </p:cNvSpPr>
          <p:nvPr/>
        </p:nvSpPr>
        <p:spPr bwMode="auto">
          <a:xfrm>
            <a:off x="1371600" y="1676400"/>
            <a:ext cx="3048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000"/>
              <a:t>        Balance Sheet</a:t>
            </a:r>
          </a:p>
        </p:txBody>
      </p:sp>
      <p:sp>
        <p:nvSpPr>
          <p:cNvPr id="70686" name="Line 29"/>
          <p:cNvSpPr>
            <a:spLocks noChangeShapeType="1"/>
          </p:cNvSpPr>
          <p:nvPr/>
        </p:nvSpPr>
        <p:spPr bwMode="auto">
          <a:xfrm>
            <a:off x="5181600" y="2667000"/>
            <a:ext cx="0" cy="3581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5166" name="Text Box 30"/>
          <p:cNvSpPr txBox="1">
            <a:spLocks noChangeArrowheads="1"/>
          </p:cNvSpPr>
          <p:nvPr/>
        </p:nvSpPr>
        <p:spPr bwMode="auto">
          <a:xfrm>
            <a:off x="0" y="2667000"/>
            <a:ext cx="9144000" cy="457200"/>
          </a:xfrm>
          <a:prstGeom prst="rect">
            <a:avLst/>
          </a:prstGeom>
          <a:noFill/>
          <a:ln w="12700">
            <a:noFill/>
            <a:miter lim="800000"/>
            <a:headEnd/>
            <a:tailEnd/>
          </a:ln>
          <a:effectLst/>
        </p:spPr>
        <p:txBody>
          <a:bodyPr>
            <a:spAutoFit/>
          </a:bodyPr>
          <a:lstStyle/>
          <a:p>
            <a:pPr eaLnBrk="0" hangingPunct="0">
              <a:spcBef>
                <a:spcPct val="50000"/>
              </a:spcBef>
              <a:defRPr/>
            </a:pPr>
            <a:r>
              <a:rPr lang="en-US" sz="2400">
                <a:solidFill>
                  <a:schemeClr val="tx2"/>
                </a:solidFill>
                <a:effectLst>
                  <a:outerShdw blurRad="38100" dist="38100" dir="2700000" algn="tl">
                    <a:srgbClr val="C0C0C0"/>
                  </a:outerShdw>
                </a:effectLst>
                <a:latin typeface="Times New Roman" pitchFamily="18" charset="0"/>
                <a:cs typeface="+mn-cs"/>
              </a:rPr>
              <a:t>   </a:t>
            </a:r>
            <a:r>
              <a:rPr lang="en-US" sz="2400">
                <a:solidFill>
                  <a:srgbClr val="FD0129"/>
                </a:solidFill>
                <a:effectLst>
                  <a:outerShdw blurRad="38100" dist="38100" dir="2700000" algn="tl">
                    <a:srgbClr val="C0C0C0"/>
                  </a:outerShdw>
                </a:effectLst>
                <a:latin typeface="Times New Roman" pitchFamily="18" charset="0"/>
                <a:cs typeface="+mn-cs"/>
              </a:rPr>
              <a:t> </a:t>
            </a:r>
            <a:r>
              <a:rPr lang="en-US" sz="2000" b="1">
                <a:solidFill>
                  <a:srgbClr val="FD0129"/>
                </a:solidFill>
                <a:cs typeface="+mn-cs"/>
              </a:rPr>
              <a:t>8000               8000                                                                              8000 FA</a:t>
            </a:r>
            <a:endParaRPr lang="en-US" sz="2000" b="1">
              <a:solidFill>
                <a:schemeClr val="tx2"/>
              </a:solidFill>
              <a:effectLst>
                <a:outerShdw blurRad="38100" dist="38100" dir="2700000" algn="tl">
                  <a:srgbClr val="C0C0C0"/>
                </a:outerShdw>
              </a:effectLst>
              <a:cs typeface="+mn-cs"/>
            </a:endParaRPr>
          </a:p>
        </p:txBody>
      </p:sp>
      <p:sp>
        <p:nvSpPr>
          <p:cNvPr id="475167" name="Text Box 31"/>
          <p:cNvSpPr txBox="1">
            <a:spLocks noChangeArrowheads="1"/>
          </p:cNvSpPr>
          <p:nvPr/>
        </p:nvSpPr>
        <p:spPr bwMode="auto">
          <a:xfrm>
            <a:off x="0" y="3048000"/>
            <a:ext cx="9144000" cy="396875"/>
          </a:xfrm>
          <a:prstGeom prst="rect">
            <a:avLst/>
          </a:prstGeom>
          <a:noFill/>
          <a:ln w="12700">
            <a:noFill/>
            <a:miter lim="800000"/>
            <a:headEnd/>
            <a:tailEnd/>
          </a:ln>
          <a:effectLst/>
        </p:spPr>
        <p:txBody>
          <a:bodyPr>
            <a:spAutoFit/>
          </a:bodyPr>
          <a:lstStyle/>
          <a:p>
            <a:pPr eaLnBrk="0" hangingPunct="0">
              <a:spcBef>
                <a:spcPct val="50000"/>
              </a:spcBef>
              <a:defRPr/>
            </a:pPr>
            <a:r>
              <a:rPr lang="en-US" sz="2000" b="1">
                <a:solidFill>
                  <a:srgbClr val="990099"/>
                </a:solidFill>
                <a:cs typeface="+mn-cs"/>
              </a:rPr>
              <a:t>2  7360                             8000      640                                                    7360 FA</a:t>
            </a:r>
            <a:r>
              <a:rPr lang="en-US" sz="2000" b="1">
                <a:solidFill>
                  <a:schemeClr val="tx2"/>
                </a:solidFill>
                <a:effectLst>
                  <a:outerShdw blurRad="38100" dist="38100" dir="2700000" algn="tl">
                    <a:srgbClr val="C0C0C0"/>
                  </a:outerShdw>
                </a:effectLst>
                <a:cs typeface="+mn-cs"/>
              </a:rPr>
              <a:t> </a:t>
            </a:r>
          </a:p>
        </p:txBody>
      </p:sp>
      <p:sp>
        <p:nvSpPr>
          <p:cNvPr id="70689" name="Text Box 32"/>
          <p:cNvSpPr txBox="1">
            <a:spLocks noChangeArrowheads="1"/>
          </p:cNvSpPr>
          <p:nvPr/>
        </p:nvSpPr>
        <p:spPr bwMode="auto">
          <a:xfrm>
            <a:off x="0" y="3352800"/>
            <a:ext cx="9144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125000"/>
              </a:lnSpc>
              <a:spcBef>
                <a:spcPct val="50000"/>
              </a:spcBef>
            </a:pPr>
            <a:r>
              <a:rPr lang="en-US" sz="2000" b="1">
                <a:solidFill>
                  <a:srgbClr val="FD0129"/>
                </a:solidFill>
              </a:rPr>
              <a:t>3              160                                                    (160)           160   (160)     n.a.</a:t>
            </a:r>
            <a:endParaRPr lang="en-US" sz="2000" b="1">
              <a:solidFill>
                <a:schemeClr val="tx2"/>
              </a:solidFill>
            </a:endParaRPr>
          </a:p>
        </p:txBody>
      </p:sp>
      <p:sp>
        <p:nvSpPr>
          <p:cNvPr id="70690" name="Text Box 33"/>
          <p:cNvSpPr txBox="1">
            <a:spLocks noChangeArrowheads="1"/>
          </p:cNvSpPr>
          <p:nvPr/>
        </p:nvSpPr>
        <p:spPr bwMode="auto">
          <a:xfrm>
            <a:off x="0" y="3733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120000"/>
              </a:lnSpc>
              <a:spcBef>
                <a:spcPct val="50000"/>
              </a:spcBef>
            </a:pPr>
            <a:r>
              <a:rPr lang="en-US" sz="2000" b="1">
                <a:solidFill>
                  <a:schemeClr val="tx2"/>
                </a:solidFill>
              </a:rPr>
              <a:t>4                                                    (160)           (160)            160  (160)     n.a.</a:t>
            </a:r>
          </a:p>
        </p:txBody>
      </p:sp>
      <p:sp>
        <p:nvSpPr>
          <p:cNvPr id="475170" name="Text Box 34"/>
          <p:cNvSpPr txBox="1">
            <a:spLocks noChangeArrowheads="1"/>
          </p:cNvSpPr>
          <p:nvPr/>
        </p:nvSpPr>
        <p:spPr bwMode="auto">
          <a:xfrm>
            <a:off x="0" y="4114800"/>
            <a:ext cx="9144000" cy="1098550"/>
          </a:xfrm>
          <a:prstGeom prst="rect">
            <a:avLst/>
          </a:prstGeom>
          <a:noFill/>
          <a:ln w="12700">
            <a:noFill/>
            <a:miter lim="800000"/>
            <a:headEnd/>
            <a:tailEnd/>
          </a:ln>
          <a:effectLst/>
        </p:spPr>
        <p:txBody>
          <a:bodyPr>
            <a:spAutoFit/>
          </a:bodyPr>
          <a:lstStyle/>
          <a:p>
            <a:pPr eaLnBrk="0" hangingPunct="0">
              <a:spcBef>
                <a:spcPct val="50000"/>
              </a:spcBef>
              <a:defRPr/>
            </a:pPr>
            <a:r>
              <a:rPr lang="en-US" sz="2000" b="1">
                <a:solidFill>
                  <a:srgbClr val="FD0129"/>
                </a:solidFill>
                <a:cs typeface="+mn-cs"/>
              </a:rPr>
              <a:t>5a            480                                                    (480)           480  (480)      n.a</a:t>
            </a:r>
          </a:p>
          <a:p>
            <a:pPr eaLnBrk="0" hangingPunct="0">
              <a:lnSpc>
                <a:spcPct val="80000"/>
              </a:lnSpc>
              <a:spcBef>
                <a:spcPct val="35000"/>
              </a:spcBef>
              <a:defRPr/>
            </a:pPr>
            <a:r>
              <a:rPr lang="en-US" sz="2000" b="1">
                <a:solidFill>
                  <a:srgbClr val="FD0129"/>
                </a:solidFill>
                <a:cs typeface="+mn-cs"/>
              </a:rPr>
              <a:t>b (8640) (640)   (8000)                                                                           (8000) </a:t>
            </a:r>
            <a:r>
              <a:rPr lang="en-US" b="1">
                <a:solidFill>
                  <a:srgbClr val="FD0129"/>
                </a:solidFill>
                <a:cs typeface="+mn-cs"/>
              </a:rPr>
              <a:t>FA</a:t>
            </a:r>
          </a:p>
          <a:p>
            <a:pPr eaLnBrk="0" hangingPunct="0">
              <a:lnSpc>
                <a:spcPct val="80000"/>
              </a:lnSpc>
              <a:spcBef>
                <a:spcPct val="35000"/>
              </a:spcBef>
              <a:defRPr/>
            </a:pPr>
            <a:r>
              <a:rPr lang="en-US" b="1">
                <a:solidFill>
                  <a:srgbClr val="FD0129"/>
                </a:solidFill>
                <a:cs typeface="+mn-cs"/>
              </a:rPr>
              <a:t>                                                                                                                             </a:t>
            </a:r>
            <a:r>
              <a:rPr lang="en-US" sz="2000" b="1">
                <a:solidFill>
                  <a:srgbClr val="FD0129"/>
                </a:solidFill>
                <a:cs typeface="+mn-cs"/>
              </a:rPr>
              <a:t>(640)</a:t>
            </a:r>
            <a:r>
              <a:rPr lang="en-US" b="1">
                <a:solidFill>
                  <a:srgbClr val="FD0129"/>
                </a:solidFill>
                <a:cs typeface="+mn-cs"/>
              </a:rPr>
              <a:t> OA</a:t>
            </a:r>
            <a:r>
              <a:rPr lang="en-US" b="1">
                <a:solidFill>
                  <a:srgbClr val="FD0129"/>
                </a:solidFill>
                <a:effectLst>
                  <a:outerShdw blurRad="38100" dist="38100" dir="2700000" algn="tl">
                    <a:srgbClr val="C0C0C0"/>
                  </a:outerShdw>
                </a:effectLst>
                <a:cs typeface="+mn-cs"/>
              </a:rPr>
              <a:t> </a:t>
            </a:r>
            <a:endParaRPr lang="en-US" sz="2000" b="1">
              <a:solidFill>
                <a:srgbClr val="FD0129"/>
              </a:solidFill>
              <a:effectLst>
                <a:outerShdw blurRad="38100" dist="38100" dir="2700000" algn="tl">
                  <a:srgbClr val="C0C0C0"/>
                </a:outerShdw>
              </a:effectLst>
              <a:cs typeface="+mn-cs"/>
            </a:endParaRPr>
          </a:p>
        </p:txBody>
      </p:sp>
      <p:sp>
        <p:nvSpPr>
          <p:cNvPr id="475171" name="Text Box 35"/>
          <p:cNvSpPr txBox="1">
            <a:spLocks noChangeArrowheads="1"/>
          </p:cNvSpPr>
          <p:nvPr/>
        </p:nvSpPr>
        <p:spPr bwMode="auto">
          <a:xfrm>
            <a:off x="0" y="5091113"/>
            <a:ext cx="9372600" cy="1217612"/>
          </a:xfrm>
          <a:prstGeom prst="rect">
            <a:avLst/>
          </a:prstGeom>
          <a:noFill/>
          <a:ln w="12700">
            <a:noFill/>
            <a:miter lim="800000"/>
            <a:headEnd/>
            <a:tailEnd/>
          </a:ln>
          <a:effectLst/>
        </p:spPr>
        <p:txBody>
          <a:bodyPr>
            <a:spAutoFit/>
          </a:bodyPr>
          <a:lstStyle/>
          <a:p>
            <a:pPr eaLnBrk="0" hangingPunct="0">
              <a:lnSpc>
                <a:spcPct val="110000"/>
              </a:lnSpc>
              <a:spcBef>
                <a:spcPct val="20000"/>
              </a:spcBef>
              <a:defRPr/>
            </a:pPr>
            <a:r>
              <a:rPr lang="en-US" sz="2000" b="1">
                <a:solidFill>
                  <a:srgbClr val="990099"/>
                </a:solidFill>
                <a:cs typeface="+mn-cs"/>
              </a:rPr>
              <a:t>6a                                                  (480)           (480)            480  (480)      n.a.</a:t>
            </a:r>
          </a:p>
          <a:p>
            <a:pPr eaLnBrk="0" hangingPunct="0">
              <a:lnSpc>
                <a:spcPct val="110000"/>
              </a:lnSpc>
              <a:spcBef>
                <a:spcPct val="20000"/>
              </a:spcBef>
              <a:defRPr/>
            </a:pPr>
            <a:r>
              <a:rPr lang="en-US" sz="2000" b="1">
                <a:solidFill>
                  <a:srgbClr val="990099"/>
                </a:solidFill>
                <a:cs typeface="+mn-cs"/>
              </a:rPr>
              <a:t>b (8000)                           (8000)                                                            (7360) FA</a:t>
            </a:r>
          </a:p>
          <a:p>
            <a:pPr eaLnBrk="0" hangingPunct="0">
              <a:lnSpc>
                <a:spcPct val="110000"/>
              </a:lnSpc>
              <a:spcBef>
                <a:spcPct val="20000"/>
              </a:spcBef>
              <a:defRPr/>
            </a:pPr>
            <a:r>
              <a:rPr lang="en-US" sz="2000" b="1">
                <a:solidFill>
                  <a:srgbClr val="990099"/>
                </a:solidFill>
                <a:cs typeface="+mn-cs"/>
              </a:rPr>
              <a:t>                                                                                                                 (640) OA</a:t>
            </a:r>
            <a:r>
              <a:rPr lang="en-US" sz="2000" b="1">
                <a:solidFill>
                  <a:srgbClr val="FD0129"/>
                </a:solidFill>
                <a:effectLst>
                  <a:outerShdw blurRad="38100" dist="38100" dir="2700000" algn="tl">
                    <a:srgbClr val="C0C0C0"/>
                  </a:outerShdw>
                </a:effectLst>
                <a:cs typeface="+mn-cs"/>
              </a:rPr>
              <a:t> </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75171">
                                            <p:txEl>
                                              <p:pRg st="0" end="0"/>
                                            </p:txEl>
                                          </p:spTgt>
                                        </p:tgtEl>
                                        <p:attrNameLst>
                                          <p:attrName>style.visibility</p:attrName>
                                        </p:attrNameLst>
                                      </p:cBhvr>
                                      <p:to>
                                        <p:strVal val="visible"/>
                                      </p:to>
                                    </p:set>
                                    <p:anim calcmode="lin" valueType="num">
                                      <p:cBhvr>
                                        <p:cTn id="7" dur="1000" fill="hold"/>
                                        <p:tgtEl>
                                          <p:spTgt spid="47517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7517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7517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7517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75171">
                                            <p:txEl>
                                              <p:pRg st="1" end="1"/>
                                            </p:txEl>
                                          </p:spTgt>
                                        </p:tgtEl>
                                        <p:attrNameLst>
                                          <p:attrName>style.visibility</p:attrName>
                                        </p:attrNameLst>
                                      </p:cBhvr>
                                      <p:to>
                                        <p:strVal val="visible"/>
                                      </p:to>
                                    </p:set>
                                    <p:anim calcmode="lin" valueType="num">
                                      <p:cBhvr>
                                        <p:cTn id="15" dur="1000" fill="hold"/>
                                        <p:tgtEl>
                                          <p:spTgt spid="475171">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75171">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7517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7517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475171">
                                            <p:txEl>
                                              <p:pRg st="2" end="2"/>
                                            </p:txEl>
                                          </p:spTgt>
                                        </p:tgtEl>
                                        <p:attrNameLst>
                                          <p:attrName>style.visibility</p:attrName>
                                        </p:attrNameLst>
                                      </p:cBhvr>
                                      <p:to>
                                        <p:strVal val="visible"/>
                                      </p:to>
                                    </p:set>
                                    <p:anim calcmode="lin" valueType="num">
                                      <p:cBhvr>
                                        <p:cTn id="23" dur="1000" fill="hold"/>
                                        <p:tgtEl>
                                          <p:spTgt spid="475171">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75171">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7517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7517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71"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327262C-38C2-478C-B8A7-58B5485B81BA}" type="slidenum">
              <a:rPr lang="en-US" smtClean="0"/>
              <a:pPr eaLnBrk="1" hangingPunct="1">
                <a:defRPr/>
              </a:pPr>
              <a:t>69</a:t>
            </a:fld>
            <a:endParaRPr lang="en-US" smtClean="0"/>
          </a:p>
        </p:txBody>
      </p:sp>
      <p:sp>
        <p:nvSpPr>
          <p:cNvPr id="7168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1684"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1685" name="Rectangle 4"/>
          <p:cNvSpPr>
            <a:spLocks noGrp="1" noChangeArrowheads="1"/>
          </p:cNvSpPr>
          <p:nvPr>
            <p:ph type="title"/>
          </p:nvPr>
        </p:nvSpPr>
        <p:spPr>
          <a:xfrm>
            <a:off x="457200" y="274638"/>
            <a:ext cx="8229600" cy="838200"/>
          </a:xfrm>
          <a:effectLst>
            <a:outerShdw dist="13470" dir="2700000" algn="ctr" rotWithShape="0">
              <a:schemeClr val="bg2"/>
            </a:outerShdw>
          </a:effectLst>
        </p:spPr>
        <p:txBody>
          <a:bodyPr lIns="90488" tIns="44450" rIns="90488" bIns="44450"/>
          <a:lstStyle/>
          <a:p>
            <a:pPr eaLnBrk="1" hangingPunct="1"/>
            <a:r>
              <a:rPr lang="en-US" sz="3600" smtClean="0"/>
              <a:t>Comparison of Journal Entries for Interest Bearing and Discounted Notes</a:t>
            </a:r>
          </a:p>
        </p:txBody>
      </p:sp>
      <p:sp>
        <p:nvSpPr>
          <p:cNvPr id="71686" name="Rectangle 5"/>
          <p:cNvSpPr>
            <a:spLocks noGrp="1" noChangeArrowheads="1"/>
          </p:cNvSpPr>
          <p:nvPr>
            <p:ph type="body" idx="1"/>
          </p:nvPr>
        </p:nvSpPr>
        <p:spPr>
          <a:xfrm>
            <a:off x="609600" y="1981200"/>
            <a:ext cx="7924800" cy="4267200"/>
          </a:xfrm>
        </p:spPr>
        <p:txBody>
          <a:bodyPr lIns="90488" tIns="44450" rIns="90488" bIns="44450"/>
          <a:lstStyle/>
          <a:p>
            <a:pPr eaLnBrk="1" hangingPunct="1">
              <a:buFontTx/>
              <a:buNone/>
            </a:pPr>
            <a:r>
              <a:rPr lang="en-US" smtClean="0"/>
              <a:t>	</a:t>
            </a:r>
          </a:p>
        </p:txBody>
      </p:sp>
      <p:graphicFrame>
        <p:nvGraphicFramePr>
          <p:cNvPr id="71687" name="Object 6"/>
          <p:cNvGraphicFramePr>
            <a:graphicFrameLocks noChangeAspect="1"/>
          </p:cNvGraphicFramePr>
          <p:nvPr/>
        </p:nvGraphicFramePr>
        <p:xfrm>
          <a:off x="0" y="1677988"/>
          <a:ext cx="9097963" cy="4875212"/>
        </p:xfrm>
        <a:graphic>
          <a:graphicData uri="http://schemas.openxmlformats.org/presentationml/2006/ole">
            <mc:AlternateContent xmlns:mc="http://schemas.openxmlformats.org/markup-compatibility/2006">
              <mc:Choice xmlns:v="urn:schemas-microsoft-com:vml" Requires="v">
                <p:oleObj spid="_x0000_s71691" name="Worksheet" r:id="rId4" imgW="6934200" imgH="3581400" progId="Excel.Sheet.8">
                  <p:embed/>
                </p:oleObj>
              </mc:Choice>
              <mc:Fallback>
                <p:oleObj name="Worksheet" r:id="rId4" imgW="6934200" imgH="3581400" progId="Excel.Shee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77988"/>
                        <a:ext cx="9097963" cy="487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7191" name="Text Box 7"/>
          <p:cNvSpPr txBox="1">
            <a:spLocks noChangeArrowheads="1"/>
          </p:cNvSpPr>
          <p:nvPr/>
        </p:nvSpPr>
        <p:spPr bwMode="auto">
          <a:xfrm>
            <a:off x="3505200" y="1295400"/>
            <a:ext cx="5638800" cy="396875"/>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000" b="1">
                <a:solidFill>
                  <a:schemeClr val="tx2"/>
                </a:solidFill>
              </a:rPr>
              <a:t>Contra-liabilities are increased by debiting.</a:t>
            </a:r>
          </a:p>
        </p:txBody>
      </p:sp>
      <p:sp>
        <p:nvSpPr>
          <p:cNvPr id="477192" name="Line 8"/>
          <p:cNvSpPr>
            <a:spLocks noChangeShapeType="1"/>
          </p:cNvSpPr>
          <p:nvPr/>
        </p:nvSpPr>
        <p:spPr bwMode="auto">
          <a:xfrm>
            <a:off x="4419600" y="1600200"/>
            <a:ext cx="914400" cy="1143000"/>
          </a:xfrm>
          <a:prstGeom prst="line">
            <a:avLst/>
          </a:prstGeom>
          <a:noFill/>
          <a:ln w="38100">
            <a:solidFill>
              <a:srgbClr val="FD012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77191"/>
                                        </p:tgtEl>
                                        <p:attrNameLst>
                                          <p:attrName>style.visibility</p:attrName>
                                        </p:attrNameLst>
                                      </p:cBhvr>
                                      <p:to>
                                        <p:strVal val="visible"/>
                                      </p:to>
                                    </p:set>
                                    <p:anim calcmode="lin" valueType="num">
                                      <p:cBhvr additive="base">
                                        <p:cTn id="7" dur="500" fill="hold"/>
                                        <p:tgtEl>
                                          <p:spTgt spid="477191"/>
                                        </p:tgtEl>
                                        <p:attrNameLst>
                                          <p:attrName>ppt_x</p:attrName>
                                        </p:attrNameLst>
                                      </p:cBhvr>
                                      <p:tavLst>
                                        <p:tav tm="0">
                                          <p:val>
                                            <p:strVal val="0-#ppt_w/2"/>
                                          </p:val>
                                        </p:tav>
                                        <p:tav tm="100000">
                                          <p:val>
                                            <p:strVal val="#ppt_x"/>
                                          </p:val>
                                        </p:tav>
                                      </p:tavLst>
                                    </p:anim>
                                    <p:anim calcmode="lin" valueType="num">
                                      <p:cBhvr additive="base">
                                        <p:cTn id="8" dur="500" fill="hold"/>
                                        <p:tgtEl>
                                          <p:spTgt spid="47719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477192"/>
                                        </p:tgtEl>
                                        <p:attrNameLst>
                                          <p:attrName>style.visibility</p:attrName>
                                        </p:attrNameLst>
                                      </p:cBhvr>
                                      <p:to>
                                        <p:strVal val="visible"/>
                                      </p:to>
                                    </p:set>
                                    <p:animEffect transition="in" filter="wipe(up)">
                                      <p:cBhvr>
                                        <p:cTn id="12" dur="500"/>
                                        <p:tgtEl>
                                          <p:spTgt spid="477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91" grpId="0" animBg="1" autoUpdateAnimBg="0"/>
      <p:bldP spid="47719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DBDF5218-12AE-4787-B8E3-1AA876C829F8}" type="slidenum">
              <a:rPr lang="en-US" smtClean="0"/>
              <a:pPr eaLnBrk="1" hangingPunct="1">
                <a:defRPr/>
              </a:pPr>
              <a:t>7</a:t>
            </a:fld>
            <a:endParaRPr lang="en-US" smtClean="0"/>
          </a:p>
        </p:txBody>
      </p:sp>
      <p:sp>
        <p:nvSpPr>
          <p:cNvPr id="819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196"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197" name="Rectangle 4"/>
          <p:cNvSpPr>
            <a:spLocks noGrp="1" noChangeArrowheads="1"/>
          </p:cNvSpPr>
          <p:nvPr>
            <p:ph type="title"/>
          </p:nvPr>
        </p:nvSpPr>
        <p:spPr>
          <a:xfrm>
            <a:off x="1905000" y="228600"/>
            <a:ext cx="5943600" cy="914400"/>
          </a:xfrm>
          <a:effectLst>
            <a:outerShdw dist="13470" dir="2700000" algn="ctr" rotWithShape="0">
              <a:schemeClr val="bg2"/>
            </a:outerShdw>
          </a:effectLst>
        </p:spPr>
        <p:txBody>
          <a:bodyPr lIns="90488" tIns="44450" rIns="90488" bIns="44450"/>
          <a:lstStyle/>
          <a:p>
            <a:pPr eaLnBrk="1" hangingPunct="1"/>
            <a:r>
              <a:rPr lang="en-US" smtClean="0"/>
              <a:t>Transaction Analysis: </a:t>
            </a:r>
          </a:p>
        </p:txBody>
      </p:sp>
      <p:sp>
        <p:nvSpPr>
          <p:cNvPr id="8198" name="Rectangle 5"/>
          <p:cNvSpPr>
            <a:spLocks noGrp="1" noChangeArrowheads="1"/>
          </p:cNvSpPr>
          <p:nvPr>
            <p:ph type="body" idx="1"/>
          </p:nvPr>
        </p:nvSpPr>
        <p:spPr>
          <a:xfrm>
            <a:off x="381000" y="1676400"/>
            <a:ext cx="8382000" cy="4876800"/>
          </a:xfrm>
        </p:spPr>
        <p:txBody>
          <a:bodyPr lIns="90488" tIns="44450" rIns="90488" bIns="44450"/>
          <a:lstStyle/>
          <a:p>
            <a:pPr eaLnBrk="1" hangingPunct="1">
              <a:lnSpc>
                <a:spcPct val="90000"/>
              </a:lnSpc>
              <a:buFontTx/>
              <a:buNone/>
            </a:pPr>
            <a:r>
              <a:rPr lang="en-US" sz="3600" smtClean="0"/>
              <a:t>The following selected events occurred at Cell-It during 2004. </a:t>
            </a:r>
            <a:endParaRPr lang="en-US" sz="2800" smtClean="0"/>
          </a:p>
          <a:p>
            <a:pPr eaLnBrk="1" hangingPunct="1">
              <a:lnSpc>
                <a:spcPct val="90000"/>
              </a:lnSpc>
              <a:spcBef>
                <a:spcPct val="10000"/>
              </a:spcBef>
              <a:buFontTx/>
              <a:buNone/>
            </a:pPr>
            <a:r>
              <a:rPr lang="en-US" sz="2800" smtClean="0"/>
              <a:t>1.  Provided services to customers for $10,000 on   </a:t>
            </a:r>
          </a:p>
          <a:p>
            <a:pPr eaLnBrk="1" hangingPunct="1">
              <a:lnSpc>
                <a:spcPct val="90000"/>
              </a:lnSpc>
              <a:spcBef>
                <a:spcPct val="10000"/>
              </a:spcBef>
              <a:buFontTx/>
              <a:buNone/>
            </a:pPr>
            <a:r>
              <a:rPr lang="en-US" sz="2800" smtClean="0"/>
              <a:t>     account.</a:t>
            </a:r>
          </a:p>
          <a:p>
            <a:pPr eaLnBrk="1" hangingPunct="1">
              <a:lnSpc>
                <a:spcPct val="90000"/>
              </a:lnSpc>
              <a:spcBef>
                <a:spcPct val="0"/>
              </a:spcBef>
              <a:buFontTx/>
              <a:buNone/>
            </a:pPr>
            <a:r>
              <a:rPr lang="en-US" sz="2800" smtClean="0"/>
              <a:t>2.  Collected $7,000 on account receivables.</a:t>
            </a:r>
          </a:p>
          <a:p>
            <a:pPr eaLnBrk="1" hangingPunct="1">
              <a:lnSpc>
                <a:spcPct val="90000"/>
              </a:lnSpc>
              <a:spcBef>
                <a:spcPct val="0"/>
              </a:spcBef>
              <a:buFontTx/>
              <a:buNone/>
            </a:pPr>
            <a:r>
              <a:rPr lang="en-US" sz="2800" smtClean="0"/>
              <a:t>3.  At year-end it was estimated that 2% of year’s    </a:t>
            </a:r>
          </a:p>
          <a:p>
            <a:pPr eaLnBrk="1" hangingPunct="1">
              <a:lnSpc>
                <a:spcPct val="90000"/>
              </a:lnSpc>
              <a:spcBef>
                <a:spcPct val="0"/>
              </a:spcBef>
              <a:buFontTx/>
              <a:buNone/>
            </a:pPr>
            <a:r>
              <a:rPr lang="en-US" sz="2800" smtClean="0"/>
              <a:t>     credit sales will never be collected.</a:t>
            </a:r>
          </a:p>
          <a:p>
            <a:pPr eaLnBrk="1" hangingPunct="1">
              <a:lnSpc>
                <a:spcPct val="90000"/>
              </a:lnSpc>
              <a:spcBef>
                <a:spcPct val="0"/>
              </a:spcBef>
              <a:buFontTx/>
              <a:buNone/>
            </a:pPr>
            <a:r>
              <a:rPr lang="en-US" sz="2800" smtClean="0"/>
              <a:t>4.  Jane Doe’s $50 account was written-off as     </a:t>
            </a:r>
          </a:p>
          <a:p>
            <a:pPr eaLnBrk="1" hangingPunct="1">
              <a:lnSpc>
                <a:spcPct val="90000"/>
              </a:lnSpc>
              <a:spcBef>
                <a:spcPct val="0"/>
              </a:spcBef>
              <a:buFontTx/>
              <a:buNone/>
            </a:pPr>
            <a:r>
              <a:rPr lang="en-US" sz="2800" smtClean="0"/>
              <a:t>     “uncollectible”.</a:t>
            </a:r>
          </a:p>
          <a:p>
            <a:pPr eaLnBrk="1" hangingPunct="1">
              <a:lnSpc>
                <a:spcPct val="90000"/>
              </a:lnSpc>
              <a:spcBef>
                <a:spcPct val="0"/>
              </a:spcBef>
              <a:buFontTx/>
              <a:buNone/>
            </a:pPr>
            <a:r>
              <a:rPr lang="en-US" sz="2800" smtClean="0"/>
              <a:t>5A&amp;B.  $50 cash is unexpectedly received from   </a:t>
            </a:r>
          </a:p>
          <a:p>
            <a:pPr eaLnBrk="1" hangingPunct="1">
              <a:lnSpc>
                <a:spcPct val="90000"/>
              </a:lnSpc>
              <a:spcBef>
                <a:spcPct val="0"/>
              </a:spcBef>
              <a:buFontTx/>
              <a:buNone/>
            </a:pPr>
            <a:r>
              <a:rPr lang="en-US" sz="2800" smtClean="0"/>
              <a:t>     Jane Doe.</a:t>
            </a:r>
          </a:p>
        </p:txBody>
      </p:sp>
      <p:sp>
        <p:nvSpPr>
          <p:cNvPr id="8199" name="Line 7"/>
          <p:cNvSpPr>
            <a:spLocks noChangeShapeType="1"/>
          </p:cNvSpPr>
          <p:nvPr/>
        </p:nvSpPr>
        <p:spPr bwMode="auto">
          <a:xfrm>
            <a:off x="0" y="26670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00" name="Line 13"/>
          <p:cNvSpPr>
            <a:spLocks noChangeShapeType="1"/>
          </p:cNvSpPr>
          <p:nvPr/>
        </p:nvSpPr>
        <p:spPr bwMode="auto">
          <a:xfrm>
            <a:off x="381000" y="3505200"/>
            <a:ext cx="8305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1" name="Line 14"/>
          <p:cNvSpPr>
            <a:spLocks noChangeShapeType="1"/>
          </p:cNvSpPr>
          <p:nvPr/>
        </p:nvSpPr>
        <p:spPr bwMode="auto">
          <a:xfrm>
            <a:off x="381000" y="3962400"/>
            <a:ext cx="8305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2" name="Line 15"/>
          <p:cNvSpPr>
            <a:spLocks noChangeShapeType="1"/>
          </p:cNvSpPr>
          <p:nvPr/>
        </p:nvSpPr>
        <p:spPr bwMode="auto">
          <a:xfrm>
            <a:off x="381000" y="4724400"/>
            <a:ext cx="8305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3" name="Line 16"/>
          <p:cNvSpPr>
            <a:spLocks noChangeShapeType="1"/>
          </p:cNvSpPr>
          <p:nvPr/>
        </p:nvSpPr>
        <p:spPr bwMode="auto">
          <a:xfrm>
            <a:off x="381000" y="5486400"/>
            <a:ext cx="8305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blinds dir="ver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64406763-5BA8-463E-878D-5A4801CFE832}" type="slidenum">
              <a:rPr lang="en-US" smtClean="0"/>
              <a:pPr eaLnBrk="1" hangingPunct="1">
                <a:defRPr/>
              </a:pPr>
              <a:t>70</a:t>
            </a:fld>
            <a:endParaRPr lang="en-US" smtClean="0"/>
          </a:p>
        </p:txBody>
      </p:sp>
      <p:sp>
        <p:nvSpPr>
          <p:cNvPr id="72707"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2708"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2709" name="Rectangle 4"/>
          <p:cNvSpPr>
            <a:spLocks noGrp="1" noChangeArrowheads="1"/>
          </p:cNvSpPr>
          <p:nvPr>
            <p:ph type="title"/>
          </p:nvPr>
        </p:nvSpPr>
        <p:spPr>
          <a:xfrm>
            <a:off x="457200" y="274638"/>
            <a:ext cx="8229600" cy="838200"/>
          </a:xfrm>
          <a:effectLst>
            <a:outerShdw dist="13470" dir="2700000" algn="ctr" rotWithShape="0">
              <a:schemeClr val="bg2"/>
            </a:outerShdw>
          </a:effectLst>
        </p:spPr>
        <p:txBody>
          <a:bodyPr lIns="90488" tIns="44450" rIns="90488" bIns="44450"/>
          <a:lstStyle/>
          <a:p>
            <a:pPr eaLnBrk="1" hangingPunct="1"/>
            <a:r>
              <a:rPr lang="en-US" sz="3600" smtClean="0"/>
              <a:t>Comparison of Ledger Accounts for Interest Bearing and Discounted Notes</a:t>
            </a:r>
            <a:r>
              <a:rPr lang="en-US" sz="4000" smtClean="0"/>
              <a:t> </a:t>
            </a:r>
          </a:p>
        </p:txBody>
      </p:sp>
      <p:sp>
        <p:nvSpPr>
          <p:cNvPr id="72710" name="Rectangle 5"/>
          <p:cNvSpPr>
            <a:spLocks noGrp="1" noChangeArrowheads="1"/>
          </p:cNvSpPr>
          <p:nvPr>
            <p:ph type="body" idx="1"/>
          </p:nvPr>
        </p:nvSpPr>
        <p:spPr>
          <a:xfrm>
            <a:off x="609600" y="1981200"/>
            <a:ext cx="7924800" cy="4267200"/>
          </a:xfrm>
        </p:spPr>
        <p:txBody>
          <a:bodyPr lIns="90488" tIns="44450" rIns="90488" bIns="44450"/>
          <a:lstStyle/>
          <a:p>
            <a:pPr eaLnBrk="1" hangingPunct="1">
              <a:buFontTx/>
              <a:buNone/>
            </a:pPr>
            <a:r>
              <a:rPr lang="en-US" smtClean="0"/>
              <a:t>	</a:t>
            </a:r>
          </a:p>
        </p:txBody>
      </p:sp>
      <p:graphicFrame>
        <p:nvGraphicFramePr>
          <p:cNvPr id="72711" name="Object 6"/>
          <p:cNvGraphicFramePr>
            <a:graphicFrameLocks noChangeAspect="1"/>
          </p:cNvGraphicFramePr>
          <p:nvPr/>
        </p:nvGraphicFramePr>
        <p:xfrm>
          <a:off x="685800" y="1676400"/>
          <a:ext cx="7543800" cy="4859338"/>
        </p:xfrm>
        <a:graphic>
          <a:graphicData uri="http://schemas.openxmlformats.org/presentationml/2006/ole">
            <mc:AlternateContent xmlns:mc="http://schemas.openxmlformats.org/markup-compatibility/2006">
              <mc:Choice xmlns:v="urn:schemas-microsoft-com:vml" Requires="v">
                <p:oleObj spid="_x0000_s72714" name="Worksheet" r:id="rId4" imgW="5201640" imgH="4167720" progId="Excel.Sheet.8">
                  <p:embed/>
                </p:oleObj>
              </mc:Choice>
              <mc:Fallback>
                <p:oleObj name="Worksheet" r:id="rId4" imgW="5201640" imgH="4167720" progId="Excel.Shee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676400"/>
                        <a:ext cx="7543800" cy="48593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712" name="Line 7"/>
          <p:cNvSpPr>
            <a:spLocks noChangeShapeType="1"/>
          </p:cNvSpPr>
          <p:nvPr/>
        </p:nvSpPr>
        <p:spPr bwMode="auto">
          <a:xfrm>
            <a:off x="152400" y="4114800"/>
            <a:ext cx="8686800"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blinds dir="ver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123F4ADC-5D0B-4080-B806-25DF966D33D5}" type="slidenum">
              <a:rPr lang="en-US" smtClean="0"/>
              <a:pPr eaLnBrk="1" hangingPunct="1">
                <a:defRPr/>
              </a:pPr>
              <a:t>71</a:t>
            </a:fld>
            <a:endParaRPr lang="en-US" smtClean="0"/>
          </a:p>
        </p:txBody>
      </p:sp>
      <p:sp>
        <p:nvSpPr>
          <p:cNvPr id="7373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373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3733" name="Rectangle 4"/>
          <p:cNvSpPr>
            <a:spLocks noGrp="1" noChangeArrowheads="1"/>
          </p:cNvSpPr>
          <p:nvPr>
            <p:ph type="title"/>
          </p:nvPr>
        </p:nvSpPr>
        <p:spPr>
          <a:xfrm>
            <a:off x="1344613" y="503238"/>
            <a:ext cx="6292850" cy="914400"/>
          </a:xfrm>
          <a:effectLst>
            <a:outerShdw dist="13470" dir="2700000" algn="ctr" rotWithShape="0">
              <a:schemeClr val="bg2"/>
            </a:outerShdw>
          </a:effectLst>
        </p:spPr>
        <p:txBody>
          <a:bodyPr lIns="90488" tIns="44450" rIns="90488" bIns="44450"/>
          <a:lstStyle/>
          <a:p>
            <a:pPr eaLnBrk="1" hangingPunct="1"/>
            <a:r>
              <a:rPr lang="en-US" smtClean="0"/>
              <a:t>Transaction Analysis: </a:t>
            </a:r>
          </a:p>
        </p:txBody>
      </p:sp>
      <p:sp>
        <p:nvSpPr>
          <p:cNvPr id="73734" name="Rectangle 5"/>
          <p:cNvSpPr>
            <a:spLocks noGrp="1" noChangeArrowheads="1"/>
          </p:cNvSpPr>
          <p:nvPr>
            <p:ph type="body" idx="1"/>
          </p:nvPr>
        </p:nvSpPr>
        <p:spPr>
          <a:xfrm>
            <a:off x="228600" y="1905000"/>
            <a:ext cx="8915400" cy="4267200"/>
          </a:xfrm>
        </p:spPr>
        <p:txBody>
          <a:bodyPr lIns="90488" tIns="44450" rIns="90488" bIns="44450"/>
          <a:lstStyle/>
          <a:p>
            <a:pPr eaLnBrk="1" hangingPunct="1">
              <a:buFontTx/>
              <a:buNone/>
            </a:pPr>
            <a:r>
              <a:rPr lang="en-US" smtClean="0"/>
              <a:t>            </a:t>
            </a:r>
            <a:r>
              <a:rPr lang="en-US" b="1" smtClean="0"/>
              <a:t>Effect on Financial Statements</a:t>
            </a:r>
            <a:r>
              <a:rPr lang="en-US" smtClean="0"/>
              <a:t> </a:t>
            </a:r>
          </a:p>
          <a:p>
            <a:pPr eaLnBrk="1" hangingPunct="1">
              <a:buFontTx/>
              <a:buNone/>
            </a:pPr>
            <a:r>
              <a:rPr lang="en-US" smtClean="0"/>
              <a:t>		</a:t>
            </a:r>
            <a:r>
              <a:rPr lang="en-US" sz="2800" smtClean="0"/>
              <a:t>Inc. State.        State. of Ch. in Eq       CashFlow</a:t>
            </a:r>
          </a:p>
          <a:p>
            <a:pPr eaLnBrk="1" hangingPunct="1">
              <a:buFontTx/>
              <a:buNone/>
            </a:pPr>
            <a:r>
              <a:rPr lang="en-US" sz="2400" b="1" smtClean="0">
                <a:solidFill>
                  <a:schemeClr val="tx2"/>
                </a:solidFill>
              </a:rPr>
              <a:t>1.	        No effect                      No effect               +8,000 FA</a:t>
            </a:r>
          </a:p>
          <a:p>
            <a:pPr eaLnBrk="1" hangingPunct="1">
              <a:buFontTx/>
              <a:buNone/>
            </a:pPr>
            <a:r>
              <a:rPr lang="en-US" sz="2400" b="1" smtClean="0">
                <a:solidFill>
                  <a:schemeClr val="tx2"/>
                </a:solidFill>
              </a:rPr>
              <a:t>2.         No effect                      No effect               +7,360 FA</a:t>
            </a:r>
          </a:p>
          <a:p>
            <a:pPr eaLnBrk="1" hangingPunct="1">
              <a:buFontTx/>
              <a:buNone/>
            </a:pPr>
            <a:r>
              <a:rPr lang="en-US" sz="2400" b="1" smtClean="0">
                <a:solidFill>
                  <a:schemeClr val="tx2"/>
                </a:solidFill>
              </a:rPr>
              <a:t>3.  +Int. Exp, so - N.I.   Decr. R/E, so Dec. Eq,          n.a.</a:t>
            </a:r>
            <a:endParaRPr lang="en-US" sz="2400" b="1" smtClean="0">
              <a:solidFill>
                <a:srgbClr val="FD0129"/>
              </a:solidFill>
            </a:endParaRPr>
          </a:p>
          <a:p>
            <a:pPr eaLnBrk="1" hangingPunct="1">
              <a:buFontTx/>
              <a:buNone/>
            </a:pPr>
            <a:r>
              <a:rPr lang="en-US" sz="2400" b="1" smtClean="0">
                <a:solidFill>
                  <a:schemeClr val="tx2"/>
                </a:solidFill>
              </a:rPr>
              <a:t>4.  +Int. Exp, so - N.I.   Decr. R/E, so Dec. Eq.          n.a.</a:t>
            </a:r>
          </a:p>
          <a:p>
            <a:pPr eaLnBrk="1" hangingPunct="1">
              <a:buFontTx/>
              <a:buNone/>
            </a:pPr>
            <a:r>
              <a:rPr lang="en-US" sz="2400" b="1" smtClean="0">
                <a:solidFill>
                  <a:srgbClr val="FD0129"/>
                </a:solidFill>
              </a:rPr>
              <a:t>5.  +Int. Exp, so - N.I.   Decr. R/E, so Dec. Eq. </a:t>
            </a:r>
            <a:r>
              <a:rPr lang="en-US" sz="2200" b="1" smtClean="0">
                <a:solidFill>
                  <a:srgbClr val="FD0129"/>
                </a:solidFill>
              </a:rPr>
              <a:t>-8000FA,-640 OA </a:t>
            </a:r>
          </a:p>
          <a:p>
            <a:pPr eaLnBrk="1" hangingPunct="1">
              <a:buFontTx/>
              <a:buNone/>
            </a:pPr>
            <a:endParaRPr lang="en-US" smtClean="0"/>
          </a:p>
        </p:txBody>
      </p:sp>
      <p:sp>
        <p:nvSpPr>
          <p:cNvPr id="73735" name="Line 6"/>
          <p:cNvSpPr>
            <a:spLocks noChangeShapeType="1"/>
          </p:cNvSpPr>
          <p:nvPr/>
        </p:nvSpPr>
        <p:spPr bwMode="auto">
          <a:xfrm>
            <a:off x="0" y="29718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36" name="Line 7"/>
          <p:cNvSpPr>
            <a:spLocks noChangeShapeType="1"/>
          </p:cNvSpPr>
          <p:nvPr/>
        </p:nvSpPr>
        <p:spPr bwMode="auto">
          <a:xfrm>
            <a:off x="0" y="35052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37" name="Line 8"/>
          <p:cNvSpPr>
            <a:spLocks noChangeShapeType="1"/>
          </p:cNvSpPr>
          <p:nvPr/>
        </p:nvSpPr>
        <p:spPr bwMode="auto">
          <a:xfrm>
            <a:off x="0" y="39624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38" name="Line 9"/>
          <p:cNvSpPr>
            <a:spLocks noChangeShapeType="1"/>
          </p:cNvSpPr>
          <p:nvPr/>
        </p:nvSpPr>
        <p:spPr bwMode="auto">
          <a:xfrm>
            <a:off x="0" y="43434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39" name="Line 10"/>
          <p:cNvSpPr>
            <a:spLocks noChangeShapeType="1"/>
          </p:cNvSpPr>
          <p:nvPr/>
        </p:nvSpPr>
        <p:spPr bwMode="auto">
          <a:xfrm>
            <a:off x="0" y="48006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40" name="Line 11"/>
          <p:cNvSpPr>
            <a:spLocks noChangeShapeType="1"/>
          </p:cNvSpPr>
          <p:nvPr/>
        </p:nvSpPr>
        <p:spPr bwMode="auto">
          <a:xfrm>
            <a:off x="0" y="2438400"/>
            <a:ext cx="9144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41" name="Line 12"/>
          <p:cNvSpPr>
            <a:spLocks noChangeShapeType="1"/>
          </p:cNvSpPr>
          <p:nvPr/>
        </p:nvSpPr>
        <p:spPr bwMode="auto">
          <a:xfrm>
            <a:off x="0" y="5257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42" name="Line 13"/>
          <p:cNvSpPr>
            <a:spLocks noChangeShapeType="1"/>
          </p:cNvSpPr>
          <p:nvPr/>
        </p:nvSpPr>
        <p:spPr bwMode="auto">
          <a:xfrm>
            <a:off x="0" y="5715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43" name="Line 14"/>
          <p:cNvSpPr>
            <a:spLocks noChangeShapeType="1"/>
          </p:cNvSpPr>
          <p:nvPr/>
        </p:nvSpPr>
        <p:spPr bwMode="auto">
          <a:xfrm>
            <a:off x="0" y="61722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44" name="Line 15"/>
          <p:cNvSpPr>
            <a:spLocks noChangeShapeType="1"/>
          </p:cNvSpPr>
          <p:nvPr/>
        </p:nvSpPr>
        <p:spPr bwMode="auto">
          <a:xfrm>
            <a:off x="609600" y="2438400"/>
            <a:ext cx="0" cy="3733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45" name="Line 16"/>
          <p:cNvSpPr>
            <a:spLocks noChangeShapeType="1"/>
          </p:cNvSpPr>
          <p:nvPr/>
        </p:nvSpPr>
        <p:spPr bwMode="auto">
          <a:xfrm>
            <a:off x="3429000" y="2438400"/>
            <a:ext cx="0" cy="3733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46" name="Line 17"/>
          <p:cNvSpPr>
            <a:spLocks noChangeShapeType="1"/>
          </p:cNvSpPr>
          <p:nvPr/>
        </p:nvSpPr>
        <p:spPr bwMode="auto">
          <a:xfrm>
            <a:off x="6781800" y="2438400"/>
            <a:ext cx="0" cy="3733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7442" name="Text Box 18"/>
          <p:cNvSpPr txBox="1">
            <a:spLocks noChangeArrowheads="1"/>
          </p:cNvSpPr>
          <p:nvPr/>
        </p:nvSpPr>
        <p:spPr bwMode="auto">
          <a:xfrm>
            <a:off x="228600" y="381000"/>
            <a:ext cx="8686800" cy="6351588"/>
          </a:xfrm>
          <a:prstGeom prst="rect">
            <a:avLst/>
          </a:prstGeom>
          <a:solidFill>
            <a:schemeClr val="bg1"/>
          </a:solidFill>
          <a:ln w="12700">
            <a:noFill/>
            <a:miter lim="800000"/>
            <a:headEnd/>
            <a:tailEnd/>
          </a:ln>
          <a:effectLst/>
        </p:spPr>
        <p:txBody>
          <a:bodyPr>
            <a:spAutoFit/>
          </a:bodyPr>
          <a:lstStyle/>
          <a:p>
            <a:pPr algn="ctr" eaLnBrk="0" hangingPunct="0">
              <a:spcBef>
                <a:spcPct val="50000"/>
              </a:spcBef>
              <a:defRPr/>
            </a:pPr>
            <a:r>
              <a:rPr lang="en-US" sz="3200" b="1">
                <a:effectLst>
                  <a:outerShdw blurRad="38100" dist="38100" dir="2700000" algn="tl">
                    <a:srgbClr val="C0C0C0"/>
                  </a:outerShdw>
                </a:effectLst>
                <a:cs typeface="+mn-cs"/>
              </a:rPr>
              <a:t>Which loan was the better deal for Cell-It?</a:t>
            </a:r>
          </a:p>
          <a:p>
            <a:pPr algn="ctr" eaLnBrk="0" hangingPunct="0">
              <a:spcBef>
                <a:spcPct val="50000"/>
              </a:spcBef>
              <a:defRPr/>
            </a:pPr>
            <a:r>
              <a:rPr lang="en-US" sz="2800" b="1">
                <a:effectLst>
                  <a:outerShdw blurRad="38100" dist="38100" dir="2700000" algn="tl">
                    <a:srgbClr val="C0C0C0"/>
                  </a:outerShdw>
                </a:effectLst>
                <a:cs typeface="+mn-cs"/>
              </a:rPr>
              <a:t>Calculate the EFFECTIVE INTEREST % of each.</a:t>
            </a:r>
            <a:endParaRPr lang="en-US" sz="2800">
              <a:effectLst>
                <a:outerShdw blurRad="38100" dist="38100" dir="2700000" algn="tl">
                  <a:srgbClr val="C0C0C0"/>
                </a:outerShdw>
              </a:effectLst>
              <a:cs typeface="+mn-cs"/>
            </a:endParaRPr>
          </a:p>
          <a:p>
            <a:pPr eaLnBrk="0" hangingPunct="0">
              <a:spcBef>
                <a:spcPct val="50000"/>
              </a:spcBef>
              <a:defRPr/>
            </a:pPr>
            <a:r>
              <a:rPr lang="en-US" sz="2800" b="1">
                <a:effectLst>
                  <a:outerShdw blurRad="38100" dist="38100" dir="2700000" algn="tl">
                    <a:srgbClr val="C0C0C0"/>
                  </a:outerShdw>
                </a:effectLst>
                <a:cs typeface="+mn-cs"/>
              </a:rPr>
              <a:t>Interest bearing note:</a:t>
            </a:r>
          </a:p>
          <a:p>
            <a:pPr eaLnBrk="0" hangingPunct="0">
              <a:spcBef>
                <a:spcPct val="50000"/>
              </a:spcBef>
              <a:defRPr/>
            </a:pPr>
            <a:r>
              <a:rPr lang="en-US" sz="2800" b="1">
                <a:solidFill>
                  <a:srgbClr val="FD0129"/>
                </a:solidFill>
                <a:effectLst>
                  <a:outerShdw blurRad="38100" dist="38100" dir="2700000" algn="tl">
                    <a:srgbClr val="C0C0C0"/>
                  </a:outerShdw>
                </a:effectLst>
                <a:cs typeface="+mn-cs"/>
              </a:rPr>
              <a:t>Eff. Int. %</a:t>
            </a:r>
            <a:r>
              <a:rPr lang="en-US" sz="2800" b="1">
                <a:solidFill>
                  <a:srgbClr val="EAEAEA"/>
                </a:solidFill>
                <a:effectLst>
                  <a:outerShdw blurRad="38100" dist="38100" dir="2700000" algn="tl">
                    <a:srgbClr val="C0C0C0"/>
                  </a:outerShdw>
                </a:effectLst>
                <a:cs typeface="+mn-cs"/>
              </a:rPr>
              <a:t> </a:t>
            </a:r>
            <a:r>
              <a:rPr lang="en-US" sz="2800" b="1">
                <a:solidFill>
                  <a:schemeClr val="tx2"/>
                </a:solidFill>
                <a:effectLst>
                  <a:outerShdw blurRad="38100" dist="38100" dir="2700000" algn="tl">
                    <a:srgbClr val="C0C0C0"/>
                  </a:outerShdw>
                </a:effectLst>
                <a:cs typeface="+mn-cs"/>
              </a:rPr>
              <a:t>= $ Annual Interest ÷ Cash Rec’d.</a:t>
            </a:r>
          </a:p>
          <a:p>
            <a:pPr eaLnBrk="0" hangingPunct="0">
              <a:spcBef>
                <a:spcPct val="50000"/>
              </a:spcBef>
              <a:defRPr/>
            </a:pPr>
            <a:r>
              <a:rPr lang="en-US" sz="2800" b="1">
                <a:solidFill>
                  <a:schemeClr val="tx2"/>
                </a:solidFill>
                <a:effectLst>
                  <a:outerShdw blurRad="38100" dist="38100" dir="2700000" algn="tl">
                    <a:srgbClr val="C0C0C0"/>
                  </a:outerShdw>
                </a:effectLst>
                <a:cs typeface="+mn-cs"/>
              </a:rPr>
              <a:t>	        =     $640		     ÷    $8,000</a:t>
            </a:r>
          </a:p>
          <a:p>
            <a:pPr eaLnBrk="0" hangingPunct="0">
              <a:spcBef>
                <a:spcPct val="50000"/>
              </a:spcBef>
              <a:defRPr/>
            </a:pPr>
            <a:r>
              <a:rPr lang="en-US" sz="2800" b="1">
                <a:solidFill>
                  <a:srgbClr val="EAEAEA"/>
                </a:solidFill>
                <a:effectLst>
                  <a:outerShdw blurRad="38100" dist="38100" dir="2700000" algn="tl">
                    <a:srgbClr val="C0C0C0"/>
                  </a:outerShdw>
                </a:effectLst>
                <a:cs typeface="+mn-cs"/>
              </a:rPr>
              <a:t>	        </a:t>
            </a:r>
            <a:r>
              <a:rPr lang="en-US" sz="2800" b="1">
                <a:solidFill>
                  <a:schemeClr val="tx2"/>
                </a:solidFill>
                <a:effectLst>
                  <a:outerShdw blurRad="38100" dist="38100" dir="2700000" algn="tl">
                    <a:srgbClr val="C0C0C0"/>
                  </a:outerShdw>
                </a:effectLst>
                <a:cs typeface="+mn-cs"/>
              </a:rPr>
              <a:t>=</a:t>
            </a:r>
            <a:r>
              <a:rPr lang="en-US" sz="2800" b="1">
                <a:solidFill>
                  <a:srgbClr val="EAEAEA"/>
                </a:solidFill>
                <a:effectLst>
                  <a:outerShdw blurRad="38100" dist="38100" dir="2700000" algn="tl">
                    <a:srgbClr val="C0C0C0"/>
                  </a:outerShdw>
                </a:effectLst>
                <a:cs typeface="+mn-cs"/>
              </a:rPr>
              <a:t>     </a:t>
            </a:r>
            <a:r>
              <a:rPr lang="en-US" sz="2800" b="1">
                <a:solidFill>
                  <a:srgbClr val="FD0129"/>
                </a:solidFill>
                <a:effectLst>
                  <a:outerShdw blurRad="38100" dist="38100" dir="2700000" algn="tl">
                    <a:srgbClr val="C0C0C0"/>
                  </a:outerShdw>
                </a:effectLst>
                <a:cs typeface="+mn-cs"/>
              </a:rPr>
              <a:t>8.0%</a:t>
            </a:r>
            <a:r>
              <a:rPr lang="en-US" sz="2800" b="1">
                <a:solidFill>
                  <a:srgbClr val="EAEAEA"/>
                </a:solidFill>
                <a:effectLst>
                  <a:outerShdw blurRad="38100" dist="38100" dir="2700000" algn="tl">
                    <a:srgbClr val="C0C0C0"/>
                  </a:outerShdw>
                </a:effectLst>
                <a:cs typeface="+mn-cs"/>
              </a:rPr>
              <a:t>    </a:t>
            </a:r>
          </a:p>
          <a:p>
            <a:pPr eaLnBrk="0" hangingPunct="0">
              <a:spcBef>
                <a:spcPct val="50000"/>
              </a:spcBef>
              <a:defRPr/>
            </a:pPr>
            <a:r>
              <a:rPr lang="en-US" sz="2800" b="1">
                <a:solidFill>
                  <a:schemeClr val="tx2"/>
                </a:solidFill>
                <a:effectLst>
                  <a:outerShdw blurRad="38100" dist="38100" dir="2700000" algn="tl">
                    <a:srgbClr val="C0C0C0"/>
                  </a:outerShdw>
                </a:effectLst>
                <a:cs typeface="+mn-cs"/>
              </a:rPr>
              <a:t>Non-Interest bearing note (Discounted note):</a:t>
            </a:r>
          </a:p>
          <a:p>
            <a:pPr eaLnBrk="0" hangingPunct="0">
              <a:spcBef>
                <a:spcPct val="50000"/>
              </a:spcBef>
              <a:defRPr/>
            </a:pPr>
            <a:r>
              <a:rPr lang="en-US" sz="2800" b="1">
                <a:solidFill>
                  <a:srgbClr val="FD0129"/>
                </a:solidFill>
                <a:effectLst>
                  <a:outerShdw blurRad="38100" dist="38100" dir="2700000" algn="tl">
                    <a:srgbClr val="C0C0C0"/>
                  </a:outerShdw>
                </a:effectLst>
                <a:cs typeface="+mn-cs"/>
              </a:rPr>
              <a:t>Eff. Int. %</a:t>
            </a:r>
            <a:r>
              <a:rPr lang="en-US" sz="2800" b="1">
                <a:solidFill>
                  <a:srgbClr val="EAEAEA"/>
                </a:solidFill>
                <a:effectLst>
                  <a:outerShdw blurRad="38100" dist="38100" dir="2700000" algn="tl">
                    <a:srgbClr val="C0C0C0"/>
                  </a:outerShdw>
                </a:effectLst>
                <a:cs typeface="+mn-cs"/>
              </a:rPr>
              <a:t> </a:t>
            </a:r>
            <a:r>
              <a:rPr lang="en-US" sz="2800" b="1">
                <a:solidFill>
                  <a:schemeClr val="tx2"/>
                </a:solidFill>
                <a:effectLst>
                  <a:outerShdw blurRad="38100" dist="38100" dir="2700000" algn="tl">
                    <a:srgbClr val="C0C0C0"/>
                  </a:outerShdw>
                </a:effectLst>
                <a:cs typeface="+mn-cs"/>
              </a:rPr>
              <a:t>= $ Annual Interest ÷ Cash Rec’d.</a:t>
            </a:r>
          </a:p>
          <a:p>
            <a:pPr eaLnBrk="0" hangingPunct="0">
              <a:spcBef>
                <a:spcPct val="50000"/>
              </a:spcBef>
              <a:defRPr/>
            </a:pPr>
            <a:r>
              <a:rPr lang="en-US" sz="2800" b="1">
                <a:solidFill>
                  <a:schemeClr val="tx2"/>
                </a:solidFill>
                <a:effectLst>
                  <a:outerShdw blurRad="38100" dist="38100" dir="2700000" algn="tl">
                    <a:srgbClr val="C0C0C0"/>
                  </a:outerShdw>
                </a:effectLst>
                <a:cs typeface="+mn-cs"/>
              </a:rPr>
              <a:t>	        =     $640		     ÷    $7,360</a:t>
            </a:r>
          </a:p>
          <a:p>
            <a:pPr eaLnBrk="0" hangingPunct="0">
              <a:spcBef>
                <a:spcPct val="50000"/>
              </a:spcBef>
              <a:defRPr/>
            </a:pPr>
            <a:r>
              <a:rPr lang="en-US" sz="2800" b="1">
                <a:solidFill>
                  <a:srgbClr val="EAEAEA"/>
                </a:solidFill>
                <a:effectLst>
                  <a:outerShdw blurRad="38100" dist="38100" dir="2700000" algn="tl">
                    <a:srgbClr val="C0C0C0"/>
                  </a:outerShdw>
                </a:effectLst>
                <a:cs typeface="+mn-cs"/>
              </a:rPr>
              <a:t>	        </a:t>
            </a:r>
            <a:r>
              <a:rPr lang="en-US" sz="2800" b="1">
                <a:solidFill>
                  <a:schemeClr val="tx2"/>
                </a:solidFill>
                <a:effectLst>
                  <a:outerShdw blurRad="38100" dist="38100" dir="2700000" algn="tl">
                    <a:srgbClr val="C0C0C0"/>
                  </a:outerShdw>
                </a:effectLst>
                <a:cs typeface="+mn-cs"/>
              </a:rPr>
              <a:t>=</a:t>
            </a:r>
            <a:r>
              <a:rPr lang="en-US" sz="2800" b="1">
                <a:solidFill>
                  <a:srgbClr val="EAEAEA"/>
                </a:solidFill>
                <a:effectLst>
                  <a:outerShdw blurRad="38100" dist="38100" dir="2700000" algn="tl">
                    <a:srgbClr val="C0C0C0"/>
                  </a:outerShdw>
                </a:effectLst>
                <a:cs typeface="+mn-cs"/>
              </a:rPr>
              <a:t>     </a:t>
            </a:r>
            <a:r>
              <a:rPr lang="en-US" sz="2800" b="1">
                <a:solidFill>
                  <a:srgbClr val="FD0129"/>
                </a:solidFill>
                <a:effectLst>
                  <a:outerShdw blurRad="38100" dist="38100" dir="2700000" algn="tl">
                    <a:srgbClr val="C0C0C0"/>
                  </a:outerShdw>
                </a:effectLst>
                <a:cs typeface="+mn-cs"/>
              </a:rPr>
              <a:t>8.7%</a:t>
            </a:r>
            <a:r>
              <a:rPr lang="en-US" sz="2800" b="1">
                <a:solidFill>
                  <a:srgbClr val="EAEAEA"/>
                </a:solidFill>
                <a:effectLst>
                  <a:outerShdw blurRad="38100" dist="38100" dir="2700000" algn="tl">
                    <a:srgbClr val="C0C0C0"/>
                  </a:outerShdw>
                </a:effectLst>
                <a:cs typeface="+mn-cs"/>
              </a:rPr>
              <a:t>  </a:t>
            </a:r>
          </a:p>
        </p:txBody>
      </p:sp>
      <p:sp>
        <p:nvSpPr>
          <p:cNvPr id="73748" name="Line 19"/>
          <p:cNvSpPr>
            <a:spLocks noChangeShapeType="1"/>
          </p:cNvSpPr>
          <p:nvPr/>
        </p:nvSpPr>
        <p:spPr bwMode="auto">
          <a:xfrm>
            <a:off x="228600" y="1600200"/>
            <a:ext cx="8686800" cy="0"/>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49" name="Line 21"/>
          <p:cNvSpPr>
            <a:spLocks noChangeShapeType="1"/>
          </p:cNvSpPr>
          <p:nvPr/>
        </p:nvSpPr>
        <p:spPr bwMode="auto">
          <a:xfrm>
            <a:off x="228600" y="4267200"/>
            <a:ext cx="8686800" cy="0"/>
          </a:xfrm>
          <a:prstGeom prst="line">
            <a:avLst/>
          </a:prstGeom>
          <a:noFill/>
          <a:ln w="28575">
            <a:solidFill>
              <a:srgbClr val="FD012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7442">
                                            <p:txEl>
                                              <p:pRg st="0" end="0"/>
                                            </p:txEl>
                                          </p:spTgt>
                                        </p:tgtEl>
                                        <p:attrNameLst>
                                          <p:attrName>style.visibility</p:attrName>
                                        </p:attrNameLst>
                                      </p:cBhvr>
                                      <p:to>
                                        <p:strVal val="visible"/>
                                      </p:to>
                                    </p:set>
                                    <p:anim calcmode="lin" valueType="num">
                                      <p:cBhvr additive="base">
                                        <p:cTn id="7" dur="500" fill="hold"/>
                                        <p:tgtEl>
                                          <p:spTgt spid="48744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744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87442">
                                            <p:txEl>
                                              <p:pRg st="1" end="1"/>
                                            </p:txEl>
                                          </p:spTgt>
                                        </p:tgtEl>
                                        <p:attrNameLst>
                                          <p:attrName>style.visibility</p:attrName>
                                        </p:attrNameLst>
                                      </p:cBhvr>
                                      <p:to>
                                        <p:strVal val="visible"/>
                                      </p:to>
                                    </p:set>
                                    <p:anim calcmode="lin" valueType="num">
                                      <p:cBhvr additive="base">
                                        <p:cTn id="13" dur="500" fill="hold"/>
                                        <p:tgtEl>
                                          <p:spTgt spid="48744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744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87442">
                                            <p:txEl>
                                              <p:pRg st="2" end="2"/>
                                            </p:txEl>
                                          </p:spTgt>
                                        </p:tgtEl>
                                        <p:attrNameLst>
                                          <p:attrName>style.visibility</p:attrName>
                                        </p:attrNameLst>
                                      </p:cBhvr>
                                      <p:to>
                                        <p:strVal val="visible"/>
                                      </p:to>
                                    </p:set>
                                    <p:anim calcmode="lin" valueType="num">
                                      <p:cBhvr additive="base">
                                        <p:cTn id="19" dur="500" fill="hold"/>
                                        <p:tgtEl>
                                          <p:spTgt spid="48744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8744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87442">
                                            <p:txEl>
                                              <p:pRg st="3" end="3"/>
                                            </p:txEl>
                                          </p:spTgt>
                                        </p:tgtEl>
                                        <p:attrNameLst>
                                          <p:attrName>style.visibility</p:attrName>
                                        </p:attrNameLst>
                                      </p:cBhvr>
                                      <p:to>
                                        <p:strVal val="visible"/>
                                      </p:to>
                                    </p:set>
                                    <p:anim calcmode="lin" valueType="num">
                                      <p:cBhvr additive="base">
                                        <p:cTn id="25" dur="500" fill="hold"/>
                                        <p:tgtEl>
                                          <p:spTgt spid="48744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8744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87442">
                                            <p:txEl>
                                              <p:pRg st="4" end="4"/>
                                            </p:txEl>
                                          </p:spTgt>
                                        </p:tgtEl>
                                        <p:attrNameLst>
                                          <p:attrName>style.visibility</p:attrName>
                                        </p:attrNameLst>
                                      </p:cBhvr>
                                      <p:to>
                                        <p:strVal val="visible"/>
                                      </p:to>
                                    </p:set>
                                    <p:anim calcmode="lin" valueType="num">
                                      <p:cBhvr additive="base">
                                        <p:cTn id="31" dur="500" fill="hold"/>
                                        <p:tgtEl>
                                          <p:spTgt spid="48744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8744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87442">
                                            <p:txEl>
                                              <p:pRg st="5" end="5"/>
                                            </p:txEl>
                                          </p:spTgt>
                                        </p:tgtEl>
                                        <p:attrNameLst>
                                          <p:attrName>style.visibility</p:attrName>
                                        </p:attrNameLst>
                                      </p:cBhvr>
                                      <p:to>
                                        <p:strVal val="visible"/>
                                      </p:to>
                                    </p:set>
                                    <p:anim calcmode="lin" valueType="num">
                                      <p:cBhvr additive="base">
                                        <p:cTn id="37" dur="500" fill="hold"/>
                                        <p:tgtEl>
                                          <p:spTgt spid="48744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8744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87442">
                                            <p:txEl>
                                              <p:pRg st="6" end="6"/>
                                            </p:txEl>
                                          </p:spTgt>
                                        </p:tgtEl>
                                        <p:attrNameLst>
                                          <p:attrName>style.visibility</p:attrName>
                                        </p:attrNameLst>
                                      </p:cBhvr>
                                      <p:to>
                                        <p:strVal val="visible"/>
                                      </p:to>
                                    </p:set>
                                    <p:anim calcmode="lin" valueType="num">
                                      <p:cBhvr additive="base">
                                        <p:cTn id="43" dur="500" fill="hold"/>
                                        <p:tgtEl>
                                          <p:spTgt spid="487442">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8744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87442">
                                            <p:txEl>
                                              <p:pRg st="7" end="7"/>
                                            </p:txEl>
                                          </p:spTgt>
                                        </p:tgtEl>
                                        <p:attrNameLst>
                                          <p:attrName>style.visibility</p:attrName>
                                        </p:attrNameLst>
                                      </p:cBhvr>
                                      <p:to>
                                        <p:strVal val="visible"/>
                                      </p:to>
                                    </p:set>
                                    <p:anim calcmode="lin" valueType="num">
                                      <p:cBhvr additive="base">
                                        <p:cTn id="49" dur="500" fill="hold"/>
                                        <p:tgtEl>
                                          <p:spTgt spid="487442">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8744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87442">
                                            <p:txEl>
                                              <p:pRg st="8" end="8"/>
                                            </p:txEl>
                                          </p:spTgt>
                                        </p:tgtEl>
                                        <p:attrNameLst>
                                          <p:attrName>style.visibility</p:attrName>
                                        </p:attrNameLst>
                                      </p:cBhvr>
                                      <p:to>
                                        <p:strVal val="visible"/>
                                      </p:to>
                                    </p:set>
                                    <p:anim calcmode="lin" valueType="num">
                                      <p:cBhvr additive="base">
                                        <p:cTn id="55" dur="500" fill="hold"/>
                                        <p:tgtEl>
                                          <p:spTgt spid="487442">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8744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87442">
                                            <p:txEl>
                                              <p:pRg st="9" end="9"/>
                                            </p:txEl>
                                          </p:spTgt>
                                        </p:tgtEl>
                                        <p:attrNameLst>
                                          <p:attrName>style.visibility</p:attrName>
                                        </p:attrNameLst>
                                      </p:cBhvr>
                                      <p:to>
                                        <p:strVal val="visible"/>
                                      </p:to>
                                    </p:set>
                                    <p:anim calcmode="lin" valueType="num">
                                      <p:cBhvr additive="base">
                                        <p:cTn id="61" dur="500" fill="hold"/>
                                        <p:tgtEl>
                                          <p:spTgt spid="487442">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487442">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442"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DB6B5E08-3C6A-4398-BD38-C802F88C3EF3}" type="slidenum">
              <a:rPr lang="en-US" smtClean="0"/>
              <a:pPr eaLnBrk="1" hangingPunct="1">
                <a:defRPr/>
              </a:pPr>
              <a:t>72</a:t>
            </a:fld>
            <a:endParaRPr lang="en-US" smtClean="0"/>
          </a:p>
        </p:txBody>
      </p:sp>
      <p:sp>
        <p:nvSpPr>
          <p:cNvPr id="74755"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4756"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74757" name="Rectangle 4"/>
          <p:cNvSpPr>
            <a:spLocks noGrp="1" noChangeArrowheads="1"/>
          </p:cNvSpPr>
          <p:nvPr>
            <p:ph type="title"/>
          </p:nvPr>
        </p:nvSpPr>
        <p:spPr>
          <a:xfrm>
            <a:off x="1344613" y="503238"/>
            <a:ext cx="6292850" cy="914400"/>
          </a:xfrm>
          <a:effectLst>
            <a:outerShdw dist="13470" dir="2700000" algn="ctr" rotWithShape="0">
              <a:schemeClr val="bg2"/>
            </a:outerShdw>
          </a:effectLst>
        </p:spPr>
        <p:txBody>
          <a:bodyPr lIns="90488" tIns="44450" rIns="90488" bIns="44450"/>
          <a:lstStyle/>
          <a:p>
            <a:pPr eaLnBrk="1" hangingPunct="1"/>
            <a:r>
              <a:rPr lang="en-US" smtClean="0"/>
              <a:t>Transaction Analysis: </a:t>
            </a:r>
          </a:p>
        </p:txBody>
      </p:sp>
      <p:sp>
        <p:nvSpPr>
          <p:cNvPr id="74758" name="Rectangle 5"/>
          <p:cNvSpPr>
            <a:spLocks noGrp="1" noChangeArrowheads="1"/>
          </p:cNvSpPr>
          <p:nvPr>
            <p:ph type="body" idx="1"/>
          </p:nvPr>
        </p:nvSpPr>
        <p:spPr>
          <a:xfrm>
            <a:off x="228600" y="1905000"/>
            <a:ext cx="8915400" cy="4267200"/>
          </a:xfrm>
        </p:spPr>
        <p:txBody>
          <a:bodyPr lIns="90488" tIns="44450" rIns="90488" bIns="44450"/>
          <a:lstStyle/>
          <a:p>
            <a:pPr eaLnBrk="1" hangingPunct="1">
              <a:buFontTx/>
              <a:buNone/>
            </a:pPr>
            <a:r>
              <a:rPr lang="en-US" smtClean="0"/>
              <a:t>            </a:t>
            </a:r>
            <a:r>
              <a:rPr lang="en-US" b="1" smtClean="0"/>
              <a:t>Effect on Financial Statements</a:t>
            </a:r>
            <a:r>
              <a:rPr lang="en-US" smtClean="0"/>
              <a:t> </a:t>
            </a:r>
          </a:p>
          <a:p>
            <a:pPr eaLnBrk="1" hangingPunct="1">
              <a:buFontTx/>
              <a:buNone/>
            </a:pPr>
            <a:r>
              <a:rPr lang="en-US" smtClean="0"/>
              <a:t>		</a:t>
            </a:r>
            <a:r>
              <a:rPr lang="en-US" sz="2800" smtClean="0"/>
              <a:t>Inc. State.        State. of Ch. in Eq       CashFlow</a:t>
            </a:r>
          </a:p>
          <a:p>
            <a:pPr eaLnBrk="1" hangingPunct="1">
              <a:buFontTx/>
              <a:buNone/>
            </a:pPr>
            <a:r>
              <a:rPr lang="en-US" sz="2400" b="1" smtClean="0">
                <a:solidFill>
                  <a:schemeClr val="tx2"/>
                </a:solidFill>
              </a:rPr>
              <a:t>1.	        No effect                      No effect               +8,000 FA</a:t>
            </a:r>
          </a:p>
          <a:p>
            <a:pPr eaLnBrk="1" hangingPunct="1">
              <a:buFontTx/>
              <a:buNone/>
            </a:pPr>
            <a:r>
              <a:rPr lang="en-US" sz="2400" b="1" smtClean="0">
                <a:solidFill>
                  <a:schemeClr val="tx2"/>
                </a:solidFill>
              </a:rPr>
              <a:t>2.         No effect                      No effect               +7,360 FA</a:t>
            </a:r>
          </a:p>
          <a:p>
            <a:pPr eaLnBrk="1" hangingPunct="1">
              <a:buFontTx/>
              <a:buNone/>
            </a:pPr>
            <a:r>
              <a:rPr lang="en-US" sz="2400" b="1" smtClean="0">
                <a:solidFill>
                  <a:schemeClr val="tx2"/>
                </a:solidFill>
              </a:rPr>
              <a:t>3.  +Int. Exp, so - N.I.   Decr. R/E, so Dec. Eq,          n.a.</a:t>
            </a:r>
            <a:endParaRPr lang="en-US" sz="2400" b="1" smtClean="0">
              <a:solidFill>
                <a:srgbClr val="FD0129"/>
              </a:solidFill>
            </a:endParaRPr>
          </a:p>
          <a:p>
            <a:pPr eaLnBrk="1" hangingPunct="1">
              <a:buFontTx/>
              <a:buNone/>
            </a:pPr>
            <a:r>
              <a:rPr lang="en-US" sz="2400" b="1" smtClean="0">
                <a:solidFill>
                  <a:schemeClr val="tx2"/>
                </a:solidFill>
              </a:rPr>
              <a:t>4.  +Int. Exp, so - N.I.   Decr. R/E, so Dec. Eq.          n.a.</a:t>
            </a:r>
          </a:p>
          <a:p>
            <a:pPr eaLnBrk="1" hangingPunct="1">
              <a:buFontTx/>
              <a:buNone/>
            </a:pPr>
            <a:r>
              <a:rPr lang="en-US" sz="2400" b="1" smtClean="0">
                <a:solidFill>
                  <a:srgbClr val="FD0129"/>
                </a:solidFill>
              </a:rPr>
              <a:t>5.  +Int. Exp, so - N.I.   Decr. R/E, so Dec. Eq. </a:t>
            </a:r>
            <a:r>
              <a:rPr lang="en-US" sz="2200" b="1" smtClean="0">
                <a:solidFill>
                  <a:srgbClr val="FD0129"/>
                </a:solidFill>
              </a:rPr>
              <a:t>-8000FA,-640 OA </a:t>
            </a:r>
          </a:p>
          <a:p>
            <a:pPr eaLnBrk="1" hangingPunct="1">
              <a:buFontTx/>
              <a:buNone/>
            </a:pPr>
            <a:endParaRPr lang="en-US" smtClean="0"/>
          </a:p>
        </p:txBody>
      </p:sp>
      <p:sp>
        <p:nvSpPr>
          <p:cNvPr id="74759" name="Line 6"/>
          <p:cNvSpPr>
            <a:spLocks noChangeShapeType="1"/>
          </p:cNvSpPr>
          <p:nvPr/>
        </p:nvSpPr>
        <p:spPr bwMode="auto">
          <a:xfrm>
            <a:off x="0" y="29718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60" name="Line 7"/>
          <p:cNvSpPr>
            <a:spLocks noChangeShapeType="1"/>
          </p:cNvSpPr>
          <p:nvPr/>
        </p:nvSpPr>
        <p:spPr bwMode="auto">
          <a:xfrm>
            <a:off x="0" y="35052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61" name="Line 8"/>
          <p:cNvSpPr>
            <a:spLocks noChangeShapeType="1"/>
          </p:cNvSpPr>
          <p:nvPr/>
        </p:nvSpPr>
        <p:spPr bwMode="auto">
          <a:xfrm>
            <a:off x="0" y="39624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62" name="Line 9"/>
          <p:cNvSpPr>
            <a:spLocks noChangeShapeType="1"/>
          </p:cNvSpPr>
          <p:nvPr/>
        </p:nvSpPr>
        <p:spPr bwMode="auto">
          <a:xfrm>
            <a:off x="0" y="43434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63" name="Line 10"/>
          <p:cNvSpPr>
            <a:spLocks noChangeShapeType="1"/>
          </p:cNvSpPr>
          <p:nvPr/>
        </p:nvSpPr>
        <p:spPr bwMode="auto">
          <a:xfrm>
            <a:off x="0" y="48006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64" name="Line 11"/>
          <p:cNvSpPr>
            <a:spLocks noChangeShapeType="1"/>
          </p:cNvSpPr>
          <p:nvPr/>
        </p:nvSpPr>
        <p:spPr bwMode="auto">
          <a:xfrm>
            <a:off x="0" y="2438400"/>
            <a:ext cx="9144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65" name="Line 12"/>
          <p:cNvSpPr>
            <a:spLocks noChangeShapeType="1"/>
          </p:cNvSpPr>
          <p:nvPr/>
        </p:nvSpPr>
        <p:spPr bwMode="auto">
          <a:xfrm>
            <a:off x="0" y="5257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66" name="Line 13"/>
          <p:cNvSpPr>
            <a:spLocks noChangeShapeType="1"/>
          </p:cNvSpPr>
          <p:nvPr/>
        </p:nvSpPr>
        <p:spPr bwMode="auto">
          <a:xfrm>
            <a:off x="0" y="5715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67" name="Line 14"/>
          <p:cNvSpPr>
            <a:spLocks noChangeShapeType="1"/>
          </p:cNvSpPr>
          <p:nvPr/>
        </p:nvSpPr>
        <p:spPr bwMode="auto">
          <a:xfrm>
            <a:off x="0" y="61722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68" name="Line 15"/>
          <p:cNvSpPr>
            <a:spLocks noChangeShapeType="1"/>
          </p:cNvSpPr>
          <p:nvPr/>
        </p:nvSpPr>
        <p:spPr bwMode="auto">
          <a:xfrm>
            <a:off x="609600" y="2438400"/>
            <a:ext cx="0" cy="3733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69" name="Line 16"/>
          <p:cNvSpPr>
            <a:spLocks noChangeShapeType="1"/>
          </p:cNvSpPr>
          <p:nvPr/>
        </p:nvSpPr>
        <p:spPr bwMode="auto">
          <a:xfrm>
            <a:off x="3429000" y="2438400"/>
            <a:ext cx="0" cy="3733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70" name="Line 17"/>
          <p:cNvSpPr>
            <a:spLocks noChangeShapeType="1"/>
          </p:cNvSpPr>
          <p:nvPr/>
        </p:nvSpPr>
        <p:spPr bwMode="auto">
          <a:xfrm>
            <a:off x="6781800" y="2438400"/>
            <a:ext cx="0" cy="3733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298" name="Text Box 18"/>
          <p:cNvSpPr txBox="1">
            <a:spLocks noChangeArrowheads="1"/>
          </p:cNvSpPr>
          <p:nvPr/>
        </p:nvSpPr>
        <p:spPr bwMode="auto">
          <a:xfrm>
            <a:off x="228600" y="381000"/>
            <a:ext cx="8686800" cy="6351588"/>
          </a:xfrm>
          <a:prstGeom prst="rect">
            <a:avLst/>
          </a:prstGeom>
          <a:solidFill>
            <a:schemeClr val="bg1"/>
          </a:solidFill>
          <a:ln w="12700">
            <a:noFill/>
            <a:miter lim="800000"/>
            <a:headEnd/>
            <a:tailEnd/>
          </a:ln>
          <a:effectLst/>
        </p:spPr>
        <p:txBody>
          <a:bodyPr>
            <a:spAutoFit/>
          </a:bodyPr>
          <a:lstStyle/>
          <a:p>
            <a:pPr algn="ctr" eaLnBrk="0" hangingPunct="0">
              <a:spcBef>
                <a:spcPct val="50000"/>
              </a:spcBef>
              <a:defRPr/>
            </a:pPr>
            <a:r>
              <a:rPr lang="en-US" sz="3200" b="1">
                <a:effectLst>
                  <a:outerShdw blurRad="38100" dist="38100" dir="2700000" algn="tl">
                    <a:srgbClr val="C0C0C0"/>
                  </a:outerShdw>
                </a:effectLst>
                <a:cs typeface="+mn-cs"/>
              </a:rPr>
              <a:t>Which loan was the better deal for Cell-It?</a:t>
            </a:r>
          </a:p>
          <a:p>
            <a:pPr algn="ctr" eaLnBrk="0" hangingPunct="0">
              <a:spcBef>
                <a:spcPct val="50000"/>
              </a:spcBef>
              <a:defRPr/>
            </a:pPr>
            <a:r>
              <a:rPr lang="en-US" sz="2800" b="1">
                <a:effectLst>
                  <a:outerShdw blurRad="38100" dist="38100" dir="2700000" algn="tl">
                    <a:srgbClr val="C0C0C0"/>
                  </a:outerShdw>
                </a:effectLst>
                <a:cs typeface="+mn-cs"/>
              </a:rPr>
              <a:t>Calculate the EFFECTIVE INTEREST % of each.</a:t>
            </a:r>
            <a:endParaRPr lang="en-US" sz="2800">
              <a:effectLst>
                <a:outerShdw blurRad="38100" dist="38100" dir="2700000" algn="tl">
                  <a:srgbClr val="C0C0C0"/>
                </a:outerShdw>
              </a:effectLst>
              <a:cs typeface="+mn-cs"/>
            </a:endParaRPr>
          </a:p>
          <a:p>
            <a:pPr eaLnBrk="0" hangingPunct="0">
              <a:spcBef>
                <a:spcPct val="50000"/>
              </a:spcBef>
              <a:defRPr/>
            </a:pPr>
            <a:r>
              <a:rPr lang="en-US" sz="2800" b="1">
                <a:effectLst>
                  <a:outerShdw blurRad="38100" dist="38100" dir="2700000" algn="tl">
                    <a:srgbClr val="C0C0C0"/>
                  </a:outerShdw>
                </a:effectLst>
                <a:cs typeface="+mn-cs"/>
              </a:rPr>
              <a:t>Interest bearing note:</a:t>
            </a:r>
          </a:p>
          <a:p>
            <a:pPr eaLnBrk="0" hangingPunct="0">
              <a:spcBef>
                <a:spcPct val="50000"/>
              </a:spcBef>
              <a:defRPr/>
            </a:pPr>
            <a:r>
              <a:rPr lang="en-US" sz="2800" b="1">
                <a:solidFill>
                  <a:srgbClr val="FD0129"/>
                </a:solidFill>
                <a:effectLst>
                  <a:outerShdw blurRad="38100" dist="38100" dir="2700000" algn="tl">
                    <a:srgbClr val="C0C0C0"/>
                  </a:outerShdw>
                </a:effectLst>
                <a:cs typeface="+mn-cs"/>
              </a:rPr>
              <a:t>Eff. Int. %</a:t>
            </a:r>
            <a:r>
              <a:rPr lang="en-US" sz="2800" b="1">
                <a:solidFill>
                  <a:srgbClr val="EAEAEA"/>
                </a:solidFill>
                <a:effectLst>
                  <a:outerShdw blurRad="38100" dist="38100" dir="2700000" algn="tl">
                    <a:srgbClr val="C0C0C0"/>
                  </a:outerShdw>
                </a:effectLst>
                <a:cs typeface="+mn-cs"/>
              </a:rPr>
              <a:t> </a:t>
            </a:r>
            <a:r>
              <a:rPr lang="en-US" sz="2800" b="1">
                <a:solidFill>
                  <a:schemeClr val="tx2"/>
                </a:solidFill>
                <a:effectLst>
                  <a:outerShdw blurRad="38100" dist="38100" dir="2700000" algn="tl">
                    <a:srgbClr val="C0C0C0"/>
                  </a:outerShdw>
                </a:effectLst>
                <a:cs typeface="+mn-cs"/>
              </a:rPr>
              <a:t>= $ Annual Interest ÷ Cash Rec’d.</a:t>
            </a:r>
          </a:p>
          <a:p>
            <a:pPr eaLnBrk="0" hangingPunct="0">
              <a:spcBef>
                <a:spcPct val="50000"/>
              </a:spcBef>
              <a:defRPr/>
            </a:pPr>
            <a:r>
              <a:rPr lang="en-US" sz="2800" b="1">
                <a:solidFill>
                  <a:schemeClr val="tx2"/>
                </a:solidFill>
                <a:effectLst>
                  <a:outerShdw blurRad="38100" dist="38100" dir="2700000" algn="tl">
                    <a:srgbClr val="C0C0C0"/>
                  </a:outerShdw>
                </a:effectLst>
                <a:cs typeface="+mn-cs"/>
              </a:rPr>
              <a:t>	        =     $640		     ÷    $8,000</a:t>
            </a:r>
          </a:p>
          <a:p>
            <a:pPr eaLnBrk="0" hangingPunct="0">
              <a:spcBef>
                <a:spcPct val="50000"/>
              </a:spcBef>
              <a:defRPr/>
            </a:pPr>
            <a:r>
              <a:rPr lang="en-US" sz="2800" b="1">
                <a:solidFill>
                  <a:srgbClr val="EAEAEA"/>
                </a:solidFill>
                <a:effectLst>
                  <a:outerShdw blurRad="38100" dist="38100" dir="2700000" algn="tl">
                    <a:srgbClr val="C0C0C0"/>
                  </a:outerShdw>
                </a:effectLst>
                <a:cs typeface="+mn-cs"/>
              </a:rPr>
              <a:t>	        </a:t>
            </a:r>
            <a:r>
              <a:rPr lang="en-US" sz="2800" b="1">
                <a:solidFill>
                  <a:schemeClr val="tx2"/>
                </a:solidFill>
                <a:effectLst>
                  <a:outerShdw blurRad="38100" dist="38100" dir="2700000" algn="tl">
                    <a:srgbClr val="C0C0C0"/>
                  </a:outerShdw>
                </a:effectLst>
                <a:cs typeface="+mn-cs"/>
              </a:rPr>
              <a:t>=</a:t>
            </a:r>
            <a:r>
              <a:rPr lang="en-US" sz="2800" b="1">
                <a:solidFill>
                  <a:srgbClr val="EAEAEA"/>
                </a:solidFill>
                <a:effectLst>
                  <a:outerShdw blurRad="38100" dist="38100" dir="2700000" algn="tl">
                    <a:srgbClr val="C0C0C0"/>
                  </a:outerShdw>
                </a:effectLst>
                <a:cs typeface="+mn-cs"/>
              </a:rPr>
              <a:t>     </a:t>
            </a:r>
            <a:r>
              <a:rPr lang="en-US" sz="2800" b="1">
                <a:solidFill>
                  <a:srgbClr val="FD0129"/>
                </a:solidFill>
                <a:effectLst>
                  <a:outerShdw blurRad="38100" dist="38100" dir="2700000" algn="tl">
                    <a:srgbClr val="C0C0C0"/>
                  </a:outerShdw>
                </a:effectLst>
                <a:cs typeface="+mn-cs"/>
              </a:rPr>
              <a:t>8.0%</a:t>
            </a:r>
            <a:r>
              <a:rPr lang="en-US" sz="2800" b="1">
                <a:solidFill>
                  <a:srgbClr val="EAEAEA"/>
                </a:solidFill>
                <a:effectLst>
                  <a:outerShdw blurRad="38100" dist="38100" dir="2700000" algn="tl">
                    <a:srgbClr val="C0C0C0"/>
                  </a:outerShdw>
                </a:effectLst>
                <a:cs typeface="+mn-cs"/>
              </a:rPr>
              <a:t>    </a:t>
            </a:r>
          </a:p>
          <a:p>
            <a:pPr eaLnBrk="0" hangingPunct="0">
              <a:spcBef>
                <a:spcPct val="50000"/>
              </a:spcBef>
              <a:defRPr/>
            </a:pPr>
            <a:r>
              <a:rPr lang="en-US" sz="2800" b="1">
                <a:solidFill>
                  <a:schemeClr val="tx2"/>
                </a:solidFill>
                <a:effectLst>
                  <a:outerShdw blurRad="38100" dist="38100" dir="2700000" algn="tl">
                    <a:srgbClr val="C0C0C0"/>
                  </a:outerShdw>
                </a:effectLst>
                <a:cs typeface="+mn-cs"/>
              </a:rPr>
              <a:t>Non-Interest bearing note (Discounted note):</a:t>
            </a:r>
          </a:p>
          <a:p>
            <a:pPr eaLnBrk="0" hangingPunct="0">
              <a:spcBef>
                <a:spcPct val="50000"/>
              </a:spcBef>
              <a:defRPr/>
            </a:pPr>
            <a:r>
              <a:rPr lang="en-US" sz="2800" b="1">
                <a:solidFill>
                  <a:srgbClr val="FD0129"/>
                </a:solidFill>
                <a:effectLst>
                  <a:outerShdw blurRad="38100" dist="38100" dir="2700000" algn="tl">
                    <a:srgbClr val="C0C0C0"/>
                  </a:outerShdw>
                </a:effectLst>
                <a:cs typeface="+mn-cs"/>
              </a:rPr>
              <a:t>Eff. Int. %</a:t>
            </a:r>
            <a:r>
              <a:rPr lang="en-US" sz="2800" b="1">
                <a:solidFill>
                  <a:srgbClr val="EAEAEA"/>
                </a:solidFill>
                <a:effectLst>
                  <a:outerShdw blurRad="38100" dist="38100" dir="2700000" algn="tl">
                    <a:srgbClr val="C0C0C0"/>
                  </a:outerShdw>
                </a:effectLst>
                <a:cs typeface="+mn-cs"/>
              </a:rPr>
              <a:t> </a:t>
            </a:r>
            <a:r>
              <a:rPr lang="en-US" sz="2800" b="1">
                <a:solidFill>
                  <a:schemeClr val="tx2"/>
                </a:solidFill>
                <a:effectLst>
                  <a:outerShdw blurRad="38100" dist="38100" dir="2700000" algn="tl">
                    <a:srgbClr val="C0C0C0"/>
                  </a:outerShdw>
                </a:effectLst>
                <a:cs typeface="+mn-cs"/>
              </a:rPr>
              <a:t>= $ Annual Interest ÷ Cash Rec’d.</a:t>
            </a:r>
          </a:p>
          <a:p>
            <a:pPr eaLnBrk="0" hangingPunct="0">
              <a:spcBef>
                <a:spcPct val="50000"/>
              </a:spcBef>
              <a:defRPr/>
            </a:pPr>
            <a:r>
              <a:rPr lang="en-US" sz="2800" b="1">
                <a:solidFill>
                  <a:schemeClr val="tx2"/>
                </a:solidFill>
                <a:effectLst>
                  <a:outerShdw blurRad="38100" dist="38100" dir="2700000" algn="tl">
                    <a:srgbClr val="C0C0C0"/>
                  </a:outerShdw>
                </a:effectLst>
                <a:cs typeface="+mn-cs"/>
              </a:rPr>
              <a:t>	        =     $640		     ÷    $7,360</a:t>
            </a:r>
          </a:p>
          <a:p>
            <a:pPr eaLnBrk="0" hangingPunct="0">
              <a:spcBef>
                <a:spcPct val="50000"/>
              </a:spcBef>
              <a:defRPr/>
            </a:pPr>
            <a:r>
              <a:rPr lang="en-US" sz="2800" b="1">
                <a:solidFill>
                  <a:srgbClr val="EAEAEA"/>
                </a:solidFill>
                <a:effectLst>
                  <a:outerShdw blurRad="38100" dist="38100" dir="2700000" algn="tl">
                    <a:srgbClr val="C0C0C0"/>
                  </a:outerShdw>
                </a:effectLst>
                <a:cs typeface="+mn-cs"/>
              </a:rPr>
              <a:t>	        </a:t>
            </a:r>
            <a:r>
              <a:rPr lang="en-US" sz="2800" b="1">
                <a:solidFill>
                  <a:schemeClr val="tx2"/>
                </a:solidFill>
                <a:effectLst>
                  <a:outerShdw blurRad="38100" dist="38100" dir="2700000" algn="tl">
                    <a:srgbClr val="C0C0C0"/>
                  </a:outerShdw>
                </a:effectLst>
                <a:cs typeface="+mn-cs"/>
              </a:rPr>
              <a:t>=</a:t>
            </a:r>
            <a:r>
              <a:rPr lang="en-US" sz="2800" b="1">
                <a:solidFill>
                  <a:srgbClr val="EAEAEA"/>
                </a:solidFill>
                <a:effectLst>
                  <a:outerShdw blurRad="38100" dist="38100" dir="2700000" algn="tl">
                    <a:srgbClr val="C0C0C0"/>
                  </a:outerShdw>
                </a:effectLst>
                <a:cs typeface="+mn-cs"/>
              </a:rPr>
              <a:t>     </a:t>
            </a:r>
            <a:r>
              <a:rPr lang="en-US" sz="2800" b="1">
                <a:solidFill>
                  <a:srgbClr val="FD0129"/>
                </a:solidFill>
                <a:effectLst>
                  <a:outerShdw blurRad="38100" dist="38100" dir="2700000" algn="tl">
                    <a:srgbClr val="C0C0C0"/>
                  </a:outerShdw>
                </a:effectLst>
                <a:cs typeface="+mn-cs"/>
              </a:rPr>
              <a:t>8.7%</a:t>
            </a:r>
            <a:r>
              <a:rPr lang="en-US" sz="2800" b="1">
                <a:solidFill>
                  <a:srgbClr val="EAEAEA"/>
                </a:solidFill>
                <a:effectLst>
                  <a:outerShdw blurRad="38100" dist="38100" dir="2700000" algn="tl">
                    <a:srgbClr val="C0C0C0"/>
                  </a:outerShdw>
                </a:effectLst>
                <a:cs typeface="+mn-cs"/>
              </a:rPr>
              <a:t>  </a:t>
            </a:r>
          </a:p>
        </p:txBody>
      </p:sp>
      <p:sp>
        <p:nvSpPr>
          <p:cNvPr id="74772" name="Line 19"/>
          <p:cNvSpPr>
            <a:spLocks noChangeShapeType="1"/>
          </p:cNvSpPr>
          <p:nvPr/>
        </p:nvSpPr>
        <p:spPr bwMode="auto">
          <a:xfrm>
            <a:off x="228600" y="1600200"/>
            <a:ext cx="8686800" cy="0"/>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300" name="Text Box 20"/>
          <p:cNvSpPr txBox="1">
            <a:spLocks noChangeArrowheads="1"/>
          </p:cNvSpPr>
          <p:nvPr/>
        </p:nvSpPr>
        <p:spPr bwMode="auto">
          <a:xfrm>
            <a:off x="4038600" y="2057400"/>
            <a:ext cx="4800600" cy="4162425"/>
          </a:xfrm>
          <a:prstGeom prst="rect">
            <a:avLst/>
          </a:prstGeom>
          <a:solidFill>
            <a:srgbClr val="FFCCCC"/>
          </a:solidFill>
          <a:ln w="12700">
            <a:solidFill>
              <a:schemeClr val="folHlink"/>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a:solidFill>
                  <a:srgbClr val="000000"/>
                </a:solidFill>
              </a:rPr>
              <a:t>With note #2 Cell-It only received $7,360 from the lender, but still had to pay $640 interest for the year.  That’s why the effective interest rate is higher for Note #2.</a:t>
            </a:r>
          </a:p>
          <a:p>
            <a:pPr>
              <a:spcBef>
                <a:spcPct val="50000"/>
              </a:spcBef>
            </a:pPr>
            <a:r>
              <a:rPr lang="en-US" sz="2800">
                <a:solidFill>
                  <a:srgbClr val="000000"/>
                </a:solidFill>
              </a:rPr>
              <a:t>Note #1 (Interest bearing) is a “better deal” in this case. </a:t>
            </a:r>
          </a:p>
        </p:txBody>
      </p:sp>
      <p:sp>
        <p:nvSpPr>
          <p:cNvPr id="74774" name="Line 21"/>
          <p:cNvSpPr>
            <a:spLocks noChangeShapeType="1"/>
          </p:cNvSpPr>
          <p:nvPr/>
        </p:nvSpPr>
        <p:spPr bwMode="auto">
          <a:xfrm>
            <a:off x="228600" y="4267200"/>
            <a:ext cx="8686800" cy="0"/>
          </a:xfrm>
          <a:prstGeom prst="line">
            <a:avLst/>
          </a:prstGeom>
          <a:noFill/>
          <a:ln w="28575">
            <a:solidFill>
              <a:srgbClr val="FD012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302" name="Text Box 22"/>
          <p:cNvSpPr txBox="1">
            <a:spLocks noChangeArrowheads="1"/>
          </p:cNvSpPr>
          <p:nvPr/>
        </p:nvSpPr>
        <p:spPr bwMode="auto">
          <a:xfrm>
            <a:off x="4038600" y="4191000"/>
            <a:ext cx="4800600" cy="152400"/>
          </a:xfrm>
          <a:prstGeom prst="rect">
            <a:avLst/>
          </a:prstGeom>
          <a:solidFill>
            <a:srgbClr val="FFCCCC"/>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endParaRPr lang="en-US" sz="400">
              <a:latin typeface="Times New Roman" pitchFamily="18"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1300"/>
                                        </p:tgtEl>
                                        <p:attrNameLst>
                                          <p:attrName>style.visibility</p:attrName>
                                        </p:attrNameLst>
                                      </p:cBhvr>
                                      <p:to>
                                        <p:strVal val="visible"/>
                                      </p:to>
                                    </p:set>
                                    <p:anim calcmode="lin" valueType="num">
                                      <p:cBhvr additive="base">
                                        <p:cTn id="7" dur="500" fill="hold"/>
                                        <p:tgtEl>
                                          <p:spTgt spid="481300"/>
                                        </p:tgtEl>
                                        <p:attrNameLst>
                                          <p:attrName>ppt_x</p:attrName>
                                        </p:attrNameLst>
                                      </p:cBhvr>
                                      <p:tavLst>
                                        <p:tav tm="0">
                                          <p:val>
                                            <p:strVal val="0-#ppt_w/2"/>
                                          </p:val>
                                        </p:tav>
                                        <p:tav tm="100000">
                                          <p:val>
                                            <p:strVal val="#ppt_x"/>
                                          </p:val>
                                        </p:tav>
                                      </p:tavLst>
                                    </p:anim>
                                    <p:anim calcmode="lin" valueType="num">
                                      <p:cBhvr additive="base">
                                        <p:cTn id="8" dur="500" fill="hold"/>
                                        <p:tgtEl>
                                          <p:spTgt spid="48130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4813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0" grpId="0" animBg="1" autoUpdateAnimBg="0"/>
      <p:bldP spid="481302"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F393E359-A2E7-4ADB-A1CA-095F44DEBFA9}" type="slidenum">
              <a:rPr lang="en-US" smtClean="0"/>
              <a:pPr eaLnBrk="1" hangingPunct="1">
                <a:defRPr/>
              </a:pPr>
              <a:t>8</a:t>
            </a:fld>
            <a:endParaRPr lang="en-US" smtClean="0"/>
          </a:p>
        </p:txBody>
      </p:sp>
      <p:sp>
        <p:nvSpPr>
          <p:cNvPr id="9219"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220"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221" name="Rectangle 4"/>
          <p:cNvSpPr>
            <a:spLocks noGrp="1" noChangeArrowheads="1"/>
          </p:cNvSpPr>
          <p:nvPr>
            <p:ph type="title"/>
          </p:nvPr>
        </p:nvSpPr>
        <p:spPr>
          <a:xfrm>
            <a:off x="1524000" y="304800"/>
            <a:ext cx="7239000" cy="1143000"/>
          </a:xfrm>
          <a:effectLst>
            <a:outerShdw dist="13470" dir="2700000" algn="ctr" rotWithShape="0">
              <a:schemeClr val="bg2"/>
            </a:outerShdw>
          </a:effectLst>
        </p:spPr>
        <p:txBody>
          <a:bodyPr lIns="90488" tIns="44450" rIns="90488" bIns="44450"/>
          <a:lstStyle/>
          <a:p>
            <a:pPr marL="762000" indent="-762000" eaLnBrk="1" hangingPunct="1"/>
            <a:r>
              <a:rPr lang="en-US" sz="3400" smtClean="0"/>
              <a:t>Record the five transactions in this horizontal statements model.</a:t>
            </a:r>
            <a:endParaRPr lang="en-US" sz="3200" smtClean="0"/>
          </a:p>
        </p:txBody>
      </p:sp>
      <p:sp>
        <p:nvSpPr>
          <p:cNvPr id="9222" name="Rectangle 5"/>
          <p:cNvSpPr>
            <a:spLocks noGrp="1" noChangeArrowheads="1"/>
          </p:cNvSpPr>
          <p:nvPr>
            <p:ph type="body" idx="1"/>
          </p:nvPr>
        </p:nvSpPr>
        <p:spPr>
          <a:xfrm>
            <a:off x="0" y="1981200"/>
            <a:ext cx="9144000" cy="4419600"/>
          </a:xfrm>
        </p:spPr>
        <p:txBody>
          <a:bodyPr lIns="90488" tIns="44450" rIns="90488" bIns="44450"/>
          <a:lstStyle/>
          <a:p>
            <a:pPr marL="285750" indent="-285750" eaLnBrk="1" hangingPunct="1">
              <a:buFontTx/>
              <a:buNone/>
              <a:tabLst>
                <a:tab pos="457200" algn="l"/>
                <a:tab pos="1828800" algn="l"/>
                <a:tab pos="2514600" algn="l"/>
                <a:tab pos="3886200" algn="l"/>
                <a:tab pos="4572000" algn="l"/>
                <a:tab pos="6057900" algn="l"/>
                <a:tab pos="6400800" algn="l"/>
              </a:tabLst>
            </a:pPr>
            <a:r>
              <a:rPr lang="en-US" sz="2200" smtClean="0"/>
              <a:t>              </a:t>
            </a:r>
            <a:r>
              <a:rPr lang="en-US" sz="2000" smtClean="0"/>
              <a:t>Assets              = Liab.+  Stk. Equity          </a:t>
            </a:r>
            <a:endParaRPr lang="en-US" sz="2400" smtClean="0"/>
          </a:p>
          <a:p>
            <a:pPr marL="285750" indent="-285750" eaLnBrk="1" hangingPunct="1">
              <a:buFontTx/>
              <a:buNone/>
              <a:tabLst>
                <a:tab pos="457200" algn="l"/>
                <a:tab pos="1828800" algn="l"/>
                <a:tab pos="2514600" algn="l"/>
                <a:tab pos="3886200" algn="l"/>
                <a:tab pos="4572000" algn="l"/>
                <a:tab pos="6057900" algn="l"/>
                <a:tab pos="6400800" algn="l"/>
              </a:tabLst>
            </a:pPr>
            <a:r>
              <a:rPr lang="en-US" sz="2000" smtClean="0"/>
              <a:t>    Cash+ A/Rec .- Allow. =  A/P</a:t>
            </a:r>
            <a:r>
              <a:rPr lang="en-US" sz="1400" smtClean="0"/>
              <a:t> </a:t>
            </a:r>
            <a:r>
              <a:rPr lang="en-US" sz="2000" smtClean="0"/>
              <a:t>+</a:t>
            </a:r>
            <a:r>
              <a:rPr lang="en-US" sz="1000" smtClean="0"/>
              <a:t> </a:t>
            </a:r>
            <a:r>
              <a:rPr lang="en-US" sz="2000" smtClean="0"/>
              <a:t>C.Stk.+   R.E.    Rev. -  Exp. = N. I.   OA,IA,FA</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b="1" smtClean="0"/>
              <a:t>1</a:t>
            </a:r>
            <a:r>
              <a:rPr lang="en-US" sz="2000" smtClean="0"/>
              <a:t>             </a:t>
            </a:r>
            <a:endParaRPr lang="en-US" sz="2000" b="1" smtClean="0">
              <a:solidFill>
                <a:schemeClr val="tx2"/>
              </a:solidFill>
            </a:endParaRP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b="1" smtClean="0"/>
              <a:t>2</a:t>
            </a:r>
            <a:r>
              <a:rPr lang="en-US" sz="2000" b="1" smtClean="0">
                <a:solidFill>
                  <a:schemeClr val="tx2"/>
                </a:solidFill>
              </a:rPr>
              <a:t>   </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b="1" smtClean="0"/>
              <a:t>3</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b="1" smtClean="0"/>
              <a:t>4</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b="1" smtClean="0"/>
              <a:t>5</a:t>
            </a:r>
            <a:r>
              <a:rPr lang="en-US" sz="1800" b="1" smtClean="0"/>
              <a:t>A</a:t>
            </a:r>
            <a:r>
              <a:rPr lang="en-US" sz="2000" smtClean="0"/>
              <a:t> </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b="1" smtClean="0"/>
              <a:t>5</a:t>
            </a:r>
            <a:r>
              <a:rPr lang="en-US" sz="1800" b="1" smtClean="0"/>
              <a:t>B</a:t>
            </a:r>
            <a:r>
              <a:rPr lang="en-US" sz="2000" smtClean="0">
                <a:solidFill>
                  <a:schemeClr val="tx2"/>
                </a:solidFill>
              </a:rPr>
              <a:t> </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1400" smtClean="0"/>
              <a:t>Bal.</a:t>
            </a:r>
            <a:endParaRPr lang="en-US" sz="2400" smtClean="0">
              <a:solidFill>
                <a:schemeClr val="tx2"/>
              </a:solidFill>
            </a:endParaRPr>
          </a:p>
        </p:txBody>
      </p:sp>
      <p:sp>
        <p:nvSpPr>
          <p:cNvPr id="9223" name="Line 7"/>
          <p:cNvSpPr>
            <a:spLocks noChangeShapeType="1"/>
          </p:cNvSpPr>
          <p:nvPr/>
        </p:nvSpPr>
        <p:spPr bwMode="auto">
          <a:xfrm>
            <a:off x="0" y="2362200"/>
            <a:ext cx="5410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4" name="Line 8"/>
          <p:cNvSpPr>
            <a:spLocks noChangeShapeType="1"/>
          </p:cNvSpPr>
          <p:nvPr/>
        </p:nvSpPr>
        <p:spPr bwMode="auto">
          <a:xfrm>
            <a:off x="0" y="2743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5" name="Line 9"/>
          <p:cNvSpPr>
            <a:spLocks noChangeShapeType="1"/>
          </p:cNvSpPr>
          <p:nvPr/>
        </p:nvSpPr>
        <p:spPr bwMode="auto">
          <a:xfrm flipH="1">
            <a:off x="381000" y="1752600"/>
            <a:ext cx="0" cy="411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6" name="Line 10"/>
          <p:cNvSpPr>
            <a:spLocks noChangeShapeType="1"/>
          </p:cNvSpPr>
          <p:nvPr/>
        </p:nvSpPr>
        <p:spPr bwMode="auto">
          <a:xfrm>
            <a:off x="10668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7" name="Line 12"/>
          <p:cNvSpPr>
            <a:spLocks noChangeShapeType="1"/>
          </p:cNvSpPr>
          <p:nvPr/>
        </p:nvSpPr>
        <p:spPr bwMode="auto">
          <a:xfrm>
            <a:off x="20574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8" name="Line 13"/>
          <p:cNvSpPr>
            <a:spLocks noChangeShapeType="1"/>
          </p:cNvSpPr>
          <p:nvPr/>
        </p:nvSpPr>
        <p:spPr bwMode="auto">
          <a:xfrm>
            <a:off x="29718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9" name="Line 14"/>
          <p:cNvSpPr>
            <a:spLocks noChangeShapeType="1"/>
          </p:cNvSpPr>
          <p:nvPr/>
        </p:nvSpPr>
        <p:spPr bwMode="auto">
          <a:xfrm>
            <a:off x="37338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0" name="Line 15"/>
          <p:cNvSpPr>
            <a:spLocks noChangeShapeType="1"/>
          </p:cNvSpPr>
          <p:nvPr/>
        </p:nvSpPr>
        <p:spPr bwMode="auto">
          <a:xfrm>
            <a:off x="44958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1" name="Line 16"/>
          <p:cNvSpPr>
            <a:spLocks noChangeShapeType="1"/>
          </p:cNvSpPr>
          <p:nvPr/>
        </p:nvSpPr>
        <p:spPr bwMode="auto">
          <a:xfrm>
            <a:off x="5410200" y="1752600"/>
            <a:ext cx="0" cy="411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2" name="Line 17"/>
          <p:cNvSpPr>
            <a:spLocks noChangeShapeType="1"/>
          </p:cNvSpPr>
          <p:nvPr/>
        </p:nvSpPr>
        <p:spPr bwMode="auto">
          <a:xfrm>
            <a:off x="62484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3" name="Line 18"/>
          <p:cNvSpPr>
            <a:spLocks noChangeShapeType="1"/>
          </p:cNvSpPr>
          <p:nvPr/>
        </p:nvSpPr>
        <p:spPr bwMode="auto">
          <a:xfrm>
            <a:off x="70866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4" name="Line 19"/>
          <p:cNvSpPr>
            <a:spLocks noChangeShapeType="1"/>
          </p:cNvSpPr>
          <p:nvPr/>
        </p:nvSpPr>
        <p:spPr bwMode="auto">
          <a:xfrm>
            <a:off x="7924800" y="1752600"/>
            <a:ext cx="0" cy="411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5" name="Line 20"/>
          <p:cNvSpPr>
            <a:spLocks noChangeShapeType="1"/>
          </p:cNvSpPr>
          <p:nvPr/>
        </p:nvSpPr>
        <p:spPr bwMode="auto">
          <a:xfrm>
            <a:off x="0" y="32766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6" name="Line 21"/>
          <p:cNvSpPr>
            <a:spLocks noChangeShapeType="1"/>
          </p:cNvSpPr>
          <p:nvPr/>
        </p:nvSpPr>
        <p:spPr bwMode="auto">
          <a:xfrm>
            <a:off x="0" y="3733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7" name="Line 22"/>
          <p:cNvSpPr>
            <a:spLocks noChangeShapeType="1"/>
          </p:cNvSpPr>
          <p:nvPr/>
        </p:nvSpPr>
        <p:spPr bwMode="auto">
          <a:xfrm>
            <a:off x="0" y="4114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8" name="Line 23"/>
          <p:cNvSpPr>
            <a:spLocks noChangeShapeType="1"/>
          </p:cNvSpPr>
          <p:nvPr/>
        </p:nvSpPr>
        <p:spPr bwMode="auto">
          <a:xfrm>
            <a:off x="0" y="4572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39" name="Line 24"/>
          <p:cNvSpPr>
            <a:spLocks noChangeShapeType="1"/>
          </p:cNvSpPr>
          <p:nvPr/>
        </p:nvSpPr>
        <p:spPr bwMode="auto">
          <a:xfrm>
            <a:off x="0" y="50292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40" name="Line 25"/>
          <p:cNvSpPr>
            <a:spLocks noChangeShapeType="1"/>
          </p:cNvSpPr>
          <p:nvPr/>
        </p:nvSpPr>
        <p:spPr bwMode="auto">
          <a:xfrm>
            <a:off x="0" y="5486400"/>
            <a:ext cx="9144000" cy="0"/>
          </a:xfrm>
          <a:prstGeom prst="line">
            <a:avLst/>
          </a:prstGeom>
          <a:noFill/>
          <a:ln w="38100">
            <a:solidFill>
              <a:srgbClr val="FD012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41" name="Line 26"/>
          <p:cNvSpPr>
            <a:spLocks noChangeShapeType="1"/>
          </p:cNvSpPr>
          <p:nvPr/>
        </p:nvSpPr>
        <p:spPr bwMode="auto">
          <a:xfrm>
            <a:off x="0" y="5867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42" name="Line 28"/>
          <p:cNvSpPr>
            <a:spLocks noChangeShapeType="1"/>
          </p:cNvSpPr>
          <p:nvPr/>
        </p:nvSpPr>
        <p:spPr bwMode="auto">
          <a:xfrm>
            <a:off x="0" y="2057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43" name="Line 29"/>
          <p:cNvSpPr>
            <a:spLocks noChangeShapeType="1"/>
          </p:cNvSpPr>
          <p:nvPr/>
        </p:nvSpPr>
        <p:spPr bwMode="auto">
          <a:xfrm>
            <a:off x="0" y="1600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44" name="Text Box 30"/>
          <p:cNvSpPr txBox="1">
            <a:spLocks noChangeArrowheads="1"/>
          </p:cNvSpPr>
          <p:nvPr/>
        </p:nvSpPr>
        <p:spPr bwMode="auto">
          <a:xfrm>
            <a:off x="1371600" y="1676400"/>
            <a:ext cx="7772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000"/>
              <a:t>        Balance Sheet                                Inc. Statement      Cashflow   	</a:t>
            </a:r>
          </a:p>
        </p:txBody>
      </p:sp>
      <p:sp>
        <p:nvSpPr>
          <p:cNvPr id="9245" name="Text Box 31"/>
          <p:cNvSpPr txBox="1">
            <a:spLocks noChangeArrowheads="1"/>
          </p:cNvSpPr>
          <p:nvPr/>
        </p:nvSpPr>
        <p:spPr bwMode="auto">
          <a:xfrm>
            <a:off x="228600" y="3733800"/>
            <a:ext cx="891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pPr>
            <a:r>
              <a:rPr lang="en-US" sz="2000" b="1"/>
              <a:t>		    </a:t>
            </a:r>
            <a:r>
              <a:rPr lang="en-US" sz="2000" b="1">
                <a:solidFill>
                  <a:schemeClr val="tx2"/>
                </a:solidFill>
              </a:rPr>
              <a:t>	</a:t>
            </a:r>
            <a:endParaRPr lang="en-US" sz="2000" b="1">
              <a:solidFill>
                <a:schemeClr val="folHlink"/>
              </a:solidFill>
            </a:endParaRPr>
          </a:p>
        </p:txBody>
      </p:sp>
      <p:sp>
        <p:nvSpPr>
          <p:cNvPr id="9246" name="Text Box 34"/>
          <p:cNvSpPr txBox="1">
            <a:spLocks noChangeArrowheads="1"/>
          </p:cNvSpPr>
          <p:nvPr/>
        </p:nvSpPr>
        <p:spPr bwMode="auto">
          <a:xfrm>
            <a:off x="457200" y="4724400"/>
            <a:ext cx="868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75000"/>
              </a:lnSpc>
              <a:spcBef>
                <a:spcPct val="65000"/>
              </a:spcBef>
            </a:pPr>
            <a:r>
              <a:rPr lang="en-US" sz="2400">
                <a:latin typeface="Times New Roman" pitchFamily="18" charset="0"/>
              </a:rPr>
              <a:t>               </a:t>
            </a:r>
            <a:r>
              <a:rPr lang="en-US" sz="2000" b="1">
                <a:solidFill>
                  <a:schemeClr val="folHlink"/>
                </a:solidFill>
              </a:rPr>
              <a:t> </a:t>
            </a:r>
          </a:p>
        </p:txBody>
      </p:sp>
      <p:sp>
        <p:nvSpPr>
          <p:cNvPr id="9247" name="Text Box 35"/>
          <p:cNvSpPr txBox="1">
            <a:spLocks noChangeArrowheads="1"/>
          </p:cNvSpPr>
          <p:nvPr/>
        </p:nvSpPr>
        <p:spPr bwMode="auto">
          <a:xfrm>
            <a:off x="304800" y="5486400"/>
            <a:ext cx="8839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800" b="1">
                <a:solidFill>
                  <a:srgbClr val="FD0129"/>
                </a:solidFill>
              </a:rPr>
              <a:t> </a:t>
            </a:r>
            <a:endParaRPr lang="en-US" sz="2000" b="1">
              <a:solidFill>
                <a:srgbClr val="FD0129"/>
              </a:solidFill>
            </a:endParaRPr>
          </a:p>
        </p:txBody>
      </p:sp>
    </p:spTree>
  </p:cSld>
  <p:clrMapOvr>
    <a:masterClrMapping/>
  </p:clrMapOvr>
  <p:transition>
    <p:blind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BF90BE6B-98A5-4CA2-9E20-D1CF6E35F380}" type="slidenum">
              <a:rPr lang="en-US" smtClean="0"/>
              <a:pPr eaLnBrk="1" hangingPunct="1">
                <a:defRPr/>
              </a:pPr>
              <a:t>9</a:t>
            </a:fld>
            <a:endParaRPr lang="en-US" smtClean="0"/>
          </a:p>
        </p:txBody>
      </p:sp>
      <p:sp>
        <p:nvSpPr>
          <p:cNvPr id="10243"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244"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245" name="Rectangle 4"/>
          <p:cNvSpPr>
            <a:spLocks noGrp="1" noChangeArrowheads="1"/>
          </p:cNvSpPr>
          <p:nvPr>
            <p:ph type="title"/>
          </p:nvPr>
        </p:nvSpPr>
        <p:spPr>
          <a:xfrm>
            <a:off x="1066800" y="304800"/>
            <a:ext cx="7696200" cy="1143000"/>
          </a:xfrm>
          <a:effectLst>
            <a:outerShdw dist="13470" dir="2700000" algn="ctr" rotWithShape="0">
              <a:schemeClr val="bg2"/>
            </a:outerShdw>
          </a:effectLst>
        </p:spPr>
        <p:txBody>
          <a:bodyPr lIns="90488" tIns="44450" rIns="90488" bIns="44450"/>
          <a:lstStyle/>
          <a:p>
            <a:pPr marL="762000" indent="-762000" eaLnBrk="1" hangingPunct="1">
              <a:buFontTx/>
              <a:buAutoNum type="arabicPeriod"/>
            </a:pPr>
            <a:r>
              <a:rPr lang="en-US" sz="3400" smtClean="0"/>
              <a:t>Provided services to customers for   </a:t>
            </a:r>
            <a:br>
              <a:rPr lang="en-US" sz="3400" smtClean="0"/>
            </a:br>
            <a:r>
              <a:rPr lang="en-US" sz="3400" smtClean="0"/>
              <a:t>$10,000 on account.</a:t>
            </a:r>
            <a:endParaRPr lang="en-US" sz="3200" smtClean="0"/>
          </a:p>
        </p:txBody>
      </p:sp>
      <p:sp>
        <p:nvSpPr>
          <p:cNvPr id="10246" name="Rectangle 5"/>
          <p:cNvSpPr>
            <a:spLocks noGrp="1" noChangeArrowheads="1"/>
          </p:cNvSpPr>
          <p:nvPr>
            <p:ph type="body" idx="1"/>
          </p:nvPr>
        </p:nvSpPr>
        <p:spPr>
          <a:xfrm>
            <a:off x="0" y="1981200"/>
            <a:ext cx="9144000" cy="4419600"/>
          </a:xfrm>
        </p:spPr>
        <p:txBody>
          <a:bodyPr lIns="90488" tIns="44450" rIns="90488" bIns="44450"/>
          <a:lstStyle/>
          <a:p>
            <a:pPr marL="285750" indent="-285750" eaLnBrk="1" hangingPunct="1">
              <a:buFontTx/>
              <a:buNone/>
              <a:tabLst>
                <a:tab pos="457200" algn="l"/>
                <a:tab pos="1828800" algn="l"/>
                <a:tab pos="2514600" algn="l"/>
                <a:tab pos="3886200" algn="l"/>
                <a:tab pos="4572000" algn="l"/>
                <a:tab pos="6057900" algn="l"/>
                <a:tab pos="6400800" algn="l"/>
              </a:tabLst>
            </a:pPr>
            <a:r>
              <a:rPr lang="en-US" sz="2200" smtClean="0"/>
              <a:t>              </a:t>
            </a:r>
            <a:r>
              <a:rPr lang="en-US" sz="2000" smtClean="0"/>
              <a:t>Assets              = Liab.+  Stk. Equity          </a:t>
            </a:r>
            <a:endParaRPr lang="en-US" sz="2400" smtClean="0"/>
          </a:p>
          <a:p>
            <a:pPr marL="285750" indent="-285750" eaLnBrk="1" hangingPunct="1">
              <a:buFontTx/>
              <a:buNone/>
              <a:tabLst>
                <a:tab pos="457200" algn="l"/>
                <a:tab pos="1828800" algn="l"/>
                <a:tab pos="2514600" algn="l"/>
                <a:tab pos="3886200" algn="l"/>
                <a:tab pos="4572000" algn="l"/>
                <a:tab pos="6057900" algn="l"/>
                <a:tab pos="6400800" algn="l"/>
              </a:tabLst>
            </a:pPr>
            <a:r>
              <a:rPr lang="en-US" sz="2000" smtClean="0"/>
              <a:t>    Cash+ A/Rec .- Allow. =  A/P</a:t>
            </a:r>
            <a:r>
              <a:rPr lang="en-US" sz="1400" smtClean="0"/>
              <a:t> </a:t>
            </a:r>
            <a:r>
              <a:rPr lang="en-US" sz="2000" smtClean="0"/>
              <a:t>+</a:t>
            </a:r>
            <a:r>
              <a:rPr lang="en-US" sz="1000" smtClean="0"/>
              <a:t> </a:t>
            </a:r>
            <a:r>
              <a:rPr lang="en-US" sz="2000" smtClean="0"/>
              <a:t>C.Stk.+   R.E.    Rev. -  Exp. = N. I.   OA,IA,FA</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b="1" smtClean="0"/>
              <a:t>1</a:t>
            </a:r>
            <a:r>
              <a:rPr lang="en-US" sz="2000" smtClean="0"/>
              <a:t>             </a:t>
            </a:r>
            <a:r>
              <a:rPr lang="en-US" sz="2000" b="1" smtClean="0"/>
              <a:t> </a:t>
            </a:r>
            <a:endParaRPr lang="en-US" sz="2000" b="1" smtClean="0">
              <a:solidFill>
                <a:schemeClr val="tx2"/>
              </a:solidFill>
            </a:endParaRP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b="1" smtClean="0"/>
              <a:t>2</a:t>
            </a:r>
            <a:r>
              <a:rPr lang="en-US" sz="2000" b="1" smtClean="0">
                <a:solidFill>
                  <a:schemeClr val="tx2"/>
                </a:solidFill>
              </a:rPr>
              <a:t>   </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b="1" smtClean="0"/>
              <a:t>3</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b="1" smtClean="0"/>
              <a:t>4</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b="1" smtClean="0"/>
              <a:t>5</a:t>
            </a:r>
            <a:r>
              <a:rPr lang="en-US" sz="1800" b="1" smtClean="0"/>
              <a:t>A</a:t>
            </a:r>
            <a:r>
              <a:rPr lang="en-US" sz="2000" smtClean="0"/>
              <a:t> </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2000" b="1" smtClean="0"/>
              <a:t>5</a:t>
            </a:r>
            <a:r>
              <a:rPr lang="en-US" sz="1800" b="1" smtClean="0"/>
              <a:t>B</a:t>
            </a:r>
            <a:r>
              <a:rPr lang="en-US" sz="2000" smtClean="0">
                <a:solidFill>
                  <a:schemeClr val="tx2"/>
                </a:solidFill>
              </a:rPr>
              <a:t> </a:t>
            </a:r>
          </a:p>
          <a:p>
            <a:pPr marL="285750" indent="-285750" eaLnBrk="1" hangingPunct="1">
              <a:spcBef>
                <a:spcPct val="50000"/>
              </a:spcBef>
              <a:buFontTx/>
              <a:buNone/>
              <a:tabLst>
                <a:tab pos="457200" algn="l"/>
                <a:tab pos="1828800" algn="l"/>
                <a:tab pos="2514600" algn="l"/>
                <a:tab pos="3886200" algn="l"/>
                <a:tab pos="4572000" algn="l"/>
                <a:tab pos="6057900" algn="l"/>
                <a:tab pos="6400800" algn="l"/>
              </a:tabLst>
            </a:pPr>
            <a:r>
              <a:rPr lang="en-US" sz="1400" smtClean="0"/>
              <a:t>Bal.</a:t>
            </a:r>
            <a:endParaRPr lang="en-US" sz="2400" smtClean="0">
              <a:solidFill>
                <a:schemeClr val="tx2"/>
              </a:solidFill>
            </a:endParaRPr>
          </a:p>
        </p:txBody>
      </p:sp>
      <p:sp>
        <p:nvSpPr>
          <p:cNvPr id="10247" name="Line 6"/>
          <p:cNvSpPr>
            <a:spLocks noChangeShapeType="1"/>
          </p:cNvSpPr>
          <p:nvPr/>
        </p:nvSpPr>
        <p:spPr bwMode="auto">
          <a:xfrm>
            <a:off x="0" y="2362200"/>
            <a:ext cx="5410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8" name="Line 7"/>
          <p:cNvSpPr>
            <a:spLocks noChangeShapeType="1"/>
          </p:cNvSpPr>
          <p:nvPr/>
        </p:nvSpPr>
        <p:spPr bwMode="auto">
          <a:xfrm>
            <a:off x="0" y="2743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9" name="Line 8"/>
          <p:cNvSpPr>
            <a:spLocks noChangeShapeType="1"/>
          </p:cNvSpPr>
          <p:nvPr/>
        </p:nvSpPr>
        <p:spPr bwMode="auto">
          <a:xfrm flipH="1">
            <a:off x="381000" y="1752600"/>
            <a:ext cx="0" cy="4114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0" name="Line 9"/>
          <p:cNvSpPr>
            <a:spLocks noChangeShapeType="1"/>
          </p:cNvSpPr>
          <p:nvPr/>
        </p:nvSpPr>
        <p:spPr bwMode="auto">
          <a:xfrm>
            <a:off x="10668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1" name="Line 10"/>
          <p:cNvSpPr>
            <a:spLocks noChangeShapeType="1"/>
          </p:cNvSpPr>
          <p:nvPr/>
        </p:nvSpPr>
        <p:spPr bwMode="auto">
          <a:xfrm>
            <a:off x="20574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2" name="Line 11"/>
          <p:cNvSpPr>
            <a:spLocks noChangeShapeType="1"/>
          </p:cNvSpPr>
          <p:nvPr/>
        </p:nvSpPr>
        <p:spPr bwMode="auto">
          <a:xfrm>
            <a:off x="29718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3" name="Line 12"/>
          <p:cNvSpPr>
            <a:spLocks noChangeShapeType="1"/>
          </p:cNvSpPr>
          <p:nvPr/>
        </p:nvSpPr>
        <p:spPr bwMode="auto">
          <a:xfrm>
            <a:off x="37338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4" name="Line 13"/>
          <p:cNvSpPr>
            <a:spLocks noChangeShapeType="1"/>
          </p:cNvSpPr>
          <p:nvPr/>
        </p:nvSpPr>
        <p:spPr bwMode="auto">
          <a:xfrm>
            <a:off x="44958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5" name="Line 14"/>
          <p:cNvSpPr>
            <a:spLocks noChangeShapeType="1"/>
          </p:cNvSpPr>
          <p:nvPr/>
        </p:nvSpPr>
        <p:spPr bwMode="auto">
          <a:xfrm>
            <a:off x="5410200" y="1752600"/>
            <a:ext cx="0" cy="411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6" name="Line 15"/>
          <p:cNvSpPr>
            <a:spLocks noChangeShapeType="1"/>
          </p:cNvSpPr>
          <p:nvPr/>
        </p:nvSpPr>
        <p:spPr bwMode="auto">
          <a:xfrm>
            <a:off x="62484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7" name="Line 16"/>
          <p:cNvSpPr>
            <a:spLocks noChangeShapeType="1"/>
          </p:cNvSpPr>
          <p:nvPr/>
        </p:nvSpPr>
        <p:spPr bwMode="auto">
          <a:xfrm>
            <a:off x="7086600" y="2667000"/>
            <a:ext cx="0" cy="3200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8" name="Line 17"/>
          <p:cNvSpPr>
            <a:spLocks noChangeShapeType="1"/>
          </p:cNvSpPr>
          <p:nvPr/>
        </p:nvSpPr>
        <p:spPr bwMode="auto">
          <a:xfrm>
            <a:off x="7924800" y="1752600"/>
            <a:ext cx="0" cy="411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9" name="Line 18"/>
          <p:cNvSpPr>
            <a:spLocks noChangeShapeType="1"/>
          </p:cNvSpPr>
          <p:nvPr/>
        </p:nvSpPr>
        <p:spPr bwMode="auto">
          <a:xfrm>
            <a:off x="0" y="32766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0" name="Line 19"/>
          <p:cNvSpPr>
            <a:spLocks noChangeShapeType="1"/>
          </p:cNvSpPr>
          <p:nvPr/>
        </p:nvSpPr>
        <p:spPr bwMode="auto">
          <a:xfrm>
            <a:off x="0" y="3733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1" name="Line 20"/>
          <p:cNvSpPr>
            <a:spLocks noChangeShapeType="1"/>
          </p:cNvSpPr>
          <p:nvPr/>
        </p:nvSpPr>
        <p:spPr bwMode="auto">
          <a:xfrm>
            <a:off x="0" y="41148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2" name="Line 21"/>
          <p:cNvSpPr>
            <a:spLocks noChangeShapeType="1"/>
          </p:cNvSpPr>
          <p:nvPr/>
        </p:nvSpPr>
        <p:spPr bwMode="auto">
          <a:xfrm>
            <a:off x="0" y="45720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3" name="Line 22"/>
          <p:cNvSpPr>
            <a:spLocks noChangeShapeType="1"/>
          </p:cNvSpPr>
          <p:nvPr/>
        </p:nvSpPr>
        <p:spPr bwMode="auto">
          <a:xfrm>
            <a:off x="0" y="50292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4" name="Line 23"/>
          <p:cNvSpPr>
            <a:spLocks noChangeShapeType="1"/>
          </p:cNvSpPr>
          <p:nvPr/>
        </p:nvSpPr>
        <p:spPr bwMode="auto">
          <a:xfrm>
            <a:off x="0" y="5486400"/>
            <a:ext cx="9144000" cy="0"/>
          </a:xfrm>
          <a:prstGeom prst="line">
            <a:avLst/>
          </a:prstGeom>
          <a:noFill/>
          <a:ln w="38100">
            <a:solidFill>
              <a:srgbClr val="FD012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5" name="Line 24"/>
          <p:cNvSpPr>
            <a:spLocks noChangeShapeType="1"/>
          </p:cNvSpPr>
          <p:nvPr/>
        </p:nvSpPr>
        <p:spPr bwMode="auto">
          <a:xfrm>
            <a:off x="0" y="5867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6" name="Line 25"/>
          <p:cNvSpPr>
            <a:spLocks noChangeShapeType="1"/>
          </p:cNvSpPr>
          <p:nvPr/>
        </p:nvSpPr>
        <p:spPr bwMode="auto">
          <a:xfrm>
            <a:off x="0" y="20574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7" name="Line 26"/>
          <p:cNvSpPr>
            <a:spLocks noChangeShapeType="1"/>
          </p:cNvSpPr>
          <p:nvPr/>
        </p:nvSpPr>
        <p:spPr bwMode="auto">
          <a:xfrm>
            <a:off x="0" y="1600200"/>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68" name="Text Box 27"/>
          <p:cNvSpPr txBox="1">
            <a:spLocks noChangeArrowheads="1"/>
          </p:cNvSpPr>
          <p:nvPr/>
        </p:nvSpPr>
        <p:spPr bwMode="auto">
          <a:xfrm>
            <a:off x="1371600" y="1676400"/>
            <a:ext cx="7772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000"/>
              <a:t>        Balance Sheet                                Inc. Statement      Cashflow   	</a:t>
            </a:r>
          </a:p>
        </p:txBody>
      </p:sp>
      <p:sp>
        <p:nvSpPr>
          <p:cNvPr id="10269" name="Text Box 28"/>
          <p:cNvSpPr txBox="1">
            <a:spLocks noChangeArrowheads="1"/>
          </p:cNvSpPr>
          <p:nvPr/>
        </p:nvSpPr>
        <p:spPr bwMode="auto">
          <a:xfrm>
            <a:off x="228600" y="3733800"/>
            <a:ext cx="891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pPr>
            <a:r>
              <a:rPr lang="en-US" sz="2000" b="1"/>
              <a:t>		    </a:t>
            </a:r>
            <a:r>
              <a:rPr lang="en-US" sz="2000" b="1">
                <a:solidFill>
                  <a:schemeClr val="tx2"/>
                </a:solidFill>
              </a:rPr>
              <a:t>	</a:t>
            </a:r>
            <a:endParaRPr lang="en-US" sz="2000" b="1">
              <a:solidFill>
                <a:schemeClr val="folHlink"/>
              </a:solidFill>
            </a:endParaRPr>
          </a:p>
        </p:txBody>
      </p:sp>
    </p:spTree>
  </p:cSld>
  <p:clrMapOvr>
    <a:masterClrMapping/>
  </p:clrMapOvr>
  <p:transition>
    <p:blinds/>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46315733</TotalTime>
  <Pages>24</Pages>
  <Words>6173</Words>
  <Application>Microsoft Office PowerPoint</Application>
  <PresentationFormat>On-screen Show (4:3)</PresentationFormat>
  <Paragraphs>1268</Paragraphs>
  <Slides>72</Slides>
  <Notes>72</Notes>
  <HiddenSlides>3</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72</vt:i4>
      </vt:variant>
    </vt:vector>
  </HeadingPairs>
  <TitlesOfParts>
    <vt:vector size="82" baseType="lpstr">
      <vt:lpstr>Arial</vt:lpstr>
      <vt:lpstr>Monotype Sorts</vt:lpstr>
      <vt:lpstr>Book Antiqua</vt:lpstr>
      <vt:lpstr>Times New Roman</vt:lpstr>
      <vt:lpstr>Arial Black</vt:lpstr>
      <vt:lpstr>ＭＳ Ｐゴシック</vt:lpstr>
      <vt:lpstr>Tahoma</vt:lpstr>
      <vt:lpstr>Default Design</vt:lpstr>
      <vt:lpstr>Clip</vt:lpstr>
      <vt:lpstr>Worksheet</vt:lpstr>
      <vt:lpstr>Chapter Seven</vt:lpstr>
      <vt:lpstr>Accounts and Notes Receivable</vt:lpstr>
      <vt:lpstr>Value of Receivables</vt:lpstr>
      <vt:lpstr>Allowance Method vs. Direct Write-Off Method</vt:lpstr>
      <vt:lpstr>Allowance Method vs. Direct Write-Off Method  (continued)</vt:lpstr>
      <vt:lpstr>Transaction Analysis: </vt:lpstr>
      <vt:lpstr>Transaction Analysis: </vt:lpstr>
      <vt:lpstr>Record the five transactions in this horizontal statements model.</vt:lpstr>
      <vt:lpstr>Provided services to customers for    $10,000 on account.</vt:lpstr>
      <vt:lpstr>Provided services to customers for    $10,000 on account.</vt:lpstr>
      <vt:lpstr>2.  Collected $7,000 from account receivable.</vt:lpstr>
      <vt:lpstr>3.  At year-end it was estimated that $200 of the current accounts receivable balance will not be collected.</vt:lpstr>
      <vt:lpstr>3.  At year-end it was estimated that 2% of the year’s credit sales will not be collected.</vt:lpstr>
      <vt:lpstr>4.  Jane Doe’s $50 account was written-off         as uncollectible.</vt:lpstr>
      <vt:lpstr>Effect of Transaction 4 on  Acct. Rec. Net Realizable Value</vt:lpstr>
      <vt:lpstr>Effect of Transaction 4 on  Acct. Rec. Net Realizable Value</vt:lpstr>
      <vt:lpstr>Effect of Transaction 4 on  Acct. Rec. Net Realizable Value</vt:lpstr>
      <vt:lpstr>         Before recording Transaction #5:   What happens when an account that has been written off later pays off his/her account?</vt:lpstr>
      <vt:lpstr>5. $50 cash was unexpectedly received from Jane Doe. (5A=Reinstate, 5B=Collect)</vt:lpstr>
      <vt:lpstr>5. $50 cash was unexpectedly received from Jane Doe. (5A=Reinstate, 5B=Collect)</vt:lpstr>
      <vt:lpstr>Calculate all ending balances. </vt:lpstr>
      <vt:lpstr>     What’s the result? After completing the horizontal model fill in below.</vt:lpstr>
      <vt:lpstr>Final Account Balances Remember, the Bad Debt EXPENSE is accrued in the year of sale, NOT when the account is written off! </vt:lpstr>
      <vt:lpstr>     What’s the result? After completing the horizontal model fill in below.</vt:lpstr>
      <vt:lpstr>Final Account Balances Net Realizable Value (NRV) = Acct.Rec. - Allowance </vt:lpstr>
      <vt:lpstr>     What’s the result? After completing the horizontal model fill in below.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Accounting for Bad Debts</vt:lpstr>
      <vt:lpstr>Summary:          Accounting for Bad Debts</vt:lpstr>
      <vt:lpstr>Direct Write-off Method for          Accounting for Bad Debts</vt:lpstr>
      <vt:lpstr>Notes Receivable</vt:lpstr>
      <vt:lpstr> </vt:lpstr>
      <vt:lpstr>Interest Revenue</vt:lpstr>
      <vt:lpstr>Collection of a Note Receivable</vt:lpstr>
      <vt:lpstr>Collection of a Note Receivable</vt:lpstr>
      <vt:lpstr>Credit Card Sales</vt:lpstr>
      <vt:lpstr>Credit Card Sales</vt:lpstr>
      <vt:lpstr>Credit Card Sales</vt:lpstr>
      <vt:lpstr>Financial Statement Analysis</vt:lpstr>
      <vt:lpstr>Accounts Receivable Ratios</vt:lpstr>
      <vt:lpstr>Length of Operating Cycle</vt:lpstr>
      <vt:lpstr>Chapter 7</vt:lpstr>
      <vt:lpstr>Notes Payable: Transaction Analysis - Appendix</vt:lpstr>
      <vt:lpstr>Notes Payable: Transaction Analysis</vt:lpstr>
      <vt:lpstr> Horizontal Model Transaction Analysis</vt:lpstr>
      <vt:lpstr>T1:  On Oct. 1, 2004 Cell-it borrowed $8,000         at 8% for 1 year on an interest bearing             note.  All interest to be paid at maturity.</vt:lpstr>
      <vt:lpstr>T2:  On Oct. 1, 2004 Cell-it issued an $8,000 face         value, one year note payable discounted at         8%. (A noninterest bearing note.)</vt:lpstr>
      <vt:lpstr>T2:  On Oct. 1, 2004 Cell-it issued an $8,000 face         value, one year note payable discounted at         8%. (A noninterest bearing note.)</vt:lpstr>
      <vt:lpstr>T2:  On Oct. 1, 2004 Cell-it issued an $8,000 face         value, one year note payable discounted at         8%. (A noninterest bearing note.)</vt:lpstr>
      <vt:lpstr>T3:  On Dec. 31, 2004 recorded interest         related to the note in #1. Oct. 1-Dec. 31 = 3 mo.  (8000 x .08 x 3/12=160)</vt:lpstr>
      <vt:lpstr>T4:  On Dec. 31, 2004 recorded interest related to      the discounted (noninterest bearing) note in #2.</vt:lpstr>
      <vt:lpstr>T4:  On Dec. 31, 2004 recorded interest related to      the discounted (noninterest bearing) note in #2.</vt:lpstr>
      <vt:lpstr>T5:  On Sept. 30, 2005 repaid the 8% note from         Transaction #1 and all its interest. a= accrue the remaining interest.   b= payment.      (Jan. 1-Sept. 30 = 9 mo. (8000 x .08 x 9/12= $480)</vt:lpstr>
      <vt:lpstr>T6:  On Sept. 30, 2005 repaid the 8%          discounted note payable from Trans. #2. a= accrue the remaining interest.   b= payment.</vt:lpstr>
      <vt:lpstr>Comparison of Journal Entries for Interest Bearing and Discounted Notes</vt:lpstr>
      <vt:lpstr>Comparison of Ledger Accounts for Interest Bearing and Discounted Notes </vt:lpstr>
      <vt:lpstr>Transaction Analysis: </vt:lpstr>
      <vt:lpstr>Transaction Analysis: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 Part A</dc:title>
  <dc:creator>Steve</dc:creator>
  <cp:lastModifiedBy>student</cp:lastModifiedBy>
  <cp:revision>107</cp:revision>
  <cp:lastPrinted>1999-01-24T02:18:53Z</cp:lastPrinted>
  <dcterms:created xsi:type="dcterms:W3CDTF">1997-05-02T21:08:50Z</dcterms:created>
  <dcterms:modified xsi:type="dcterms:W3CDTF">2013-01-30T23:49:15Z</dcterms:modified>
</cp:coreProperties>
</file>